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6"/>
  </p:notesMasterIdLst>
  <p:sldIdLst>
    <p:sldId id="1877" r:id="rId2"/>
    <p:sldId id="1880" r:id="rId3"/>
    <p:sldId id="1878" r:id="rId4"/>
    <p:sldId id="1879" r:id="rId5"/>
    <p:sldId id="558" r:id="rId6"/>
    <p:sldId id="1141" r:id="rId7"/>
    <p:sldId id="295" r:id="rId8"/>
    <p:sldId id="1454" r:id="rId9"/>
    <p:sldId id="1455" r:id="rId10"/>
    <p:sldId id="1463" r:id="rId11"/>
    <p:sldId id="1467" r:id="rId12"/>
    <p:sldId id="1464" r:id="rId13"/>
    <p:sldId id="1466" r:id="rId14"/>
    <p:sldId id="1471" r:id="rId15"/>
    <p:sldId id="1457" r:id="rId16"/>
    <p:sldId id="537" r:id="rId17"/>
    <p:sldId id="1472" r:id="rId18"/>
    <p:sldId id="1468" r:id="rId19"/>
    <p:sldId id="1469" r:id="rId20"/>
    <p:sldId id="1470" r:id="rId21"/>
    <p:sldId id="1475" r:id="rId22"/>
    <p:sldId id="1476" r:id="rId23"/>
    <p:sldId id="1478" r:id="rId24"/>
    <p:sldId id="1477" r:id="rId25"/>
    <p:sldId id="1483" r:id="rId26"/>
    <p:sldId id="1474" r:id="rId27"/>
    <p:sldId id="1484" r:id="rId28"/>
    <p:sldId id="1482" r:id="rId29"/>
    <p:sldId id="1481" r:id="rId30"/>
    <p:sldId id="1486" r:id="rId31"/>
    <p:sldId id="1488" r:id="rId32"/>
    <p:sldId id="1485" r:id="rId33"/>
    <p:sldId id="1516" r:id="rId34"/>
    <p:sldId id="1517" r:id="rId35"/>
    <p:sldId id="1491" r:id="rId36"/>
    <p:sldId id="1492" r:id="rId37"/>
    <p:sldId id="1493" r:id="rId38"/>
    <p:sldId id="1502" r:id="rId39"/>
    <p:sldId id="1503" r:id="rId40"/>
    <p:sldId id="1504" r:id="rId41"/>
    <p:sldId id="1494" r:id="rId42"/>
    <p:sldId id="1495" r:id="rId43"/>
    <p:sldId id="1496" r:id="rId44"/>
    <p:sldId id="1497" r:id="rId45"/>
    <p:sldId id="1498" r:id="rId46"/>
    <p:sldId id="1499" r:id="rId47"/>
    <p:sldId id="1500" r:id="rId48"/>
    <p:sldId id="1501" r:id="rId49"/>
    <p:sldId id="1505" r:id="rId50"/>
    <p:sldId id="1506" r:id="rId51"/>
    <p:sldId id="1530" r:id="rId52"/>
    <p:sldId id="1881" r:id="rId53"/>
    <p:sldId id="1882" r:id="rId54"/>
    <p:sldId id="1883" r:id="rId55"/>
    <p:sldId id="1884" r:id="rId56"/>
    <p:sldId id="1885" r:id="rId57"/>
    <p:sldId id="1886" r:id="rId58"/>
    <p:sldId id="1531" r:id="rId59"/>
    <p:sldId id="1532" r:id="rId60"/>
    <p:sldId id="1526" r:id="rId61"/>
    <p:sldId id="1527" r:id="rId62"/>
    <p:sldId id="1529" r:id="rId63"/>
    <p:sldId id="1523" r:id="rId64"/>
    <p:sldId id="1887" r:id="rId65"/>
    <p:sldId id="1888" r:id="rId66"/>
    <p:sldId id="1889" r:id="rId67"/>
    <p:sldId id="1890" r:id="rId68"/>
    <p:sldId id="1891" r:id="rId69"/>
    <p:sldId id="1892" r:id="rId70"/>
    <p:sldId id="1893" r:id="rId71"/>
    <p:sldId id="1870" r:id="rId72"/>
    <p:sldId id="1872" r:id="rId73"/>
    <p:sldId id="1873" r:id="rId74"/>
    <p:sldId id="1871" r:id="rId75"/>
    <p:sldId id="1535" r:id="rId76"/>
    <p:sldId id="1538" r:id="rId77"/>
    <p:sldId id="1539" r:id="rId78"/>
    <p:sldId id="1541" r:id="rId79"/>
    <p:sldId id="1874" r:id="rId80"/>
    <p:sldId id="1545" r:id="rId81"/>
    <p:sldId id="1544" r:id="rId82"/>
    <p:sldId id="1546" r:id="rId83"/>
    <p:sldId id="1548" r:id="rId84"/>
    <p:sldId id="1549" r:id="rId85"/>
    <p:sldId id="1547" r:id="rId86"/>
    <p:sldId id="1550" r:id="rId87"/>
    <p:sldId id="1562" r:id="rId88"/>
    <p:sldId id="1551" r:id="rId89"/>
    <p:sldId id="1552" r:id="rId90"/>
    <p:sldId id="1553" r:id="rId91"/>
    <p:sldId id="1554" r:id="rId92"/>
    <p:sldId id="1555" r:id="rId93"/>
    <p:sldId id="1556" r:id="rId94"/>
    <p:sldId id="1557" r:id="rId95"/>
    <p:sldId id="1558" r:id="rId96"/>
    <p:sldId id="1559" r:id="rId97"/>
    <p:sldId id="1565" r:id="rId98"/>
    <p:sldId id="1564" r:id="rId99"/>
    <p:sldId id="1569" r:id="rId100"/>
    <p:sldId id="1571" r:id="rId101"/>
    <p:sldId id="1590" r:id="rId102"/>
    <p:sldId id="1591" r:id="rId103"/>
    <p:sldId id="1572" r:id="rId104"/>
    <p:sldId id="1573" r:id="rId105"/>
    <p:sldId id="1570" r:id="rId106"/>
    <p:sldId id="1574" r:id="rId107"/>
    <p:sldId id="1575" r:id="rId108"/>
    <p:sldId id="1578" r:id="rId109"/>
    <p:sldId id="1580" r:id="rId110"/>
    <p:sldId id="1579" r:id="rId111"/>
    <p:sldId id="1581" r:id="rId112"/>
    <p:sldId id="1582" r:id="rId113"/>
    <p:sldId id="1584" r:id="rId114"/>
    <p:sldId id="1583" r:id="rId115"/>
    <p:sldId id="1585" r:id="rId116"/>
    <p:sldId id="1586" r:id="rId117"/>
    <p:sldId id="1587" r:id="rId118"/>
    <p:sldId id="1588" r:id="rId119"/>
    <p:sldId id="1589" r:id="rId120"/>
    <p:sldId id="1592" r:id="rId121"/>
    <p:sldId id="1593" r:id="rId122"/>
    <p:sldId id="1594" r:id="rId123"/>
    <p:sldId id="1596" r:id="rId124"/>
    <p:sldId id="1637" r:id="rId125"/>
    <p:sldId id="1597" r:id="rId126"/>
    <p:sldId id="1598" r:id="rId127"/>
    <p:sldId id="1599" r:id="rId128"/>
    <p:sldId id="1600" r:id="rId129"/>
    <p:sldId id="1601" r:id="rId130"/>
    <p:sldId id="1602" r:id="rId131"/>
    <p:sldId id="1605" r:id="rId132"/>
    <p:sldId id="1606" r:id="rId133"/>
    <p:sldId id="1607" r:id="rId134"/>
    <p:sldId id="1608" r:id="rId135"/>
    <p:sldId id="1609" r:id="rId136"/>
    <p:sldId id="1613" r:id="rId137"/>
    <p:sldId id="1614" r:id="rId138"/>
    <p:sldId id="1615" r:id="rId139"/>
    <p:sldId id="1616" r:id="rId140"/>
    <p:sldId id="1617" r:id="rId141"/>
    <p:sldId id="1618" r:id="rId142"/>
    <p:sldId id="1619" r:id="rId143"/>
    <p:sldId id="1620" r:id="rId144"/>
    <p:sldId id="1621" r:id="rId145"/>
    <p:sldId id="1622" r:id="rId146"/>
    <p:sldId id="1623" r:id="rId147"/>
    <p:sldId id="1624" r:id="rId148"/>
    <p:sldId id="1625" r:id="rId149"/>
    <p:sldId id="1638" r:id="rId150"/>
    <p:sldId id="1626" r:id="rId151"/>
    <p:sldId id="1627" r:id="rId152"/>
    <p:sldId id="1628" r:id="rId153"/>
    <p:sldId id="1629" r:id="rId154"/>
    <p:sldId id="1630" r:id="rId155"/>
    <p:sldId id="1631" r:id="rId156"/>
    <p:sldId id="1632" r:id="rId157"/>
    <p:sldId id="1633" r:id="rId158"/>
    <p:sldId id="1639" r:id="rId159"/>
    <p:sldId id="1635" r:id="rId160"/>
    <p:sldId id="1640" r:id="rId161"/>
    <p:sldId id="1641" r:id="rId162"/>
    <p:sldId id="1642" r:id="rId163"/>
    <p:sldId id="1660" r:id="rId164"/>
    <p:sldId id="1661" r:id="rId165"/>
    <p:sldId id="1643" r:id="rId166"/>
    <p:sldId id="1644" r:id="rId167"/>
    <p:sldId id="1645" r:id="rId168"/>
    <p:sldId id="1646" r:id="rId169"/>
    <p:sldId id="1647" r:id="rId170"/>
    <p:sldId id="1648" r:id="rId171"/>
    <p:sldId id="1649" r:id="rId172"/>
    <p:sldId id="1650" r:id="rId173"/>
    <p:sldId id="1651" r:id="rId174"/>
    <p:sldId id="1654" r:id="rId175"/>
    <p:sldId id="1652" r:id="rId176"/>
    <p:sldId id="1655" r:id="rId177"/>
    <p:sldId id="1685" r:id="rId178"/>
    <p:sldId id="1686" r:id="rId179"/>
    <p:sldId id="1687" r:id="rId180"/>
    <p:sldId id="1719" r:id="rId181"/>
    <p:sldId id="1720" r:id="rId182"/>
    <p:sldId id="1688" r:id="rId183"/>
    <p:sldId id="1691" r:id="rId184"/>
    <p:sldId id="1692" r:id="rId185"/>
    <p:sldId id="1693" r:id="rId186"/>
    <p:sldId id="1694" r:id="rId187"/>
    <p:sldId id="1695" r:id="rId188"/>
    <p:sldId id="1696" r:id="rId189"/>
    <p:sldId id="1697" r:id="rId190"/>
    <p:sldId id="1698" r:id="rId191"/>
    <p:sldId id="1699" r:id="rId192"/>
    <p:sldId id="1700" r:id="rId193"/>
    <p:sldId id="1701" r:id="rId194"/>
    <p:sldId id="1702" r:id="rId195"/>
    <p:sldId id="1703" r:id="rId196"/>
    <p:sldId id="1704" r:id="rId197"/>
    <p:sldId id="1705" r:id="rId198"/>
    <p:sldId id="1706" r:id="rId199"/>
    <p:sldId id="1707" r:id="rId200"/>
    <p:sldId id="1708" r:id="rId201"/>
    <p:sldId id="1709" r:id="rId202"/>
    <p:sldId id="1710" r:id="rId203"/>
    <p:sldId id="1711" r:id="rId204"/>
    <p:sldId id="1712" r:id="rId205"/>
    <p:sldId id="1713" r:id="rId206"/>
    <p:sldId id="1714" r:id="rId207"/>
    <p:sldId id="1715" r:id="rId208"/>
    <p:sldId id="1716" r:id="rId209"/>
    <p:sldId id="1717" r:id="rId210"/>
    <p:sldId id="1723" r:id="rId211"/>
    <p:sldId id="1724" r:id="rId212"/>
    <p:sldId id="1725" r:id="rId213"/>
    <p:sldId id="1759" r:id="rId214"/>
    <p:sldId id="1782" r:id="rId215"/>
    <p:sldId id="1729" r:id="rId216"/>
    <p:sldId id="1730" r:id="rId217"/>
    <p:sldId id="1739" r:id="rId218"/>
    <p:sldId id="1742" r:id="rId219"/>
    <p:sldId id="1741" r:id="rId220"/>
    <p:sldId id="1731" r:id="rId221"/>
    <p:sldId id="1758" r:id="rId222"/>
    <p:sldId id="1743" r:id="rId223"/>
    <p:sldId id="1744" r:id="rId224"/>
    <p:sldId id="1745" r:id="rId225"/>
    <p:sldId id="1746" r:id="rId226"/>
    <p:sldId id="1747" r:id="rId227"/>
    <p:sldId id="1748" r:id="rId228"/>
    <p:sldId id="1749" r:id="rId229"/>
    <p:sldId id="1750" r:id="rId230"/>
    <p:sldId id="1751" r:id="rId231"/>
    <p:sldId id="1752" r:id="rId232"/>
    <p:sldId id="1753" r:id="rId233"/>
    <p:sldId id="1754" r:id="rId234"/>
    <p:sldId id="1760" r:id="rId235"/>
    <p:sldId id="1761" r:id="rId236"/>
    <p:sldId id="1762" r:id="rId237"/>
    <p:sldId id="1830" r:id="rId238"/>
    <p:sldId id="1784" r:id="rId239"/>
    <p:sldId id="1785" r:id="rId240"/>
    <p:sldId id="1786" r:id="rId241"/>
    <p:sldId id="1787" r:id="rId242"/>
    <p:sldId id="1788" r:id="rId243"/>
    <p:sldId id="1789" r:id="rId244"/>
    <p:sldId id="1790" r:id="rId245"/>
    <p:sldId id="1792" r:id="rId246"/>
    <p:sldId id="1831" r:id="rId247"/>
    <p:sldId id="1832" r:id="rId248"/>
    <p:sldId id="1833" r:id="rId249"/>
    <p:sldId id="1834" r:id="rId250"/>
    <p:sldId id="1835" r:id="rId251"/>
    <p:sldId id="1791" r:id="rId252"/>
    <p:sldId id="1793" r:id="rId253"/>
    <p:sldId id="1794" r:id="rId254"/>
    <p:sldId id="1795" r:id="rId255"/>
    <p:sldId id="1796" r:id="rId256"/>
    <p:sldId id="1797" r:id="rId257"/>
    <p:sldId id="1798" r:id="rId258"/>
    <p:sldId id="1799" r:id="rId259"/>
    <p:sldId id="1800" r:id="rId260"/>
    <p:sldId id="1801" r:id="rId261"/>
    <p:sldId id="1802" r:id="rId262"/>
    <p:sldId id="1803" r:id="rId263"/>
    <p:sldId id="1804" r:id="rId264"/>
    <p:sldId id="1805" r:id="rId265"/>
    <p:sldId id="1806" r:id="rId266"/>
    <p:sldId id="1807" r:id="rId267"/>
    <p:sldId id="1810" r:id="rId268"/>
    <p:sldId id="1811" r:id="rId269"/>
    <p:sldId id="1812" r:id="rId270"/>
    <p:sldId id="1814" r:id="rId271"/>
    <p:sldId id="1815" r:id="rId272"/>
    <p:sldId id="1816" r:id="rId273"/>
    <p:sldId id="1817" r:id="rId274"/>
    <p:sldId id="1818" r:id="rId275"/>
    <p:sldId id="1820" r:id="rId276"/>
    <p:sldId id="1821" r:id="rId277"/>
    <p:sldId id="1822" r:id="rId278"/>
    <p:sldId id="1823" r:id="rId279"/>
    <p:sldId id="1824" r:id="rId280"/>
    <p:sldId id="1825" r:id="rId281"/>
    <p:sldId id="1826" r:id="rId282"/>
    <p:sldId id="1827" r:id="rId283"/>
    <p:sldId id="1770" r:id="rId284"/>
    <p:sldId id="1771" r:id="rId285"/>
    <p:sldId id="1772" r:id="rId286"/>
    <p:sldId id="1840" r:id="rId287"/>
    <p:sldId id="1841" r:id="rId288"/>
    <p:sldId id="1848" r:id="rId289"/>
    <p:sldId id="1842" r:id="rId290"/>
    <p:sldId id="1846" r:id="rId291"/>
    <p:sldId id="1847" r:id="rId292"/>
    <p:sldId id="1865" r:id="rId293"/>
    <p:sldId id="1851" r:id="rId294"/>
    <p:sldId id="1852" r:id="rId295"/>
    <p:sldId id="1853" r:id="rId296"/>
    <p:sldId id="1875" r:id="rId297"/>
    <p:sldId id="1106" r:id="rId298"/>
    <p:sldId id="1107" r:id="rId299"/>
    <p:sldId id="572" r:id="rId300"/>
    <p:sldId id="1108" r:id="rId301"/>
    <p:sldId id="1109" r:id="rId302"/>
    <p:sldId id="1110" r:id="rId303"/>
    <p:sldId id="325" r:id="rId304"/>
    <p:sldId id="336" r:id="rId30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4489" autoAdjust="0"/>
  </p:normalViewPr>
  <p:slideViewPr>
    <p:cSldViewPr snapToGrid="0">
      <p:cViewPr varScale="1">
        <p:scale>
          <a:sx n="72" d="100"/>
          <a:sy n="72" d="100"/>
        </p:scale>
        <p:origin x="660" y="72"/>
      </p:cViewPr>
      <p:guideLst/>
    </p:cSldViewPr>
  </p:slideViewPr>
  <p:notesTextViewPr>
    <p:cViewPr>
      <p:scale>
        <a:sx n="100" d="100"/>
        <a:sy n="100" d="100"/>
      </p:scale>
      <p:origin x="0" y="0"/>
    </p:cViewPr>
  </p:notesTextViewPr>
  <p:sorterViewPr>
    <p:cViewPr>
      <p:scale>
        <a:sx n="100" d="100"/>
        <a:sy n="100" d="100"/>
      </p:scale>
      <p:origin x="0" y="-18203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notesMaster" Target="notesMasters/notesMaster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A5505-74F7-4DD5-A291-907BB17A501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1C582585-BBFA-4D6A-A95D-0FF477D35CF0}">
      <dgm:prSet phldrT="[Texte]"/>
      <dgm:spPr/>
      <dgm:t>
        <a:bodyPr/>
        <a:lstStyle/>
        <a:p>
          <a:r>
            <a:rPr lang="fr-FR" dirty="0"/>
            <a:t>Faisabilité du projet</a:t>
          </a:r>
        </a:p>
      </dgm:t>
    </dgm:pt>
    <dgm:pt modelId="{F76EB83F-06DE-44F6-B4FB-5B2A81DCEC70}" type="parTrans" cxnId="{7F7E9798-8852-4C96-A020-8E1C711FC3F3}">
      <dgm:prSet/>
      <dgm:spPr/>
      <dgm:t>
        <a:bodyPr/>
        <a:lstStyle/>
        <a:p>
          <a:endParaRPr lang="fr-FR"/>
        </a:p>
      </dgm:t>
    </dgm:pt>
    <dgm:pt modelId="{9E4A7928-FA8D-45A6-8C24-DBE10E7832F9}" type="sibTrans" cxnId="{7F7E9798-8852-4C96-A020-8E1C711FC3F3}">
      <dgm:prSet/>
      <dgm:spPr/>
      <dgm:t>
        <a:bodyPr/>
        <a:lstStyle/>
        <a:p>
          <a:endParaRPr lang="fr-FR"/>
        </a:p>
      </dgm:t>
    </dgm:pt>
    <dgm:pt modelId="{754B368C-1661-44F3-A07E-6B46D78C45FA}">
      <dgm:prSet phldrT="[Texte]"/>
      <dgm:spPr/>
      <dgm:t>
        <a:bodyPr/>
        <a:lstStyle/>
        <a:p>
          <a:r>
            <a:rPr lang="fr-FR" dirty="0"/>
            <a:t>Conception détaillée</a:t>
          </a:r>
        </a:p>
      </dgm:t>
    </dgm:pt>
    <dgm:pt modelId="{5F6937B8-F2D1-4443-B2A0-AACCD0EB0496}" type="parTrans" cxnId="{62DDB3EC-4B5F-4FD9-86AA-950DBF7692AE}">
      <dgm:prSet/>
      <dgm:spPr/>
      <dgm:t>
        <a:bodyPr/>
        <a:lstStyle/>
        <a:p>
          <a:endParaRPr lang="fr-FR"/>
        </a:p>
      </dgm:t>
    </dgm:pt>
    <dgm:pt modelId="{5BF43280-4780-42C4-B519-B6225D0A80D3}" type="sibTrans" cxnId="{62DDB3EC-4B5F-4FD9-86AA-950DBF7692AE}">
      <dgm:prSet/>
      <dgm:spPr/>
      <dgm:t>
        <a:bodyPr/>
        <a:lstStyle/>
        <a:p>
          <a:endParaRPr lang="fr-FR"/>
        </a:p>
      </dgm:t>
    </dgm:pt>
    <dgm:pt modelId="{48863BF1-C3F8-4CBF-9C27-16C18DE87C48}">
      <dgm:prSet phldrT="[Texte]"/>
      <dgm:spPr/>
      <dgm:t>
        <a:bodyPr/>
        <a:lstStyle/>
        <a:p>
          <a:r>
            <a:rPr lang="fr-FR" dirty="0"/>
            <a:t>Planification de construction</a:t>
          </a:r>
        </a:p>
      </dgm:t>
    </dgm:pt>
    <dgm:pt modelId="{BDDFAABB-4154-476A-AEC5-EB4913967E17}" type="parTrans" cxnId="{9A1030AA-F235-4BB6-AA6A-4BD3C5D9F849}">
      <dgm:prSet/>
      <dgm:spPr/>
      <dgm:t>
        <a:bodyPr/>
        <a:lstStyle/>
        <a:p>
          <a:endParaRPr lang="fr-FR"/>
        </a:p>
      </dgm:t>
    </dgm:pt>
    <dgm:pt modelId="{31A8D333-3051-4987-8D16-0A387BC6CF15}" type="sibTrans" cxnId="{9A1030AA-F235-4BB6-AA6A-4BD3C5D9F849}">
      <dgm:prSet/>
      <dgm:spPr/>
      <dgm:t>
        <a:bodyPr/>
        <a:lstStyle/>
        <a:p>
          <a:endParaRPr lang="fr-FR"/>
        </a:p>
      </dgm:t>
    </dgm:pt>
    <dgm:pt modelId="{5CC1E360-250F-4DAE-870C-09719389AFD3}">
      <dgm:prSet phldrT="[Texte]"/>
      <dgm:spPr/>
      <dgm:t>
        <a:bodyPr/>
        <a:lstStyle/>
        <a:p>
          <a:r>
            <a:rPr lang="fr-FR" dirty="0"/>
            <a:t>Sélection entreprise de bâtiment</a:t>
          </a:r>
        </a:p>
      </dgm:t>
    </dgm:pt>
    <dgm:pt modelId="{AEDDB6CC-3157-4C53-ACD4-3FFEA1F6134B}" type="parTrans" cxnId="{D41D6720-C858-4635-883E-E1E4DDFCC013}">
      <dgm:prSet/>
      <dgm:spPr/>
      <dgm:t>
        <a:bodyPr/>
        <a:lstStyle/>
        <a:p>
          <a:endParaRPr lang="fr-FR"/>
        </a:p>
      </dgm:t>
    </dgm:pt>
    <dgm:pt modelId="{673193B7-518E-4795-9E52-53F7B909DB71}" type="sibTrans" cxnId="{D41D6720-C858-4635-883E-E1E4DDFCC013}">
      <dgm:prSet/>
      <dgm:spPr/>
      <dgm:t>
        <a:bodyPr/>
        <a:lstStyle/>
        <a:p>
          <a:endParaRPr lang="fr-FR"/>
        </a:p>
      </dgm:t>
    </dgm:pt>
    <dgm:pt modelId="{A1E3984C-6191-4F77-916E-F5B34A8A1F1C}">
      <dgm:prSet phldrT="[Texte]"/>
      <dgm:spPr/>
      <dgm:t>
        <a:bodyPr/>
        <a:lstStyle/>
        <a:p>
          <a:r>
            <a:rPr lang="fr-FR" dirty="0"/>
            <a:t>Le Chantier</a:t>
          </a:r>
        </a:p>
      </dgm:t>
    </dgm:pt>
    <dgm:pt modelId="{F4D5E1A9-B73A-4233-9C9E-8E02EC7DA8FA}" type="parTrans" cxnId="{F924A125-2B9C-436E-B8E8-46A4A69D491E}">
      <dgm:prSet/>
      <dgm:spPr/>
      <dgm:t>
        <a:bodyPr/>
        <a:lstStyle/>
        <a:p>
          <a:endParaRPr lang="fr-FR"/>
        </a:p>
      </dgm:t>
    </dgm:pt>
    <dgm:pt modelId="{55973E56-E50D-4B6B-AC46-24AACF41ED6E}" type="sibTrans" cxnId="{F924A125-2B9C-436E-B8E8-46A4A69D491E}">
      <dgm:prSet/>
      <dgm:spPr/>
      <dgm:t>
        <a:bodyPr/>
        <a:lstStyle/>
        <a:p>
          <a:endParaRPr lang="fr-FR"/>
        </a:p>
      </dgm:t>
    </dgm:pt>
    <dgm:pt modelId="{73B0CFD5-814D-451F-970E-FE63409264A5}">
      <dgm:prSet phldrT="[Texte]"/>
      <dgm:spPr/>
      <dgm:t>
        <a:bodyPr/>
        <a:lstStyle/>
        <a:p>
          <a:r>
            <a:rPr lang="fr-FR" dirty="0"/>
            <a:t>Livraison du bâtiment  </a:t>
          </a:r>
        </a:p>
      </dgm:t>
    </dgm:pt>
    <dgm:pt modelId="{8AABF2CF-6AA0-453F-A760-96787FFD82DA}" type="parTrans" cxnId="{DBB58218-910D-4F18-B58C-DF96A0E13F3C}">
      <dgm:prSet/>
      <dgm:spPr/>
      <dgm:t>
        <a:bodyPr/>
        <a:lstStyle/>
        <a:p>
          <a:endParaRPr lang="fr-FR"/>
        </a:p>
      </dgm:t>
    </dgm:pt>
    <dgm:pt modelId="{C791FC7D-E3E2-4C4F-9AD9-B4C5B70DB82D}" type="sibTrans" cxnId="{DBB58218-910D-4F18-B58C-DF96A0E13F3C}">
      <dgm:prSet/>
      <dgm:spPr/>
      <dgm:t>
        <a:bodyPr/>
        <a:lstStyle/>
        <a:p>
          <a:endParaRPr lang="fr-FR"/>
        </a:p>
      </dgm:t>
    </dgm:pt>
    <dgm:pt modelId="{6295857C-19D2-43CA-9511-17BEF46408C6}" type="pres">
      <dgm:prSet presAssocID="{54CA5505-74F7-4DD5-A291-907BB17A5015}" presName="Name0" presStyleCnt="0">
        <dgm:presLayoutVars>
          <dgm:dir/>
          <dgm:animLvl val="lvl"/>
          <dgm:resizeHandles val="exact"/>
        </dgm:presLayoutVars>
      </dgm:prSet>
      <dgm:spPr/>
    </dgm:pt>
    <dgm:pt modelId="{9744872C-5716-4697-BE7E-1E33D4FAFC0E}" type="pres">
      <dgm:prSet presAssocID="{1C582585-BBFA-4D6A-A95D-0FF477D35CF0}" presName="parTxOnly" presStyleLbl="node1" presStyleIdx="0" presStyleCnt="6">
        <dgm:presLayoutVars>
          <dgm:chMax val="0"/>
          <dgm:chPref val="0"/>
          <dgm:bulletEnabled val="1"/>
        </dgm:presLayoutVars>
      </dgm:prSet>
      <dgm:spPr/>
    </dgm:pt>
    <dgm:pt modelId="{1F63271F-2BAD-4462-A8B8-398A3AD2640B}" type="pres">
      <dgm:prSet presAssocID="{9E4A7928-FA8D-45A6-8C24-DBE10E7832F9}" presName="parTxOnlySpace" presStyleCnt="0"/>
      <dgm:spPr/>
    </dgm:pt>
    <dgm:pt modelId="{C181E849-17B6-4155-80D6-FB86AF38F3FE}" type="pres">
      <dgm:prSet presAssocID="{754B368C-1661-44F3-A07E-6B46D78C45FA}" presName="parTxOnly" presStyleLbl="node1" presStyleIdx="1" presStyleCnt="6">
        <dgm:presLayoutVars>
          <dgm:chMax val="0"/>
          <dgm:chPref val="0"/>
          <dgm:bulletEnabled val="1"/>
        </dgm:presLayoutVars>
      </dgm:prSet>
      <dgm:spPr/>
    </dgm:pt>
    <dgm:pt modelId="{99B4C090-7786-4CC4-9497-CC9FDDDAC3F5}" type="pres">
      <dgm:prSet presAssocID="{5BF43280-4780-42C4-B519-B6225D0A80D3}" presName="parTxOnlySpace" presStyleCnt="0"/>
      <dgm:spPr/>
    </dgm:pt>
    <dgm:pt modelId="{9930A673-E966-4ADB-88AD-F7B5644DC7B3}" type="pres">
      <dgm:prSet presAssocID="{48863BF1-C3F8-4CBF-9C27-16C18DE87C48}" presName="parTxOnly" presStyleLbl="node1" presStyleIdx="2" presStyleCnt="6">
        <dgm:presLayoutVars>
          <dgm:chMax val="0"/>
          <dgm:chPref val="0"/>
          <dgm:bulletEnabled val="1"/>
        </dgm:presLayoutVars>
      </dgm:prSet>
      <dgm:spPr/>
    </dgm:pt>
    <dgm:pt modelId="{C7945C3E-72D0-42A6-9197-F803B4A779B3}" type="pres">
      <dgm:prSet presAssocID="{31A8D333-3051-4987-8D16-0A387BC6CF15}" presName="parTxOnlySpace" presStyleCnt="0"/>
      <dgm:spPr/>
    </dgm:pt>
    <dgm:pt modelId="{22D34F70-BC17-4D71-A697-2158868450FC}" type="pres">
      <dgm:prSet presAssocID="{5CC1E360-250F-4DAE-870C-09719389AFD3}" presName="parTxOnly" presStyleLbl="node1" presStyleIdx="3" presStyleCnt="6">
        <dgm:presLayoutVars>
          <dgm:chMax val="0"/>
          <dgm:chPref val="0"/>
          <dgm:bulletEnabled val="1"/>
        </dgm:presLayoutVars>
      </dgm:prSet>
      <dgm:spPr/>
    </dgm:pt>
    <dgm:pt modelId="{0422860C-5DCD-414C-BF2F-2ABE5A5F34DA}" type="pres">
      <dgm:prSet presAssocID="{673193B7-518E-4795-9E52-53F7B909DB71}" presName="parTxOnlySpace" presStyleCnt="0"/>
      <dgm:spPr/>
    </dgm:pt>
    <dgm:pt modelId="{50945FB4-F3D5-4E54-BCA0-C8FDEAC99A45}" type="pres">
      <dgm:prSet presAssocID="{A1E3984C-6191-4F77-916E-F5B34A8A1F1C}" presName="parTxOnly" presStyleLbl="node1" presStyleIdx="4" presStyleCnt="6">
        <dgm:presLayoutVars>
          <dgm:chMax val="0"/>
          <dgm:chPref val="0"/>
          <dgm:bulletEnabled val="1"/>
        </dgm:presLayoutVars>
      </dgm:prSet>
      <dgm:spPr/>
    </dgm:pt>
    <dgm:pt modelId="{339323F2-DFAD-44E3-AC75-7146E6F7D041}" type="pres">
      <dgm:prSet presAssocID="{55973E56-E50D-4B6B-AC46-24AACF41ED6E}" presName="parTxOnlySpace" presStyleCnt="0"/>
      <dgm:spPr/>
    </dgm:pt>
    <dgm:pt modelId="{7574E803-CF56-4BB3-BE92-8E0D8FA01E1F}" type="pres">
      <dgm:prSet presAssocID="{73B0CFD5-814D-451F-970E-FE63409264A5}" presName="parTxOnly" presStyleLbl="node1" presStyleIdx="5" presStyleCnt="6">
        <dgm:presLayoutVars>
          <dgm:chMax val="0"/>
          <dgm:chPref val="0"/>
          <dgm:bulletEnabled val="1"/>
        </dgm:presLayoutVars>
      </dgm:prSet>
      <dgm:spPr/>
    </dgm:pt>
  </dgm:ptLst>
  <dgm:cxnLst>
    <dgm:cxn modelId="{DBB58218-910D-4F18-B58C-DF96A0E13F3C}" srcId="{54CA5505-74F7-4DD5-A291-907BB17A5015}" destId="{73B0CFD5-814D-451F-970E-FE63409264A5}" srcOrd="5" destOrd="0" parTransId="{8AABF2CF-6AA0-453F-A760-96787FFD82DA}" sibTransId="{C791FC7D-E3E2-4C4F-9AD9-B4C5B70DB82D}"/>
    <dgm:cxn modelId="{D41D6720-C858-4635-883E-E1E4DDFCC013}" srcId="{54CA5505-74F7-4DD5-A291-907BB17A5015}" destId="{5CC1E360-250F-4DAE-870C-09719389AFD3}" srcOrd="3" destOrd="0" parTransId="{AEDDB6CC-3157-4C53-ACD4-3FFEA1F6134B}" sibTransId="{673193B7-518E-4795-9E52-53F7B909DB71}"/>
    <dgm:cxn modelId="{F924A125-2B9C-436E-B8E8-46A4A69D491E}" srcId="{54CA5505-74F7-4DD5-A291-907BB17A5015}" destId="{A1E3984C-6191-4F77-916E-F5B34A8A1F1C}" srcOrd="4" destOrd="0" parTransId="{F4D5E1A9-B73A-4233-9C9E-8E02EC7DA8FA}" sibTransId="{55973E56-E50D-4B6B-AC46-24AACF41ED6E}"/>
    <dgm:cxn modelId="{F9B7C434-068F-4644-ABD4-93B3866F1F98}" type="presOf" srcId="{1C582585-BBFA-4D6A-A95D-0FF477D35CF0}" destId="{9744872C-5716-4697-BE7E-1E33D4FAFC0E}" srcOrd="0" destOrd="0" presId="urn:microsoft.com/office/officeart/2005/8/layout/chevron1"/>
    <dgm:cxn modelId="{4C7B8160-F3BE-4B35-B88E-F25D07EB32DF}" type="presOf" srcId="{A1E3984C-6191-4F77-916E-F5B34A8A1F1C}" destId="{50945FB4-F3D5-4E54-BCA0-C8FDEAC99A45}" srcOrd="0" destOrd="0" presId="urn:microsoft.com/office/officeart/2005/8/layout/chevron1"/>
    <dgm:cxn modelId="{2126DB60-E30D-4401-9271-796F10CE38EA}" type="presOf" srcId="{73B0CFD5-814D-451F-970E-FE63409264A5}" destId="{7574E803-CF56-4BB3-BE92-8E0D8FA01E1F}" srcOrd="0" destOrd="0" presId="urn:microsoft.com/office/officeart/2005/8/layout/chevron1"/>
    <dgm:cxn modelId="{088B4D63-9B22-4652-A0CD-69E239DE477B}" type="presOf" srcId="{5CC1E360-250F-4DAE-870C-09719389AFD3}" destId="{22D34F70-BC17-4D71-A697-2158868450FC}" srcOrd="0" destOrd="0" presId="urn:microsoft.com/office/officeart/2005/8/layout/chevron1"/>
    <dgm:cxn modelId="{34579B8A-1B04-4736-A998-81B1FAB0C6EF}" type="presOf" srcId="{754B368C-1661-44F3-A07E-6B46D78C45FA}" destId="{C181E849-17B6-4155-80D6-FB86AF38F3FE}" srcOrd="0" destOrd="0" presId="urn:microsoft.com/office/officeart/2005/8/layout/chevron1"/>
    <dgm:cxn modelId="{7F7E9798-8852-4C96-A020-8E1C711FC3F3}" srcId="{54CA5505-74F7-4DD5-A291-907BB17A5015}" destId="{1C582585-BBFA-4D6A-A95D-0FF477D35CF0}" srcOrd="0" destOrd="0" parTransId="{F76EB83F-06DE-44F6-B4FB-5B2A81DCEC70}" sibTransId="{9E4A7928-FA8D-45A6-8C24-DBE10E7832F9}"/>
    <dgm:cxn modelId="{9A1030AA-F235-4BB6-AA6A-4BD3C5D9F849}" srcId="{54CA5505-74F7-4DD5-A291-907BB17A5015}" destId="{48863BF1-C3F8-4CBF-9C27-16C18DE87C48}" srcOrd="2" destOrd="0" parTransId="{BDDFAABB-4154-476A-AEC5-EB4913967E17}" sibTransId="{31A8D333-3051-4987-8D16-0A387BC6CF15}"/>
    <dgm:cxn modelId="{CA583DAC-C655-48A8-979E-058BF6BC2AB3}" type="presOf" srcId="{54CA5505-74F7-4DD5-A291-907BB17A5015}" destId="{6295857C-19D2-43CA-9511-17BEF46408C6}" srcOrd="0" destOrd="0" presId="urn:microsoft.com/office/officeart/2005/8/layout/chevron1"/>
    <dgm:cxn modelId="{B4B8F7AC-11B8-49A5-B904-E0B373F96A43}" type="presOf" srcId="{48863BF1-C3F8-4CBF-9C27-16C18DE87C48}" destId="{9930A673-E966-4ADB-88AD-F7B5644DC7B3}" srcOrd="0" destOrd="0" presId="urn:microsoft.com/office/officeart/2005/8/layout/chevron1"/>
    <dgm:cxn modelId="{62DDB3EC-4B5F-4FD9-86AA-950DBF7692AE}" srcId="{54CA5505-74F7-4DD5-A291-907BB17A5015}" destId="{754B368C-1661-44F3-A07E-6B46D78C45FA}" srcOrd="1" destOrd="0" parTransId="{5F6937B8-F2D1-4443-B2A0-AACCD0EB0496}" sibTransId="{5BF43280-4780-42C4-B519-B6225D0A80D3}"/>
    <dgm:cxn modelId="{6A1B45A9-5EF2-40EF-8FE2-495046CC181E}" type="presParOf" srcId="{6295857C-19D2-43CA-9511-17BEF46408C6}" destId="{9744872C-5716-4697-BE7E-1E33D4FAFC0E}" srcOrd="0" destOrd="0" presId="urn:microsoft.com/office/officeart/2005/8/layout/chevron1"/>
    <dgm:cxn modelId="{600585C2-2EBD-4D90-A074-5F3481FA625E}" type="presParOf" srcId="{6295857C-19D2-43CA-9511-17BEF46408C6}" destId="{1F63271F-2BAD-4462-A8B8-398A3AD2640B}" srcOrd="1" destOrd="0" presId="urn:microsoft.com/office/officeart/2005/8/layout/chevron1"/>
    <dgm:cxn modelId="{225F4CCB-6EF3-4864-B463-EFD9B547B526}" type="presParOf" srcId="{6295857C-19D2-43CA-9511-17BEF46408C6}" destId="{C181E849-17B6-4155-80D6-FB86AF38F3FE}" srcOrd="2" destOrd="0" presId="urn:microsoft.com/office/officeart/2005/8/layout/chevron1"/>
    <dgm:cxn modelId="{6A2A4736-A23E-4F9D-9520-EB2D6619A335}" type="presParOf" srcId="{6295857C-19D2-43CA-9511-17BEF46408C6}" destId="{99B4C090-7786-4CC4-9497-CC9FDDDAC3F5}" srcOrd="3" destOrd="0" presId="urn:microsoft.com/office/officeart/2005/8/layout/chevron1"/>
    <dgm:cxn modelId="{515A55C1-2304-406D-BF31-17035DAF8CF1}" type="presParOf" srcId="{6295857C-19D2-43CA-9511-17BEF46408C6}" destId="{9930A673-E966-4ADB-88AD-F7B5644DC7B3}" srcOrd="4" destOrd="0" presId="urn:microsoft.com/office/officeart/2005/8/layout/chevron1"/>
    <dgm:cxn modelId="{3DB6BBF1-9819-4DB6-9C80-C06E805E1F74}" type="presParOf" srcId="{6295857C-19D2-43CA-9511-17BEF46408C6}" destId="{C7945C3E-72D0-42A6-9197-F803B4A779B3}" srcOrd="5" destOrd="0" presId="urn:microsoft.com/office/officeart/2005/8/layout/chevron1"/>
    <dgm:cxn modelId="{247A7CFD-5572-4012-99A5-8E0199896AC9}" type="presParOf" srcId="{6295857C-19D2-43CA-9511-17BEF46408C6}" destId="{22D34F70-BC17-4D71-A697-2158868450FC}" srcOrd="6" destOrd="0" presId="urn:microsoft.com/office/officeart/2005/8/layout/chevron1"/>
    <dgm:cxn modelId="{34F13243-AF92-407A-9271-7563665C45A6}" type="presParOf" srcId="{6295857C-19D2-43CA-9511-17BEF46408C6}" destId="{0422860C-5DCD-414C-BF2F-2ABE5A5F34DA}" srcOrd="7" destOrd="0" presId="urn:microsoft.com/office/officeart/2005/8/layout/chevron1"/>
    <dgm:cxn modelId="{E366F24B-3B08-43DD-83BF-079260C49E4C}" type="presParOf" srcId="{6295857C-19D2-43CA-9511-17BEF46408C6}" destId="{50945FB4-F3D5-4E54-BCA0-C8FDEAC99A45}" srcOrd="8" destOrd="0" presId="urn:microsoft.com/office/officeart/2005/8/layout/chevron1"/>
    <dgm:cxn modelId="{A057023C-62A1-45F5-8A5F-3E49968D3882}" type="presParOf" srcId="{6295857C-19D2-43CA-9511-17BEF46408C6}" destId="{339323F2-DFAD-44E3-AC75-7146E6F7D041}" srcOrd="9" destOrd="0" presId="urn:microsoft.com/office/officeart/2005/8/layout/chevron1"/>
    <dgm:cxn modelId="{76EACFB7-D754-43DD-B5DC-ECAE827012F8}" type="presParOf" srcId="{6295857C-19D2-43CA-9511-17BEF46408C6}" destId="{7574E803-CF56-4BB3-BE92-8E0D8FA01E1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A5505-74F7-4DD5-A291-907BB17A501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1C582585-BBFA-4D6A-A95D-0FF477D35CF0}">
      <dgm:prSet phldrT="[Texte]"/>
      <dgm:spPr/>
      <dgm:t>
        <a:bodyPr/>
        <a:lstStyle/>
        <a:p>
          <a:pPr algn="ctr"/>
          <a:r>
            <a:rPr lang="fr-FR" dirty="0"/>
            <a:t>Définition des besoins</a:t>
          </a:r>
        </a:p>
      </dgm:t>
    </dgm:pt>
    <dgm:pt modelId="{F76EB83F-06DE-44F6-B4FB-5B2A81DCEC70}" type="parTrans" cxnId="{7F7E9798-8852-4C96-A020-8E1C711FC3F3}">
      <dgm:prSet/>
      <dgm:spPr/>
      <dgm:t>
        <a:bodyPr/>
        <a:lstStyle/>
        <a:p>
          <a:pPr algn="ctr"/>
          <a:endParaRPr lang="fr-FR"/>
        </a:p>
      </dgm:t>
    </dgm:pt>
    <dgm:pt modelId="{9E4A7928-FA8D-45A6-8C24-DBE10E7832F9}" type="sibTrans" cxnId="{7F7E9798-8852-4C96-A020-8E1C711FC3F3}">
      <dgm:prSet/>
      <dgm:spPr/>
      <dgm:t>
        <a:bodyPr/>
        <a:lstStyle/>
        <a:p>
          <a:pPr algn="ctr"/>
          <a:endParaRPr lang="fr-FR"/>
        </a:p>
      </dgm:t>
    </dgm:pt>
    <dgm:pt modelId="{754B368C-1661-44F3-A07E-6B46D78C45FA}">
      <dgm:prSet phldrT="[Texte]"/>
      <dgm:spPr/>
      <dgm:t>
        <a:bodyPr/>
        <a:lstStyle/>
        <a:p>
          <a:pPr algn="ctr"/>
          <a:r>
            <a:rPr lang="fr-FR" dirty="0"/>
            <a:t>Prototypage &amp; définition du produit</a:t>
          </a:r>
        </a:p>
      </dgm:t>
    </dgm:pt>
    <dgm:pt modelId="{5F6937B8-F2D1-4443-B2A0-AACCD0EB0496}" type="parTrans" cxnId="{62DDB3EC-4B5F-4FD9-86AA-950DBF7692AE}">
      <dgm:prSet/>
      <dgm:spPr/>
      <dgm:t>
        <a:bodyPr/>
        <a:lstStyle/>
        <a:p>
          <a:pPr algn="ctr"/>
          <a:endParaRPr lang="fr-FR"/>
        </a:p>
      </dgm:t>
    </dgm:pt>
    <dgm:pt modelId="{5BF43280-4780-42C4-B519-B6225D0A80D3}" type="sibTrans" cxnId="{62DDB3EC-4B5F-4FD9-86AA-950DBF7692AE}">
      <dgm:prSet/>
      <dgm:spPr/>
      <dgm:t>
        <a:bodyPr/>
        <a:lstStyle/>
        <a:p>
          <a:pPr algn="ctr"/>
          <a:endParaRPr lang="fr-FR"/>
        </a:p>
      </dgm:t>
    </dgm:pt>
    <dgm:pt modelId="{48863BF1-C3F8-4CBF-9C27-16C18DE87C48}">
      <dgm:prSet phldrT="[Texte]"/>
      <dgm:spPr/>
      <dgm:t>
        <a:bodyPr/>
        <a:lstStyle/>
        <a:p>
          <a:pPr algn="ctr"/>
          <a:r>
            <a:rPr lang="fr-FR" dirty="0"/>
            <a:t>Etude de fabrication </a:t>
          </a:r>
        </a:p>
      </dgm:t>
    </dgm:pt>
    <dgm:pt modelId="{BDDFAABB-4154-476A-AEC5-EB4913967E17}" type="parTrans" cxnId="{9A1030AA-F235-4BB6-AA6A-4BD3C5D9F849}">
      <dgm:prSet/>
      <dgm:spPr/>
      <dgm:t>
        <a:bodyPr/>
        <a:lstStyle/>
        <a:p>
          <a:pPr algn="ctr"/>
          <a:endParaRPr lang="fr-FR"/>
        </a:p>
      </dgm:t>
    </dgm:pt>
    <dgm:pt modelId="{31A8D333-3051-4987-8D16-0A387BC6CF15}" type="sibTrans" cxnId="{9A1030AA-F235-4BB6-AA6A-4BD3C5D9F849}">
      <dgm:prSet/>
      <dgm:spPr/>
      <dgm:t>
        <a:bodyPr/>
        <a:lstStyle/>
        <a:p>
          <a:pPr algn="ctr"/>
          <a:endParaRPr lang="fr-FR"/>
        </a:p>
      </dgm:t>
    </dgm:pt>
    <dgm:pt modelId="{5CC1E360-250F-4DAE-870C-09719389AFD3}">
      <dgm:prSet phldrT="[Texte]"/>
      <dgm:spPr/>
      <dgm:t>
        <a:bodyPr/>
        <a:lstStyle/>
        <a:p>
          <a:pPr algn="ctr"/>
          <a:r>
            <a:rPr lang="fr-FR" dirty="0"/>
            <a:t>Tests de Production</a:t>
          </a:r>
        </a:p>
      </dgm:t>
    </dgm:pt>
    <dgm:pt modelId="{AEDDB6CC-3157-4C53-ACD4-3FFEA1F6134B}" type="parTrans" cxnId="{D41D6720-C858-4635-883E-E1E4DDFCC013}">
      <dgm:prSet/>
      <dgm:spPr/>
      <dgm:t>
        <a:bodyPr/>
        <a:lstStyle/>
        <a:p>
          <a:pPr algn="ctr"/>
          <a:endParaRPr lang="fr-FR"/>
        </a:p>
      </dgm:t>
    </dgm:pt>
    <dgm:pt modelId="{673193B7-518E-4795-9E52-53F7B909DB71}" type="sibTrans" cxnId="{D41D6720-C858-4635-883E-E1E4DDFCC013}">
      <dgm:prSet/>
      <dgm:spPr/>
      <dgm:t>
        <a:bodyPr/>
        <a:lstStyle/>
        <a:p>
          <a:pPr algn="ctr"/>
          <a:endParaRPr lang="fr-FR"/>
        </a:p>
      </dgm:t>
    </dgm:pt>
    <dgm:pt modelId="{A1E3984C-6191-4F77-916E-F5B34A8A1F1C}">
      <dgm:prSet phldrT="[Texte]"/>
      <dgm:spPr/>
      <dgm:t>
        <a:bodyPr/>
        <a:lstStyle/>
        <a:p>
          <a:pPr algn="ctr"/>
          <a:r>
            <a:rPr lang="fr-FR" dirty="0"/>
            <a:t>Mise en Marche / Vente</a:t>
          </a:r>
        </a:p>
      </dgm:t>
    </dgm:pt>
    <dgm:pt modelId="{F4D5E1A9-B73A-4233-9C9E-8E02EC7DA8FA}" type="parTrans" cxnId="{F924A125-2B9C-436E-B8E8-46A4A69D491E}">
      <dgm:prSet/>
      <dgm:spPr/>
      <dgm:t>
        <a:bodyPr/>
        <a:lstStyle/>
        <a:p>
          <a:pPr algn="ctr"/>
          <a:endParaRPr lang="fr-FR"/>
        </a:p>
      </dgm:t>
    </dgm:pt>
    <dgm:pt modelId="{55973E56-E50D-4B6B-AC46-24AACF41ED6E}" type="sibTrans" cxnId="{F924A125-2B9C-436E-B8E8-46A4A69D491E}">
      <dgm:prSet/>
      <dgm:spPr/>
      <dgm:t>
        <a:bodyPr/>
        <a:lstStyle/>
        <a:p>
          <a:pPr algn="ctr"/>
          <a:endParaRPr lang="fr-FR"/>
        </a:p>
      </dgm:t>
    </dgm:pt>
    <dgm:pt modelId="{6295857C-19D2-43CA-9511-17BEF46408C6}" type="pres">
      <dgm:prSet presAssocID="{54CA5505-74F7-4DD5-A291-907BB17A5015}" presName="Name0" presStyleCnt="0">
        <dgm:presLayoutVars>
          <dgm:dir/>
          <dgm:animLvl val="lvl"/>
          <dgm:resizeHandles val="exact"/>
        </dgm:presLayoutVars>
      </dgm:prSet>
      <dgm:spPr/>
    </dgm:pt>
    <dgm:pt modelId="{9744872C-5716-4697-BE7E-1E33D4FAFC0E}" type="pres">
      <dgm:prSet presAssocID="{1C582585-BBFA-4D6A-A95D-0FF477D35CF0}" presName="parTxOnly" presStyleLbl="node1" presStyleIdx="0" presStyleCnt="5">
        <dgm:presLayoutVars>
          <dgm:chMax val="0"/>
          <dgm:chPref val="0"/>
          <dgm:bulletEnabled val="1"/>
        </dgm:presLayoutVars>
      </dgm:prSet>
      <dgm:spPr/>
    </dgm:pt>
    <dgm:pt modelId="{1F63271F-2BAD-4462-A8B8-398A3AD2640B}" type="pres">
      <dgm:prSet presAssocID="{9E4A7928-FA8D-45A6-8C24-DBE10E7832F9}" presName="parTxOnlySpace" presStyleCnt="0"/>
      <dgm:spPr/>
    </dgm:pt>
    <dgm:pt modelId="{C181E849-17B6-4155-80D6-FB86AF38F3FE}" type="pres">
      <dgm:prSet presAssocID="{754B368C-1661-44F3-A07E-6B46D78C45FA}" presName="parTxOnly" presStyleLbl="node1" presStyleIdx="1" presStyleCnt="5">
        <dgm:presLayoutVars>
          <dgm:chMax val="0"/>
          <dgm:chPref val="0"/>
          <dgm:bulletEnabled val="1"/>
        </dgm:presLayoutVars>
      </dgm:prSet>
      <dgm:spPr/>
    </dgm:pt>
    <dgm:pt modelId="{99B4C090-7786-4CC4-9497-CC9FDDDAC3F5}" type="pres">
      <dgm:prSet presAssocID="{5BF43280-4780-42C4-B519-B6225D0A80D3}" presName="parTxOnlySpace" presStyleCnt="0"/>
      <dgm:spPr/>
    </dgm:pt>
    <dgm:pt modelId="{9930A673-E966-4ADB-88AD-F7B5644DC7B3}" type="pres">
      <dgm:prSet presAssocID="{48863BF1-C3F8-4CBF-9C27-16C18DE87C48}" presName="parTxOnly" presStyleLbl="node1" presStyleIdx="2" presStyleCnt="5">
        <dgm:presLayoutVars>
          <dgm:chMax val="0"/>
          <dgm:chPref val="0"/>
          <dgm:bulletEnabled val="1"/>
        </dgm:presLayoutVars>
      </dgm:prSet>
      <dgm:spPr/>
    </dgm:pt>
    <dgm:pt modelId="{C7945C3E-72D0-42A6-9197-F803B4A779B3}" type="pres">
      <dgm:prSet presAssocID="{31A8D333-3051-4987-8D16-0A387BC6CF15}" presName="parTxOnlySpace" presStyleCnt="0"/>
      <dgm:spPr/>
    </dgm:pt>
    <dgm:pt modelId="{22D34F70-BC17-4D71-A697-2158868450FC}" type="pres">
      <dgm:prSet presAssocID="{5CC1E360-250F-4DAE-870C-09719389AFD3}" presName="parTxOnly" presStyleLbl="node1" presStyleIdx="3" presStyleCnt="5">
        <dgm:presLayoutVars>
          <dgm:chMax val="0"/>
          <dgm:chPref val="0"/>
          <dgm:bulletEnabled val="1"/>
        </dgm:presLayoutVars>
      </dgm:prSet>
      <dgm:spPr/>
    </dgm:pt>
    <dgm:pt modelId="{0422860C-5DCD-414C-BF2F-2ABE5A5F34DA}" type="pres">
      <dgm:prSet presAssocID="{673193B7-518E-4795-9E52-53F7B909DB71}" presName="parTxOnlySpace" presStyleCnt="0"/>
      <dgm:spPr/>
    </dgm:pt>
    <dgm:pt modelId="{50945FB4-F3D5-4E54-BCA0-C8FDEAC99A45}" type="pres">
      <dgm:prSet presAssocID="{A1E3984C-6191-4F77-916E-F5B34A8A1F1C}" presName="parTxOnly" presStyleLbl="node1" presStyleIdx="4" presStyleCnt="5" custScaleY="99872">
        <dgm:presLayoutVars>
          <dgm:chMax val="0"/>
          <dgm:chPref val="0"/>
          <dgm:bulletEnabled val="1"/>
        </dgm:presLayoutVars>
      </dgm:prSet>
      <dgm:spPr/>
    </dgm:pt>
  </dgm:ptLst>
  <dgm:cxnLst>
    <dgm:cxn modelId="{FA3F1214-68E0-4C9D-9BC6-851FB6474F5A}" type="presOf" srcId="{5CC1E360-250F-4DAE-870C-09719389AFD3}" destId="{22D34F70-BC17-4D71-A697-2158868450FC}" srcOrd="0" destOrd="0" presId="urn:microsoft.com/office/officeart/2005/8/layout/chevron1"/>
    <dgm:cxn modelId="{790BEF16-E094-4C53-A2E0-2980621B6486}" type="presOf" srcId="{54CA5505-74F7-4DD5-A291-907BB17A5015}" destId="{6295857C-19D2-43CA-9511-17BEF46408C6}" srcOrd="0" destOrd="0" presId="urn:microsoft.com/office/officeart/2005/8/layout/chevron1"/>
    <dgm:cxn modelId="{D41D6720-C858-4635-883E-E1E4DDFCC013}" srcId="{54CA5505-74F7-4DD5-A291-907BB17A5015}" destId="{5CC1E360-250F-4DAE-870C-09719389AFD3}" srcOrd="3" destOrd="0" parTransId="{AEDDB6CC-3157-4C53-ACD4-3FFEA1F6134B}" sibTransId="{673193B7-518E-4795-9E52-53F7B909DB71}"/>
    <dgm:cxn modelId="{F924A125-2B9C-436E-B8E8-46A4A69D491E}" srcId="{54CA5505-74F7-4DD5-A291-907BB17A5015}" destId="{A1E3984C-6191-4F77-916E-F5B34A8A1F1C}" srcOrd="4" destOrd="0" parTransId="{F4D5E1A9-B73A-4233-9C9E-8E02EC7DA8FA}" sibTransId="{55973E56-E50D-4B6B-AC46-24AACF41ED6E}"/>
    <dgm:cxn modelId="{7BD22626-E7E4-4309-BD73-69352EF01095}" type="presOf" srcId="{754B368C-1661-44F3-A07E-6B46D78C45FA}" destId="{C181E849-17B6-4155-80D6-FB86AF38F3FE}" srcOrd="0" destOrd="0" presId="urn:microsoft.com/office/officeart/2005/8/layout/chevron1"/>
    <dgm:cxn modelId="{C3D37329-293A-4D6B-81F9-5D8FB5D855AD}" type="presOf" srcId="{48863BF1-C3F8-4CBF-9C27-16C18DE87C48}" destId="{9930A673-E966-4ADB-88AD-F7B5644DC7B3}" srcOrd="0" destOrd="0" presId="urn:microsoft.com/office/officeart/2005/8/layout/chevron1"/>
    <dgm:cxn modelId="{42A17D7F-1A36-4A96-8BD3-DD412D75D577}" type="presOf" srcId="{1C582585-BBFA-4D6A-A95D-0FF477D35CF0}" destId="{9744872C-5716-4697-BE7E-1E33D4FAFC0E}" srcOrd="0" destOrd="0" presId="urn:microsoft.com/office/officeart/2005/8/layout/chevron1"/>
    <dgm:cxn modelId="{7F7E9798-8852-4C96-A020-8E1C711FC3F3}" srcId="{54CA5505-74F7-4DD5-A291-907BB17A5015}" destId="{1C582585-BBFA-4D6A-A95D-0FF477D35CF0}" srcOrd="0" destOrd="0" parTransId="{F76EB83F-06DE-44F6-B4FB-5B2A81DCEC70}" sibTransId="{9E4A7928-FA8D-45A6-8C24-DBE10E7832F9}"/>
    <dgm:cxn modelId="{EB1C939B-CAF1-4580-A822-CAFE79A90BA3}" type="presOf" srcId="{A1E3984C-6191-4F77-916E-F5B34A8A1F1C}" destId="{50945FB4-F3D5-4E54-BCA0-C8FDEAC99A45}" srcOrd="0" destOrd="0" presId="urn:microsoft.com/office/officeart/2005/8/layout/chevron1"/>
    <dgm:cxn modelId="{9A1030AA-F235-4BB6-AA6A-4BD3C5D9F849}" srcId="{54CA5505-74F7-4DD5-A291-907BB17A5015}" destId="{48863BF1-C3F8-4CBF-9C27-16C18DE87C48}" srcOrd="2" destOrd="0" parTransId="{BDDFAABB-4154-476A-AEC5-EB4913967E17}" sibTransId="{31A8D333-3051-4987-8D16-0A387BC6CF15}"/>
    <dgm:cxn modelId="{62DDB3EC-4B5F-4FD9-86AA-950DBF7692AE}" srcId="{54CA5505-74F7-4DD5-A291-907BB17A5015}" destId="{754B368C-1661-44F3-A07E-6B46D78C45FA}" srcOrd="1" destOrd="0" parTransId="{5F6937B8-F2D1-4443-B2A0-AACCD0EB0496}" sibTransId="{5BF43280-4780-42C4-B519-B6225D0A80D3}"/>
    <dgm:cxn modelId="{25463F98-2C37-449C-BD4B-0012F4D23B69}" type="presParOf" srcId="{6295857C-19D2-43CA-9511-17BEF46408C6}" destId="{9744872C-5716-4697-BE7E-1E33D4FAFC0E}" srcOrd="0" destOrd="0" presId="urn:microsoft.com/office/officeart/2005/8/layout/chevron1"/>
    <dgm:cxn modelId="{508D5F52-F33F-4CAD-BCA3-B6DA3F907604}" type="presParOf" srcId="{6295857C-19D2-43CA-9511-17BEF46408C6}" destId="{1F63271F-2BAD-4462-A8B8-398A3AD2640B}" srcOrd="1" destOrd="0" presId="urn:microsoft.com/office/officeart/2005/8/layout/chevron1"/>
    <dgm:cxn modelId="{1845A519-A79B-4660-BA71-10A251D0EFAE}" type="presParOf" srcId="{6295857C-19D2-43CA-9511-17BEF46408C6}" destId="{C181E849-17B6-4155-80D6-FB86AF38F3FE}" srcOrd="2" destOrd="0" presId="urn:microsoft.com/office/officeart/2005/8/layout/chevron1"/>
    <dgm:cxn modelId="{9D870A92-BD68-4AB2-96B0-20AAAF4BAC27}" type="presParOf" srcId="{6295857C-19D2-43CA-9511-17BEF46408C6}" destId="{99B4C090-7786-4CC4-9497-CC9FDDDAC3F5}" srcOrd="3" destOrd="0" presId="urn:microsoft.com/office/officeart/2005/8/layout/chevron1"/>
    <dgm:cxn modelId="{2B6A7B13-7A13-4839-A58E-41789EB2E019}" type="presParOf" srcId="{6295857C-19D2-43CA-9511-17BEF46408C6}" destId="{9930A673-E966-4ADB-88AD-F7B5644DC7B3}" srcOrd="4" destOrd="0" presId="urn:microsoft.com/office/officeart/2005/8/layout/chevron1"/>
    <dgm:cxn modelId="{CB844221-409F-49E3-9CE8-E0AF0B5019D8}" type="presParOf" srcId="{6295857C-19D2-43CA-9511-17BEF46408C6}" destId="{C7945C3E-72D0-42A6-9197-F803B4A779B3}" srcOrd="5" destOrd="0" presId="urn:microsoft.com/office/officeart/2005/8/layout/chevron1"/>
    <dgm:cxn modelId="{685CAA79-DDF8-4CF1-8E4E-2C5B8D263F9C}" type="presParOf" srcId="{6295857C-19D2-43CA-9511-17BEF46408C6}" destId="{22D34F70-BC17-4D71-A697-2158868450FC}" srcOrd="6" destOrd="0" presId="urn:microsoft.com/office/officeart/2005/8/layout/chevron1"/>
    <dgm:cxn modelId="{AFB3433E-E233-4EFC-AA60-362B41B56E12}" type="presParOf" srcId="{6295857C-19D2-43CA-9511-17BEF46408C6}" destId="{0422860C-5DCD-414C-BF2F-2ABE5A5F34DA}" srcOrd="7" destOrd="0" presId="urn:microsoft.com/office/officeart/2005/8/layout/chevron1"/>
    <dgm:cxn modelId="{8D0C4838-254F-40C1-B0BC-476EF5D245ED}" type="presParOf" srcId="{6295857C-19D2-43CA-9511-17BEF46408C6}" destId="{50945FB4-F3D5-4E54-BCA0-C8FDEAC99A45}"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A5505-74F7-4DD5-A291-907BB17A501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1C582585-BBFA-4D6A-A95D-0FF477D35CF0}">
      <dgm:prSet phldrT="[Texte]"/>
      <dgm:spPr/>
      <dgm:t>
        <a:bodyPr/>
        <a:lstStyle/>
        <a:p>
          <a:r>
            <a:rPr lang="fr-FR" dirty="0"/>
            <a:t>Recueil du besoin</a:t>
          </a:r>
        </a:p>
      </dgm:t>
    </dgm:pt>
    <dgm:pt modelId="{F76EB83F-06DE-44F6-B4FB-5B2A81DCEC70}" type="parTrans" cxnId="{7F7E9798-8852-4C96-A020-8E1C711FC3F3}">
      <dgm:prSet/>
      <dgm:spPr/>
      <dgm:t>
        <a:bodyPr/>
        <a:lstStyle/>
        <a:p>
          <a:endParaRPr lang="fr-FR"/>
        </a:p>
      </dgm:t>
    </dgm:pt>
    <dgm:pt modelId="{9E4A7928-FA8D-45A6-8C24-DBE10E7832F9}" type="sibTrans" cxnId="{7F7E9798-8852-4C96-A020-8E1C711FC3F3}">
      <dgm:prSet/>
      <dgm:spPr/>
      <dgm:t>
        <a:bodyPr/>
        <a:lstStyle/>
        <a:p>
          <a:endParaRPr lang="fr-FR"/>
        </a:p>
      </dgm:t>
    </dgm:pt>
    <dgm:pt modelId="{754B368C-1661-44F3-A07E-6B46D78C45FA}">
      <dgm:prSet phldrT="[Texte]"/>
      <dgm:spPr/>
      <dgm:t>
        <a:bodyPr/>
        <a:lstStyle/>
        <a:p>
          <a:r>
            <a:rPr lang="fr-FR" dirty="0"/>
            <a:t>Conception détaillée</a:t>
          </a:r>
        </a:p>
      </dgm:t>
    </dgm:pt>
    <dgm:pt modelId="{5F6937B8-F2D1-4443-B2A0-AACCD0EB0496}" type="parTrans" cxnId="{62DDB3EC-4B5F-4FD9-86AA-950DBF7692AE}">
      <dgm:prSet/>
      <dgm:spPr/>
      <dgm:t>
        <a:bodyPr/>
        <a:lstStyle/>
        <a:p>
          <a:endParaRPr lang="fr-FR"/>
        </a:p>
      </dgm:t>
    </dgm:pt>
    <dgm:pt modelId="{5BF43280-4780-42C4-B519-B6225D0A80D3}" type="sibTrans" cxnId="{62DDB3EC-4B5F-4FD9-86AA-950DBF7692AE}">
      <dgm:prSet/>
      <dgm:spPr/>
      <dgm:t>
        <a:bodyPr/>
        <a:lstStyle/>
        <a:p>
          <a:endParaRPr lang="fr-FR"/>
        </a:p>
      </dgm:t>
    </dgm:pt>
    <dgm:pt modelId="{48863BF1-C3F8-4CBF-9C27-16C18DE87C48}">
      <dgm:prSet phldrT="[Texte]"/>
      <dgm:spPr/>
      <dgm:t>
        <a:bodyPr/>
        <a:lstStyle/>
        <a:p>
          <a:r>
            <a:rPr lang="fr-FR" dirty="0" err="1"/>
            <a:t>Develop</a:t>
          </a:r>
          <a:r>
            <a:rPr lang="fr-FR" dirty="0"/>
            <a:t>.</a:t>
          </a:r>
        </a:p>
      </dgm:t>
    </dgm:pt>
    <dgm:pt modelId="{BDDFAABB-4154-476A-AEC5-EB4913967E17}" type="parTrans" cxnId="{9A1030AA-F235-4BB6-AA6A-4BD3C5D9F849}">
      <dgm:prSet/>
      <dgm:spPr/>
      <dgm:t>
        <a:bodyPr/>
        <a:lstStyle/>
        <a:p>
          <a:endParaRPr lang="fr-FR"/>
        </a:p>
      </dgm:t>
    </dgm:pt>
    <dgm:pt modelId="{31A8D333-3051-4987-8D16-0A387BC6CF15}" type="sibTrans" cxnId="{9A1030AA-F235-4BB6-AA6A-4BD3C5D9F849}">
      <dgm:prSet/>
      <dgm:spPr/>
      <dgm:t>
        <a:bodyPr/>
        <a:lstStyle/>
        <a:p>
          <a:endParaRPr lang="fr-FR"/>
        </a:p>
      </dgm:t>
    </dgm:pt>
    <dgm:pt modelId="{5CC1E360-250F-4DAE-870C-09719389AFD3}">
      <dgm:prSet phldrT="[Texte]"/>
      <dgm:spPr/>
      <dgm:t>
        <a:bodyPr/>
        <a:lstStyle/>
        <a:p>
          <a:r>
            <a:rPr lang="fr-FR" dirty="0"/>
            <a:t>test</a:t>
          </a:r>
        </a:p>
      </dgm:t>
    </dgm:pt>
    <dgm:pt modelId="{AEDDB6CC-3157-4C53-ACD4-3FFEA1F6134B}" type="parTrans" cxnId="{D41D6720-C858-4635-883E-E1E4DDFCC013}">
      <dgm:prSet/>
      <dgm:spPr/>
      <dgm:t>
        <a:bodyPr/>
        <a:lstStyle/>
        <a:p>
          <a:endParaRPr lang="fr-FR"/>
        </a:p>
      </dgm:t>
    </dgm:pt>
    <dgm:pt modelId="{673193B7-518E-4795-9E52-53F7B909DB71}" type="sibTrans" cxnId="{D41D6720-C858-4635-883E-E1E4DDFCC013}">
      <dgm:prSet/>
      <dgm:spPr/>
      <dgm:t>
        <a:bodyPr/>
        <a:lstStyle/>
        <a:p>
          <a:endParaRPr lang="fr-FR"/>
        </a:p>
      </dgm:t>
    </dgm:pt>
    <dgm:pt modelId="{A1E3984C-6191-4F77-916E-F5B34A8A1F1C}">
      <dgm:prSet phldrT="[Texte]"/>
      <dgm:spPr/>
      <dgm:t>
        <a:bodyPr/>
        <a:lstStyle/>
        <a:p>
          <a:r>
            <a:rPr lang="fr-FR" dirty="0"/>
            <a:t>déploiement</a:t>
          </a:r>
        </a:p>
      </dgm:t>
    </dgm:pt>
    <dgm:pt modelId="{F4D5E1A9-B73A-4233-9C9E-8E02EC7DA8FA}" type="parTrans" cxnId="{F924A125-2B9C-436E-B8E8-46A4A69D491E}">
      <dgm:prSet/>
      <dgm:spPr/>
      <dgm:t>
        <a:bodyPr/>
        <a:lstStyle/>
        <a:p>
          <a:endParaRPr lang="fr-FR"/>
        </a:p>
      </dgm:t>
    </dgm:pt>
    <dgm:pt modelId="{55973E56-E50D-4B6B-AC46-24AACF41ED6E}" type="sibTrans" cxnId="{F924A125-2B9C-436E-B8E8-46A4A69D491E}">
      <dgm:prSet/>
      <dgm:spPr/>
      <dgm:t>
        <a:bodyPr/>
        <a:lstStyle/>
        <a:p>
          <a:endParaRPr lang="fr-FR"/>
        </a:p>
      </dgm:t>
    </dgm:pt>
    <dgm:pt modelId="{6295857C-19D2-43CA-9511-17BEF46408C6}" type="pres">
      <dgm:prSet presAssocID="{54CA5505-74F7-4DD5-A291-907BB17A5015}" presName="Name0" presStyleCnt="0">
        <dgm:presLayoutVars>
          <dgm:dir/>
          <dgm:animLvl val="lvl"/>
          <dgm:resizeHandles val="exact"/>
        </dgm:presLayoutVars>
      </dgm:prSet>
      <dgm:spPr/>
    </dgm:pt>
    <dgm:pt modelId="{9744872C-5716-4697-BE7E-1E33D4FAFC0E}" type="pres">
      <dgm:prSet presAssocID="{1C582585-BBFA-4D6A-A95D-0FF477D35CF0}" presName="parTxOnly" presStyleLbl="node1" presStyleIdx="0" presStyleCnt="5">
        <dgm:presLayoutVars>
          <dgm:chMax val="0"/>
          <dgm:chPref val="0"/>
          <dgm:bulletEnabled val="1"/>
        </dgm:presLayoutVars>
      </dgm:prSet>
      <dgm:spPr/>
    </dgm:pt>
    <dgm:pt modelId="{1F63271F-2BAD-4462-A8B8-398A3AD2640B}" type="pres">
      <dgm:prSet presAssocID="{9E4A7928-FA8D-45A6-8C24-DBE10E7832F9}" presName="parTxOnlySpace" presStyleCnt="0"/>
      <dgm:spPr/>
    </dgm:pt>
    <dgm:pt modelId="{C181E849-17B6-4155-80D6-FB86AF38F3FE}" type="pres">
      <dgm:prSet presAssocID="{754B368C-1661-44F3-A07E-6B46D78C45FA}" presName="parTxOnly" presStyleLbl="node1" presStyleIdx="1" presStyleCnt="5">
        <dgm:presLayoutVars>
          <dgm:chMax val="0"/>
          <dgm:chPref val="0"/>
          <dgm:bulletEnabled val="1"/>
        </dgm:presLayoutVars>
      </dgm:prSet>
      <dgm:spPr/>
    </dgm:pt>
    <dgm:pt modelId="{99B4C090-7786-4CC4-9497-CC9FDDDAC3F5}" type="pres">
      <dgm:prSet presAssocID="{5BF43280-4780-42C4-B519-B6225D0A80D3}" presName="parTxOnlySpace" presStyleCnt="0"/>
      <dgm:spPr/>
    </dgm:pt>
    <dgm:pt modelId="{9930A673-E966-4ADB-88AD-F7B5644DC7B3}" type="pres">
      <dgm:prSet presAssocID="{48863BF1-C3F8-4CBF-9C27-16C18DE87C48}" presName="parTxOnly" presStyleLbl="node1" presStyleIdx="2" presStyleCnt="5">
        <dgm:presLayoutVars>
          <dgm:chMax val="0"/>
          <dgm:chPref val="0"/>
          <dgm:bulletEnabled val="1"/>
        </dgm:presLayoutVars>
      </dgm:prSet>
      <dgm:spPr/>
    </dgm:pt>
    <dgm:pt modelId="{C7945C3E-72D0-42A6-9197-F803B4A779B3}" type="pres">
      <dgm:prSet presAssocID="{31A8D333-3051-4987-8D16-0A387BC6CF15}" presName="parTxOnlySpace" presStyleCnt="0"/>
      <dgm:spPr/>
    </dgm:pt>
    <dgm:pt modelId="{22D34F70-BC17-4D71-A697-2158868450FC}" type="pres">
      <dgm:prSet presAssocID="{5CC1E360-250F-4DAE-870C-09719389AFD3}" presName="parTxOnly" presStyleLbl="node1" presStyleIdx="3" presStyleCnt="5">
        <dgm:presLayoutVars>
          <dgm:chMax val="0"/>
          <dgm:chPref val="0"/>
          <dgm:bulletEnabled val="1"/>
        </dgm:presLayoutVars>
      </dgm:prSet>
      <dgm:spPr/>
    </dgm:pt>
    <dgm:pt modelId="{0422860C-5DCD-414C-BF2F-2ABE5A5F34DA}" type="pres">
      <dgm:prSet presAssocID="{673193B7-518E-4795-9E52-53F7B909DB71}" presName="parTxOnlySpace" presStyleCnt="0"/>
      <dgm:spPr/>
    </dgm:pt>
    <dgm:pt modelId="{50945FB4-F3D5-4E54-BCA0-C8FDEAC99A45}" type="pres">
      <dgm:prSet presAssocID="{A1E3984C-6191-4F77-916E-F5B34A8A1F1C}" presName="parTxOnly" presStyleLbl="node1" presStyleIdx="4" presStyleCnt="5">
        <dgm:presLayoutVars>
          <dgm:chMax val="0"/>
          <dgm:chPref val="0"/>
          <dgm:bulletEnabled val="1"/>
        </dgm:presLayoutVars>
      </dgm:prSet>
      <dgm:spPr/>
    </dgm:pt>
  </dgm:ptLst>
  <dgm:cxnLst>
    <dgm:cxn modelId="{5F41261F-D7C8-489F-B3C2-7B57BC9FD682}" type="presOf" srcId="{54CA5505-74F7-4DD5-A291-907BB17A5015}" destId="{6295857C-19D2-43CA-9511-17BEF46408C6}" srcOrd="0" destOrd="0" presId="urn:microsoft.com/office/officeart/2005/8/layout/chevron1"/>
    <dgm:cxn modelId="{D41D6720-C858-4635-883E-E1E4DDFCC013}" srcId="{54CA5505-74F7-4DD5-A291-907BB17A5015}" destId="{5CC1E360-250F-4DAE-870C-09719389AFD3}" srcOrd="3" destOrd="0" parTransId="{AEDDB6CC-3157-4C53-ACD4-3FFEA1F6134B}" sibTransId="{673193B7-518E-4795-9E52-53F7B909DB71}"/>
    <dgm:cxn modelId="{F924A125-2B9C-436E-B8E8-46A4A69D491E}" srcId="{54CA5505-74F7-4DD5-A291-907BB17A5015}" destId="{A1E3984C-6191-4F77-916E-F5B34A8A1F1C}" srcOrd="4" destOrd="0" parTransId="{F4D5E1A9-B73A-4233-9C9E-8E02EC7DA8FA}" sibTransId="{55973E56-E50D-4B6B-AC46-24AACF41ED6E}"/>
    <dgm:cxn modelId="{2CDE0137-37B9-443B-9852-5A7AC466357B}" type="presOf" srcId="{1C582585-BBFA-4D6A-A95D-0FF477D35CF0}" destId="{9744872C-5716-4697-BE7E-1E33D4FAFC0E}" srcOrd="0" destOrd="0" presId="urn:microsoft.com/office/officeart/2005/8/layout/chevron1"/>
    <dgm:cxn modelId="{D7129C80-6851-46D3-AE89-DEB4CD6D1E55}" type="presOf" srcId="{A1E3984C-6191-4F77-916E-F5B34A8A1F1C}" destId="{50945FB4-F3D5-4E54-BCA0-C8FDEAC99A45}" srcOrd="0" destOrd="0" presId="urn:microsoft.com/office/officeart/2005/8/layout/chevron1"/>
    <dgm:cxn modelId="{4CF3BB90-8D9F-48C7-8729-633E02669A0A}" type="presOf" srcId="{754B368C-1661-44F3-A07E-6B46D78C45FA}" destId="{C181E849-17B6-4155-80D6-FB86AF38F3FE}" srcOrd="0" destOrd="0" presId="urn:microsoft.com/office/officeart/2005/8/layout/chevron1"/>
    <dgm:cxn modelId="{7F7E9798-8852-4C96-A020-8E1C711FC3F3}" srcId="{54CA5505-74F7-4DD5-A291-907BB17A5015}" destId="{1C582585-BBFA-4D6A-A95D-0FF477D35CF0}" srcOrd="0" destOrd="0" parTransId="{F76EB83F-06DE-44F6-B4FB-5B2A81DCEC70}" sibTransId="{9E4A7928-FA8D-45A6-8C24-DBE10E7832F9}"/>
    <dgm:cxn modelId="{9A1030AA-F235-4BB6-AA6A-4BD3C5D9F849}" srcId="{54CA5505-74F7-4DD5-A291-907BB17A5015}" destId="{48863BF1-C3F8-4CBF-9C27-16C18DE87C48}" srcOrd="2" destOrd="0" parTransId="{BDDFAABB-4154-476A-AEC5-EB4913967E17}" sibTransId="{31A8D333-3051-4987-8D16-0A387BC6CF15}"/>
    <dgm:cxn modelId="{AEBDB0BB-850E-4AEC-8452-21460B588F2D}" type="presOf" srcId="{48863BF1-C3F8-4CBF-9C27-16C18DE87C48}" destId="{9930A673-E966-4ADB-88AD-F7B5644DC7B3}" srcOrd="0" destOrd="0" presId="urn:microsoft.com/office/officeart/2005/8/layout/chevron1"/>
    <dgm:cxn modelId="{9120FBD1-A949-4DC8-B303-CE1E723DDCA7}" type="presOf" srcId="{5CC1E360-250F-4DAE-870C-09719389AFD3}" destId="{22D34F70-BC17-4D71-A697-2158868450FC}" srcOrd="0" destOrd="0" presId="urn:microsoft.com/office/officeart/2005/8/layout/chevron1"/>
    <dgm:cxn modelId="{62DDB3EC-4B5F-4FD9-86AA-950DBF7692AE}" srcId="{54CA5505-74F7-4DD5-A291-907BB17A5015}" destId="{754B368C-1661-44F3-A07E-6B46D78C45FA}" srcOrd="1" destOrd="0" parTransId="{5F6937B8-F2D1-4443-B2A0-AACCD0EB0496}" sibTransId="{5BF43280-4780-42C4-B519-B6225D0A80D3}"/>
    <dgm:cxn modelId="{C71FD16B-EF2F-4D41-8EDA-20FEE598725F}" type="presParOf" srcId="{6295857C-19D2-43CA-9511-17BEF46408C6}" destId="{9744872C-5716-4697-BE7E-1E33D4FAFC0E}" srcOrd="0" destOrd="0" presId="urn:microsoft.com/office/officeart/2005/8/layout/chevron1"/>
    <dgm:cxn modelId="{1878E530-ACD3-4C4F-860B-84D7156CBD95}" type="presParOf" srcId="{6295857C-19D2-43CA-9511-17BEF46408C6}" destId="{1F63271F-2BAD-4462-A8B8-398A3AD2640B}" srcOrd="1" destOrd="0" presId="urn:microsoft.com/office/officeart/2005/8/layout/chevron1"/>
    <dgm:cxn modelId="{412B8118-BC7A-41F4-B528-55F34D112D17}" type="presParOf" srcId="{6295857C-19D2-43CA-9511-17BEF46408C6}" destId="{C181E849-17B6-4155-80D6-FB86AF38F3FE}" srcOrd="2" destOrd="0" presId="urn:microsoft.com/office/officeart/2005/8/layout/chevron1"/>
    <dgm:cxn modelId="{1CE9AAF7-9FC7-40CA-963C-A510752BBB9C}" type="presParOf" srcId="{6295857C-19D2-43CA-9511-17BEF46408C6}" destId="{99B4C090-7786-4CC4-9497-CC9FDDDAC3F5}" srcOrd="3" destOrd="0" presId="urn:microsoft.com/office/officeart/2005/8/layout/chevron1"/>
    <dgm:cxn modelId="{DC8D73AC-17E6-4D43-9B71-661E7FAA9312}" type="presParOf" srcId="{6295857C-19D2-43CA-9511-17BEF46408C6}" destId="{9930A673-E966-4ADB-88AD-F7B5644DC7B3}" srcOrd="4" destOrd="0" presId="urn:microsoft.com/office/officeart/2005/8/layout/chevron1"/>
    <dgm:cxn modelId="{87BC8B26-57E8-433F-A85B-81F8BA606376}" type="presParOf" srcId="{6295857C-19D2-43CA-9511-17BEF46408C6}" destId="{C7945C3E-72D0-42A6-9197-F803B4A779B3}" srcOrd="5" destOrd="0" presId="urn:microsoft.com/office/officeart/2005/8/layout/chevron1"/>
    <dgm:cxn modelId="{232C5FC8-BE7B-470C-B6C6-24E496538ACF}" type="presParOf" srcId="{6295857C-19D2-43CA-9511-17BEF46408C6}" destId="{22D34F70-BC17-4D71-A697-2158868450FC}" srcOrd="6" destOrd="0" presId="urn:microsoft.com/office/officeart/2005/8/layout/chevron1"/>
    <dgm:cxn modelId="{1DB5A4E6-23B3-4069-BD64-9739C5933F8D}" type="presParOf" srcId="{6295857C-19D2-43CA-9511-17BEF46408C6}" destId="{0422860C-5DCD-414C-BF2F-2ABE5A5F34DA}" srcOrd="7" destOrd="0" presId="urn:microsoft.com/office/officeart/2005/8/layout/chevron1"/>
    <dgm:cxn modelId="{ED43D2FA-D5B7-4826-A405-47CA04B3C522}" type="presParOf" srcId="{6295857C-19D2-43CA-9511-17BEF46408C6}" destId="{50945FB4-F3D5-4E54-BCA0-C8FDEAC99A45}"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166CE4-2584-41E1-8434-FD06B65E079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1DFEA98E-CF74-446A-9FE3-3F9EBD9C0776}">
      <dgm:prSet phldrT="[Texte]"/>
      <dgm:spPr/>
      <dgm:t>
        <a:bodyPr/>
        <a:lstStyle/>
        <a:p>
          <a:r>
            <a:rPr lang="fr-FR" dirty="0"/>
            <a:t>Projet d’emploi Jeune</a:t>
          </a:r>
        </a:p>
      </dgm:t>
    </dgm:pt>
    <dgm:pt modelId="{D5590DC3-6AFF-46DE-AA84-645FDD6E232A}" type="parTrans" cxnId="{44E6FF82-223D-446C-92BF-7972BE9910AD}">
      <dgm:prSet/>
      <dgm:spPr/>
      <dgm:t>
        <a:bodyPr/>
        <a:lstStyle/>
        <a:p>
          <a:endParaRPr lang="fr-FR"/>
        </a:p>
      </dgm:t>
    </dgm:pt>
    <dgm:pt modelId="{C89C36A3-E45A-4D1E-8FBD-194601130487}" type="sibTrans" cxnId="{44E6FF82-223D-446C-92BF-7972BE9910AD}">
      <dgm:prSet/>
      <dgm:spPr/>
      <dgm:t>
        <a:bodyPr/>
        <a:lstStyle/>
        <a:p>
          <a:endParaRPr lang="fr-FR"/>
        </a:p>
      </dgm:t>
    </dgm:pt>
    <dgm:pt modelId="{792B5FEA-F07D-4C04-982D-08CE1AC3964D}">
      <dgm:prSet phldrT="[Texte]"/>
      <dgm:spPr/>
      <dgm:t>
        <a:bodyPr/>
        <a:lstStyle/>
        <a:p>
          <a:r>
            <a:rPr lang="fr-FR" dirty="0"/>
            <a:t>Apprentissage</a:t>
          </a:r>
        </a:p>
      </dgm:t>
    </dgm:pt>
    <dgm:pt modelId="{66E9997C-26DB-44ED-9AEF-4E389108C9AD}" type="parTrans" cxnId="{693F6193-736E-4EF8-9857-4EC3C11E831F}">
      <dgm:prSet/>
      <dgm:spPr/>
      <dgm:t>
        <a:bodyPr/>
        <a:lstStyle/>
        <a:p>
          <a:endParaRPr lang="fr-FR"/>
        </a:p>
      </dgm:t>
    </dgm:pt>
    <dgm:pt modelId="{0E293D60-0ACB-48F1-8BC1-2CB67F94BED7}" type="sibTrans" cxnId="{693F6193-736E-4EF8-9857-4EC3C11E831F}">
      <dgm:prSet/>
      <dgm:spPr/>
      <dgm:t>
        <a:bodyPr/>
        <a:lstStyle/>
        <a:p>
          <a:endParaRPr lang="fr-FR"/>
        </a:p>
      </dgm:t>
    </dgm:pt>
    <dgm:pt modelId="{22D9AE06-7D58-4598-A64F-3598042ABA2A}">
      <dgm:prSet phldrT="[Texte]"/>
      <dgm:spPr/>
      <dgm:t>
        <a:bodyPr/>
        <a:lstStyle/>
        <a:p>
          <a:r>
            <a:rPr lang="fr-FR" dirty="0"/>
            <a:t>Sensibilisation</a:t>
          </a:r>
        </a:p>
      </dgm:t>
    </dgm:pt>
    <dgm:pt modelId="{32048429-4C55-4B3E-9EA1-94A5A918B121}" type="parTrans" cxnId="{560D7038-93E5-4155-ACE4-C99EB876F3A8}">
      <dgm:prSet/>
      <dgm:spPr/>
      <dgm:t>
        <a:bodyPr/>
        <a:lstStyle/>
        <a:p>
          <a:endParaRPr lang="fr-FR"/>
        </a:p>
      </dgm:t>
    </dgm:pt>
    <dgm:pt modelId="{45154F90-80F2-4DED-BE09-07DFED9F4C51}" type="sibTrans" cxnId="{560D7038-93E5-4155-ACE4-C99EB876F3A8}">
      <dgm:prSet/>
      <dgm:spPr/>
      <dgm:t>
        <a:bodyPr/>
        <a:lstStyle/>
        <a:p>
          <a:endParaRPr lang="fr-FR"/>
        </a:p>
      </dgm:t>
    </dgm:pt>
    <dgm:pt modelId="{BF1FD608-D665-40B4-8D93-7954EB2B7D0F}">
      <dgm:prSet phldrT="[Texte]"/>
      <dgm:spPr/>
      <dgm:t>
        <a:bodyPr/>
        <a:lstStyle/>
        <a:p>
          <a:r>
            <a:rPr lang="fr-FR" dirty="0"/>
            <a:t>Stages directs en entreprise</a:t>
          </a:r>
        </a:p>
      </dgm:t>
    </dgm:pt>
    <dgm:pt modelId="{D327B28F-3A14-46C6-AB3F-9A274D8D8F5E}" type="parTrans" cxnId="{FD09BBB6-7829-4262-9FB1-B3D079596D15}">
      <dgm:prSet/>
      <dgm:spPr/>
      <dgm:t>
        <a:bodyPr/>
        <a:lstStyle/>
        <a:p>
          <a:endParaRPr lang="fr-FR"/>
        </a:p>
      </dgm:t>
    </dgm:pt>
    <dgm:pt modelId="{AFEF017A-CD3C-4A31-BB98-6E613327C0B2}" type="sibTrans" cxnId="{FD09BBB6-7829-4262-9FB1-B3D079596D15}">
      <dgm:prSet/>
      <dgm:spPr/>
      <dgm:t>
        <a:bodyPr/>
        <a:lstStyle/>
        <a:p>
          <a:endParaRPr lang="fr-FR"/>
        </a:p>
      </dgm:t>
    </dgm:pt>
    <dgm:pt modelId="{C628A4AB-7B2E-4448-8F6A-54B4D9BAA97D}">
      <dgm:prSet phldrT="[Texte]"/>
      <dgm:spPr/>
      <dgm:t>
        <a:bodyPr/>
        <a:lstStyle/>
        <a:p>
          <a:r>
            <a:rPr lang="fr-FR" dirty="0"/>
            <a:t>Sensibilisation</a:t>
          </a:r>
        </a:p>
      </dgm:t>
    </dgm:pt>
    <dgm:pt modelId="{83907E61-DC36-40D5-AC32-1901D45B52CC}" type="parTrans" cxnId="{2BF07497-E0A3-4776-A252-72580763B18C}">
      <dgm:prSet/>
      <dgm:spPr/>
      <dgm:t>
        <a:bodyPr/>
        <a:lstStyle/>
        <a:p>
          <a:endParaRPr lang="fr-FR"/>
        </a:p>
      </dgm:t>
    </dgm:pt>
    <dgm:pt modelId="{ADB088D6-BD79-43AD-9C8A-400010D0062F}" type="sibTrans" cxnId="{2BF07497-E0A3-4776-A252-72580763B18C}">
      <dgm:prSet/>
      <dgm:spPr/>
      <dgm:t>
        <a:bodyPr/>
        <a:lstStyle/>
        <a:p>
          <a:endParaRPr lang="fr-FR"/>
        </a:p>
      </dgm:t>
    </dgm:pt>
    <dgm:pt modelId="{C0901370-5C49-49E4-962F-3B02EAB8B514}">
      <dgm:prSet phldrT="[Texte]"/>
      <dgm:spPr/>
      <dgm:t>
        <a:bodyPr/>
        <a:lstStyle/>
        <a:p>
          <a:r>
            <a:rPr lang="fr-FR" dirty="0"/>
            <a:t>Aide à l’auto-emploi</a:t>
          </a:r>
        </a:p>
      </dgm:t>
    </dgm:pt>
    <dgm:pt modelId="{6E13F851-C945-4E5E-8768-A892B00559E5}" type="parTrans" cxnId="{7A6E868B-EBA9-46A5-8DD8-DE5866FBFD39}">
      <dgm:prSet/>
      <dgm:spPr/>
      <dgm:t>
        <a:bodyPr/>
        <a:lstStyle/>
        <a:p>
          <a:endParaRPr lang="fr-FR"/>
        </a:p>
      </dgm:t>
    </dgm:pt>
    <dgm:pt modelId="{B64E75B3-E1FF-4C9E-B1B3-E7AAB2039D25}" type="sibTrans" cxnId="{7A6E868B-EBA9-46A5-8DD8-DE5866FBFD39}">
      <dgm:prSet/>
      <dgm:spPr/>
      <dgm:t>
        <a:bodyPr/>
        <a:lstStyle/>
        <a:p>
          <a:endParaRPr lang="fr-FR"/>
        </a:p>
      </dgm:t>
    </dgm:pt>
    <dgm:pt modelId="{3F92E255-3240-4D41-9E19-9C5D654FE030}">
      <dgm:prSet phldrT="[Texte]"/>
      <dgm:spPr/>
      <dgm:t>
        <a:bodyPr/>
        <a:lstStyle/>
        <a:p>
          <a:r>
            <a:rPr lang="fr-FR" dirty="0"/>
            <a:t>Recrutement</a:t>
          </a:r>
        </a:p>
      </dgm:t>
    </dgm:pt>
    <dgm:pt modelId="{E463DC42-31D2-4F60-AA77-0E62AE679505}" type="parTrans" cxnId="{BEFDEFF5-9901-454B-9D4B-8396E54A955C}">
      <dgm:prSet/>
      <dgm:spPr/>
      <dgm:t>
        <a:bodyPr/>
        <a:lstStyle/>
        <a:p>
          <a:endParaRPr lang="fr-FR"/>
        </a:p>
      </dgm:t>
    </dgm:pt>
    <dgm:pt modelId="{F2B4E525-738D-4410-B636-3923AAE29B9A}" type="sibTrans" cxnId="{BEFDEFF5-9901-454B-9D4B-8396E54A955C}">
      <dgm:prSet/>
      <dgm:spPr/>
      <dgm:t>
        <a:bodyPr/>
        <a:lstStyle/>
        <a:p>
          <a:endParaRPr lang="fr-FR"/>
        </a:p>
      </dgm:t>
    </dgm:pt>
    <dgm:pt modelId="{781E833C-D280-4482-9D29-55995F76AA7B}">
      <dgm:prSet phldrT="[Texte]"/>
      <dgm:spPr/>
      <dgm:t>
        <a:bodyPr/>
        <a:lstStyle/>
        <a:p>
          <a:r>
            <a:rPr lang="fr-FR" dirty="0"/>
            <a:t>Formation</a:t>
          </a:r>
        </a:p>
      </dgm:t>
    </dgm:pt>
    <dgm:pt modelId="{E33E6C8F-22E3-4B6D-A52D-F961016A3312}" type="parTrans" cxnId="{CD12D0EF-F7F2-4313-A14D-1C74AF7FAEE2}">
      <dgm:prSet/>
      <dgm:spPr/>
      <dgm:t>
        <a:bodyPr/>
        <a:lstStyle/>
        <a:p>
          <a:endParaRPr lang="fr-FR"/>
        </a:p>
      </dgm:t>
    </dgm:pt>
    <dgm:pt modelId="{059829EA-5FAD-43AA-AC59-A3C762F4F457}" type="sibTrans" cxnId="{CD12D0EF-F7F2-4313-A14D-1C74AF7FAEE2}">
      <dgm:prSet/>
      <dgm:spPr/>
      <dgm:t>
        <a:bodyPr/>
        <a:lstStyle/>
        <a:p>
          <a:endParaRPr lang="fr-FR"/>
        </a:p>
      </dgm:t>
    </dgm:pt>
    <dgm:pt modelId="{D46174A0-B93C-48AA-90D7-BB551265C029}">
      <dgm:prSet phldrT="[Texte]"/>
      <dgm:spPr/>
      <dgm:t>
        <a:bodyPr/>
        <a:lstStyle/>
        <a:p>
          <a:r>
            <a:rPr lang="fr-FR" dirty="0"/>
            <a:t>Sensibilisation</a:t>
          </a:r>
        </a:p>
      </dgm:t>
    </dgm:pt>
    <dgm:pt modelId="{4D730A8F-2490-455F-A435-31ABD8468584}" type="parTrans" cxnId="{AD09C2A3-5F44-48DC-9F3F-46D66CD76E0D}">
      <dgm:prSet/>
      <dgm:spPr/>
      <dgm:t>
        <a:bodyPr/>
        <a:lstStyle/>
        <a:p>
          <a:endParaRPr lang="fr-FR"/>
        </a:p>
      </dgm:t>
    </dgm:pt>
    <dgm:pt modelId="{193365A2-EF25-4AE3-90D4-194F3FFADA5F}" type="sibTrans" cxnId="{AD09C2A3-5F44-48DC-9F3F-46D66CD76E0D}">
      <dgm:prSet/>
      <dgm:spPr/>
      <dgm:t>
        <a:bodyPr/>
        <a:lstStyle/>
        <a:p>
          <a:endParaRPr lang="fr-FR"/>
        </a:p>
      </dgm:t>
    </dgm:pt>
    <dgm:pt modelId="{06138005-8E59-46B8-9792-124D5419BB21}">
      <dgm:prSet phldrT="[Texte]"/>
      <dgm:spPr/>
      <dgm:t>
        <a:bodyPr/>
        <a:lstStyle/>
        <a:p>
          <a:r>
            <a:rPr lang="fr-FR" dirty="0"/>
            <a:t>Recrutement</a:t>
          </a:r>
        </a:p>
      </dgm:t>
    </dgm:pt>
    <dgm:pt modelId="{C3DAD646-8DD1-4B4D-B3AB-513F53E3107F}" type="parTrans" cxnId="{DC8847AA-D15D-4135-A07B-BDCAF9D9434C}">
      <dgm:prSet/>
      <dgm:spPr/>
      <dgm:t>
        <a:bodyPr/>
        <a:lstStyle/>
        <a:p>
          <a:endParaRPr lang="fr-FR"/>
        </a:p>
      </dgm:t>
    </dgm:pt>
    <dgm:pt modelId="{A77BB7F1-36DD-4561-B4A2-C86217253187}" type="sibTrans" cxnId="{DC8847AA-D15D-4135-A07B-BDCAF9D9434C}">
      <dgm:prSet/>
      <dgm:spPr/>
      <dgm:t>
        <a:bodyPr/>
        <a:lstStyle/>
        <a:p>
          <a:endParaRPr lang="fr-FR"/>
        </a:p>
      </dgm:t>
    </dgm:pt>
    <dgm:pt modelId="{54398546-646F-49E5-B018-3498672DF71A}">
      <dgm:prSet phldrT="[Texte]"/>
      <dgm:spPr/>
      <dgm:t>
        <a:bodyPr/>
        <a:lstStyle/>
        <a:p>
          <a:r>
            <a:rPr lang="fr-FR" dirty="0"/>
            <a:t>Formation</a:t>
          </a:r>
        </a:p>
      </dgm:t>
    </dgm:pt>
    <dgm:pt modelId="{DEF590D3-A187-408F-85C2-7AD547A675FB}" type="parTrans" cxnId="{5FBED4A5-9F7B-4BC0-80ED-5708F3F23285}">
      <dgm:prSet/>
      <dgm:spPr/>
      <dgm:t>
        <a:bodyPr/>
        <a:lstStyle/>
        <a:p>
          <a:endParaRPr lang="fr-FR"/>
        </a:p>
      </dgm:t>
    </dgm:pt>
    <dgm:pt modelId="{84A9071B-15DB-462C-809E-2B952DA8F281}" type="sibTrans" cxnId="{5FBED4A5-9F7B-4BC0-80ED-5708F3F23285}">
      <dgm:prSet/>
      <dgm:spPr/>
      <dgm:t>
        <a:bodyPr/>
        <a:lstStyle/>
        <a:p>
          <a:endParaRPr lang="fr-FR"/>
        </a:p>
      </dgm:t>
    </dgm:pt>
    <dgm:pt modelId="{FFAF9A1F-AE73-40D0-879E-E0F67A1A6321}">
      <dgm:prSet phldrT="[Texte]"/>
      <dgm:spPr/>
      <dgm:t>
        <a:bodyPr/>
        <a:lstStyle/>
        <a:p>
          <a:r>
            <a:rPr lang="fr-FR" dirty="0"/>
            <a:t>Regroupent en fédération</a:t>
          </a:r>
        </a:p>
      </dgm:t>
    </dgm:pt>
    <dgm:pt modelId="{0C1EBC67-ABC1-4DB1-88B9-3C52299714CB}" type="parTrans" cxnId="{22CBC7BC-50AD-438B-AD0A-04496899C550}">
      <dgm:prSet/>
      <dgm:spPr/>
      <dgm:t>
        <a:bodyPr/>
        <a:lstStyle/>
        <a:p>
          <a:endParaRPr lang="fr-FR"/>
        </a:p>
      </dgm:t>
    </dgm:pt>
    <dgm:pt modelId="{9BF30730-F32E-4F57-B326-70B4E44DBCDC}" type="sibTrans" cxnId="{22CBC7BC-50AD-438B-AD0A-04496899C550}">
      <dgm:prSet/>
      <dgm:spPr/>
      <dgm:t>
        <a:bodyPr/>
        <a:lstStyle/>
        <a:p>
          <a:endParaRPr lang="fr-FR"/>
        </a:p>
      </dgm:t>
    </dgm:pt>
    <dgm:pt modelId="{F9C3790F-4200-48B0-AD0A-D8B805065006}">
      <dgm:prSet phldrT="[Texte]"/>
      <dgm:spPr/>
      <dgm:t>
        <a:bodyPr/>
        <a:lstStyle/>
        <a:p>
          <a:r>
            <a:rPr lang="fr-FR" dirty="0"/>
            <a:t>Formation</a:t>
          </a:r>
        </a:p>
      </dgm:t>
    </dgm:pt>
    <dgm:pt modelId="{FA7E5E83-5151-498A-A731-048F888C3BE3}" type="parTrans" cxnId="{9D9770B7-1C39-41E1-B76B-64F7C8FC0452}">
      <dgm:prSet/>
      <dgm:spPr/>
      <dgm:t>
        <a:bodyPr/>
        <a:lstStyle/>
        <a:p>
          <a:endParaRPr lang="fr-FR"/>
        </a:p>
      </dgm:t>
    </dgm:pt>
    <dgm:pt modelId="{A0E67657-960A-42EC-969B-8DB2307EC5D1}" type="sibTrans" cxnId="{9D9770B7-1C39-41E1-B76B-64F7C8FC0452}">
      <dgm:prSet/>
      <dgm:spPr/>
      <dgm:t>
        <a:bodyPr/>
        <a:lstStyle/>
        <a:p>
          <a:endParaRPr lang="fr-FR"/>
        </a:p>
      </dgm:t>
    </dgm:pt>
    <dgm:pt modelId="{7F464FCB-FC3A-4767-9EB3-4D1087A4E7D0}">
      <dgm:prSet phldrT="[Texte]"/>
      <dgm:spPr/>
      <dgm:t>
        <a:bodyPr/>
        <a:lstStyle/>
        <a:p>
          <a:r>
            <a:rPr lang="fr-FR" dirty="0"/>
            <a:t>Jeunes sensibilisé</a:t>
          </a:r>
        </a:p>
      </dgm:t>
    </dgm:pt>
    <dgm:pt modelId="{11E2D920-773C-482C-980C-A44602B9A94F}" type="parTrans" cxnId="{9A71C334-7CAB-4928-A38A-86972DAF3BAB}">
      <dgm:prSet/>
      <dgm:spPr/>
      <dgm:t>
        <a:bodyPr/>
        <a:lstStyle/>
        <a:p>
          <a:endParaRPr lang="fr-FR"/>
        </a:p>
      </dgm:t>
    </dgm:pt>
    <dgm:pt modelId="{8A4E3730-7262-4D25-8BC6-5FA15492A59C}" type="sibTrans" cxnId="{9A71C334-7CAB-4928-A38A-86972DAF3BAB}">
      <dgm:prSet/>
      <dgm:spPr/>
      <dgm:t>
        <a:bodyPr/>
        <a:lstStyle/>
        <a:p>
          <a:endParaRPr lang="fr-FR"/>
        </a:p>
      </dgm:t>
    </dgm:pt>
    <dgm:pt modelId="{05EB9D7D-E8C9-448A-99FF-8F643A62183A}">
      <dgm:prSet phldrT="[Texte]"/>
      <dgm:spPr/>
      <dgm:t>
        <a:bodyPr/>
        <a:lstStyle/>
        <a:p>
          <a:r>
            <a:rPr lang="fr-FR" dirty="0"/>
            <a:t>Liste de jeunes</a:t>
          </a:r>
        </a:p>
      </dgm:t>
    </dgm:pt>
    <dgm:pt modelId="{ACDE74FD-5819-49CD-AD73-85AA21D68F50}" type="parTrans" cxnId="{C25314A3-7C3A-4F9B-9CA7-7E775CA908AB}">
      <dgm:prSet/>
      <dgm:spPr/>
      <dgm:t>
        <a:bodyPr/>
        <a:lstStyle/>
        <a:p>
          <a:endParaRPr lang="fr-FR"/>
        </a:p>
      </dgm:t>
    </dgm:pt>
    <dgm:pt modelId="{76E4EEAE-FA77-49E9-A973-070355A316B7}" type="sibTrans" cxnId="{C25314A3-7C3A-4F9B-9CA7-7E775CA908AB}">
      <dgm:prSet/>
      <dgm:spPr/>
      <dgm:t>
        <a:bodyPr/>
        <a:lstStyle/>
        <a:p>
          <a:endParaRPr lang="fr-FR"/>
        </a:p>
      </dgm:t>
    </dgm:pt>
    <dgm:pt modelId="{F39710E2-9EE0-43D0-9ACD-9F539E68FA12}">
      <dgm:prSet phldrT="[Texte]"/>
      <dgm:spPr/>
      <dgm:t>
        <a:bodyPr/>
        <a:lstStyle/>
        <a:p>
          <a:r>
            <a:rPr lang="fr-FR" dirty="0"/>
            <a:t>Liste de jeunes formés</a:t>
          </a:r>
        </a:p>
      </dgm:t>
    </dgm:pt>
    <dgm:pt modelId="{B8010D58-4B4E-43BF-B6FD-DB162EAC2437}" type="parTrans" cxnId="{07DA0574-6029-4F4F-9C12-B70913F4492D}">
      <dgm:prSet/>
      <dgm:spPr/>
      <dgm:t>
        <a:bodyPr/>
        <a:lstStyle/>
        <a:p>
          <a:endParaRPr lang="fr-FR"/>
        </a:p>
      </dgm:t>
    </dgm:pt>
    <dgm:pt modelId="{43BAF401-B6CC-4A5A-BD40-AABCAFDB9906}" type="sibTrans" cxnId="{07DA0574-6029-4F4F-9C12-B70913F4492D}">
      <dgm:prSet/>
      <dgm:spPr/>
      <dgm:t>
        <a:bodyPr/>
        <a:lstStyle/>
        <a:p>
          <a:endParaRPr lang="fr-FR"/>
        </a:p>
      </dgm:t>
    </dgm:pt>
    <dgm:pt modelId="{966F3893-B67B-4A05-9B23-80BEE0AEAF2D}">
      <dgm:prSet phldrT="[Texte]"/>
      <dgm:spPr/>
      <dgm:t>
        <a:bodyPr/>
        <a:lstStyle/>
        <a:p>
          <a:r>
            <a:rPr lang="fr-FR" dirty="0"/>
            <a:t>Rapport de sensibilisation</a:t>
          </a:r>
        </a:p>
      </dgm:t>
    </dgm:pt>
    <dgm:pt modelId="{AE32D374-D4AB-4CA1-AD68-AA5F70C350DC}" type="parTrans" cxnId="{E06F531A-28AF-400E-A5C2-A272185BC0D1}">
      <dgm:prSet/>
      <dgm:spPr/>
      <dgm:t>
        <a:bodyPr/>
        <a:lstStyle/>
        <a:p>
          <a:endParaRPr lang="fr-FR"/>
        </a:p>
      </dgm:t>
    </dgm:pt>
    <dgm:pt modelId="{D93A3D41-75FE-4844-A3CD-065E6D3A0AF0}" type="sibTrans" cxnId="{E06F531A-28AF-400E-A5C2-A272185BC0D1}">
      <dgm:prSet/>
      <dgm:spPr/>
      <dgm:t>
        <a:bodyPr/>
        <a:lstStyle/>
        <a:p>
          <a:endParaRPr lang="fr-FR"/>
        </a:p>
      </dgm:t>
    </dgm:pt>
    <dgm:pt modelId="{7FE6BA5A-F462-463E-92B0-CD9804FBD5EB}">
      <dgm:prSet phldrT="[Texte]"/>
      <dgm:spPr/>
      <dgm:t>
        <a:bodyPr/>
        <a:lstStyle/>
        <a:p>
          <a:r>
            <a:rPr lang="fr-FR" dirty="0"/>
            <a:t>Liste des recrutés</a:t>
          </a:r>
        </a:p>
      </dgm:t>
    </dgm:pt>
    <dgm:pt modelId="{3C3A8F51-E910-4DFE-B0E1-9BD0CCED4C8F}" type="parTrans" cxnId="{B24AB523-9BEF-4A59-9030-C86B196C7BA3}">
      <dgm:prSet/>
      <dgm:spPr/>
      <dgm:t>
        <a:bodyPr/>
        <a:lstStyle/>
        <a:p>
          <a:endParaRPr lang="fr-FR"/>
        </a:p>
      </dgm:t>
    </dgm:pt>
    <dgm:pt modelId="{9362B6EB-BA6B-4118-8B94-F8151D49E378}" type="sibTrans" cxnId="{B24AB523-9BEF-4A59-9030-C86B196C7BA3}">
      <dgm:prSet/>
      <dgm:spPr/>
      <dgm:t>
        <a:bodyPr/>
        <a:lstStyle/>
        <a:p>
          <a:endParaRPr lang="fr-FR"/>
        </a:p>
      </dgm:t>
    </dgm:pt>
    <dgm:pt modelId="{F5C2E06A-D8AC-4412-900D-8600827131F6}">
      <dgm:prSet phldrT="[Texte]"/>
      <dgm:spPr/>
      <dgm:t>
        <a:bodyPr/>
        <a:lstStyle/>
        <a:p>
          <a:r>
            <a:rPr lang="fr-FR" dirty="0"/>
            <a:t>Liste des formés</a:t>
          </a:r>
        </a:p>
      </dgm:t>
    </dgm:pt>
    <dgm:pt modelId="{0ABFF9BF-89CB-45D4-BE3E-36010BEEDA1B}" type="parTrans" cxnId="{367AB77B-6702-4DF0-A7DA-45E87CDBB437}">
      <dgm:prSet/>
      <dgm:spPr/>
      <dgm:t>
        <a:bodyPr/>
        <a:lstStyle/>
        <a:p>
          <a:endParaRPr lang="fr-FR"/>
        </a:p>
      </dgm:t>
    </dgm:pt>
    <dgm:pt modelId="{5FCF48B5-9B8B-4A0E-A136-43B88912E64F}" type="sibTrans" cxnId="{367AB77B-6702-4DF0-A7DA-45E87CDBB437}">
      <dgm:prSet/>
      <dgm:spPr/>
      <dgm:t>
        <a:bodyPr/>
        <a:lstStyle/>
        <a:p>
          <a:endParaRPr lang="fr-FR"/>
        </a:p>
      </dgm:t>
    </dgm:pt>
    <dgm:pt modelId="{E4BAE529-E372-4596-A6E8-D911410956AC}">
      <dgm:prSet phldrT="[Texte]"/>
      <dgm:spPr/>
      <dgm:t>
        <a:bodyPr/>
        <a:lstStyle/>
        <a:p>
          <a:r>
            <a:rPr lang="fr-FR" dirty="0"/>
            <a:t>Rapport de sensibilisation</a:t>
          </a:r>
        </a:p>
      </dgm:t>
    </dgm:pt>
    <dgm:pt modelId="{0031A8F9-E095-46EE-9B21-BB49093B4D79}" type="parTrans" cxnId="{2BEACB96-880A-49C9-9E6D-9AE72FC21061}">
      <dgm:prSet/>
      <dgm:spPr/>
      <dgm:t>
        <a:bodyPr/>
        <a:lstStyle/>
        <a:p>
          <a:endParaRPr lang="fr-FR"/>
        </a:p>
      </dgm:t>
    </dgm:pt>
    <dgm:pt modelId="{5A124C62-A4B5-4C24-A8F5-856E87400CE9}" type="sibTrans" cxnId="{2BEACB96-880A-49C9-9E6D-9AE72FC21061}">
      <dgm:prSet/>
      <dgm:spPr/>
      <dgm:t>
        <a:bodyPr/>
        <a:lstStyle/>
        <a:p>
          <a:endParaRPr lang="fr-FR"/>
        </a:p>
      </dgm:t>
    </dgm:pt>
    <dgm:pt modelId="{172A47C3-B9D4-457A-9814-062CB887A7E1}">
      <dgm:prSet phldrT="[Texte]"/>
      <dgm:spPr/>
      <dgm:t>
        <a:bodyPr/>
        <a:lstStyle/>
        <a:p>
          <a:r>
            <a:rPr lang="fr-FR" dirty="0"/>
            <a:t>Liste des fédérations</a:t>
          </a:r>
        </a:p>
      </dgm:t>
    </dgm:pt>
    <dgm:pt modelId="{9F4FA1C2-AEAD-4096-92C8-F6D87E3AB837}" type="parTrans" cxnId="{B09427B6-3533-4055-91A6-F126AF932B81}">
      <dgm:prSet/>
      <dgm:spPr/>
      <dgm:t>
        <a:bodyPr/>
        <a:lstStyle/>
        <a:p>
          <a:endParaRPr lang="fr-FR"/>
        </a:p>
      </dgm:t>
    </dgm:pt>
    <dgm:pt modelId="{0C23BBAD-E0B4-4C85-98AF-398EB0EFB851}" type="sibTrans" cxnId="{B09427B6-3533-4055-91A6-F126AF932B81}">
      <dgm:prSet/>
      <dgm:spPr/>
      <dgm:t>
        <a:bodyPr/>
        <a:lstStyle/>
        <a:p>
          <a:endParaRPr lang="fr-FR"/>
        </a:p>
      </dgm:t>
    </dgm:pt>
    <dgm:pt modelId="{913F2F6B-DCCD-474E-9395-61A5FECAD408}">
      <dgm:prSet phldrT="[Texte]"/>
      <dgm:spPr/>
      <dgm:t>
        <a:bodyPr/>
        <a:lstStyle/>
        <a:p>
          <a:r>
            <a:rPr lang="fr-FR" dirty="0"/>
            <a:t>Liste des formés</a:t>
          </a:r>
        </a:p>
      </dgm:t>
    </dgm:pt>
    <dgm:pt modelId="{424A8231-0755-4F6D-9332-97B066DB1A90}" type="parTrans" cxnId="{07693720-B5DE-4E30-AECD-213EB588B61D}">
      <dgm:prSet/>
      <dgm:spPr/>
      <dgm:t>
        <a:bodyPr/>
        <a:lstStyle/>
        <a:p>
          <a:endParaRPr lang="fr-FR"/>
        </a:p>
      </dgm:t>
    </dgm:pt>
    <dgm:pt modelId="{39654325-53A8-4881-8707-496BFC20BEDC}" type="sibTrans" cxnId="{07693720-B5DE-4E30-AECD-213EB588B61D}">
      <dgm:prSet/>
      <dgm:spPr/>
      <dgm:t>
        <a:bodyPr/>
        <a:lstStyle/>
        <a:p>
          <a:endParaRPr lang="fr-FR"/>
        </a:p>
      </dgm:t>
    </dgm:pt>
    <dgm:pt modelId="{36861251-41E3-45D8-A597-54F8D4E2B20A}" type="pres">
      <dgm:prSet presAssocID="{4A166CE4-2584-41E1-8434-FD06B65E0795}" presName="hierChild1" presStyleCnt="0">
        <dgm:presLayoutVars>
          <dgm:chPref val="1"/>
          <dgm:dir/>
          <dgm:animOne val="branch"/>
          <dgm:animLvl val="lvl"/>
          <dgm:resizeHandles/>
        </dgm:presLayoutVars>
      </dgm:prSet>
      <dgm:spPr/>
    </dgm:pt>
    <dgm:pt modelId="{A1B0A921-5A7F-4EBF-8B70-DDEF7425CA7E}" type="pres">
      <dgm:prSet presAssocID="{1DFEA98E-CF74-446A-9FE3-3F9EBD9C0776}" presName="hierRoot1" presStyleCnt="0"/>
      <dgm:spPr/>
    </dgm:pt>
    <dgm:pt modelId="{93982404-AAAD-47C6-8908-EF24DC05757F}" type="pres">
      <dgm:prSet presAssocID="{1DFEA98E-CF74-446A-9FE3-3F9EBD9C0776}" presName="composite" presStyleCnt="0"/>
      <dgm:spPr/>
    </dgm:pt>
    <dgm:pt modelId="{CF75B848-7C35-4A2F-BA4C-8C92386D36B8}" type="pres">
      <dgm:prSet presAssocID="{1DFEA98E-CF74-446A-9FE3-3F9EBD9C0776}" presName="background" presStyleLbl="node0" presStyleIdx="0" presStyleCnt="1"/>
      <dgm:spPr/>
    </dgm:pt>
    <dgm:pt modelId="{D3D660A9-F761-4B62-A299-9D1EA8723A88}" type="pres">
      <dgm:prSet presAssocID="{1DFEA98E-CF74-446A-9FE3-3F9EBD9C0776}" presName="text" presStyleLbl="fgAcc0" presStyleIdx="0" presStyleCnt="1" custScaleX="133072" custLinFactNeighborX="-7965" custLinFactNeighborY="-12383">
        <dgm:presLayoutVars>
          <dgm:chPref val="3"/>
        </dgm:presLayoutVars>
      </dgm:prSet>
      <dgm:spPr/>
    </dgm:pt>
    <dgm:pt modelId="{F7D24D26-AC8C-4520-99F8-479204D8C8C9}" type="pres">
      <dgm:prSet presAssocID="{1DFEA98E-CF74-446A-9FE3-3F9EBD9C0776}" presName="hierChild2" presStyleCnt="0"/>
      <dgm:spPr/>
    </dgm:pt>
    <dgm:pt modelId="{E70547CF-827B-4BE9-99D3-AE39F91AC2D3}" type="pres">
      <dgm:prSet presAssocID="{66E9997C-26DB-44ED-9AEF-4E389108C9AD}" presName="Name10" presStyleLbl="parChTrans1D2" presStyleIdx="0" presStyleCnt="3"/>
      <dgm:spPr/>
    </dgm:pt>
    <dgm:pt modelId="{4969DCD9-8ADF-4C02-8151-28645CC0623B}" type="pres">
      <dgm:prSet presAssocID="{792B5FEA-F07D-4C04-982D-08CE1AC3964D}" presName="hierRoot2" presStyleCnt="0"/>
      <dgm:spPr/>
    </dgm:pt>
    <dgm:pt modelId="{BC96C441-D611-4F10-9480-A439CECCD190}" type="pres">
      <dgm:prSet presAssocID="{792B5FEA-F07D-4C04-982D-08CE1AC3964D}" presName="composite2" presStyleCnt="0"/>
      <dgm:spPr/>
    </dgm:pt>
    <dgm:pt modelId="{146E8826-05FF-4B66-A88E-A944D557AD0B}" type="pres">
      <dgm:prSet presAssocID="{792B5FEA-F07D-4C04-982D-08CE1AC3964D}" presName="background2" presStyleLbl="node2" presStyleIdx="0" presStyleCnt="3"/>
      <dgm:spPr/>
    </dgm:pt>
    <dgm:pt modelId="{6244A2AA-DEFF-45E1-A092-C8A20FBDD197}" type="pres">
      <dgm:prSet presAssocID="{792B5FEA-F07D-4C04-982D-08CE1AC3964D}" presName="text2" presStyleLbl="fgAcc2" presStyleIdx="0" presStyleCnt="3">
        <dgm:presLayoutVars>
          <dgm:chPref val="3"/>
        </dgm:presLayoutVars>
      </dgm:prSet>
      <dgm:spPr/>
    </dgm:pt>
    <dgm:pt modelId="{411BE517-5551-429D-9C06-9C3AA555B2F4}" type="pres">
      <dgm:prSet presAssocID="{792B5FEA-F07D-4C04-982D-08CE1AC3964D}" presName="hierChild3" presStyleCnt="0"/>
      <dgm:spPr/>
    </dgm:pt>
    <dgm:pt modelId="{10732420-ED8E-4DF4-8715-500EF4DB43DF}" type="pres">
      <dgm:prSet presAssocID="{32048429-4C55-4B3E-9EA1-94A5A918B121}" presName="Name17" presStyleLbl="parChTrans1D3" presStyleIdx="0" presStyleCnt="9"/>
      <dgm:spPr/>
    </dgm:pt>
    <dgm:pt modelId="{93D5D905-5F42-4255-86C5-52EB7425DA49}" type="pres">
      <dgm:prSet presAssocID="{22D9AE06-7D58-4598-A64F-3598042ABA2A}" presName="hierRoot3" presStyleCnt="0"/>
      <dgm:spPr/>
    </dgm:pt>
    <dgm:pt modelId="{E43C55A5-5A3B-4DA6-B7F9-4C09122700DF}" type="pres">
      <dgm:prSet presAssocID="{22D9AE06-7D58-4598-A64F-3598042ABA2A}" presName="composite3" presStyleCnt="0"/>
      <dgm:spPr/>
    </dgm:pt>
    <dgm:pt modelId="{DFC2204D-6465-4F4B-A1A0-BC1EF7C016BD}" type="pres">
      <dgm:prSet presAssocID="{22D9AE06-7D58-4598-A64F-3598042ABA2A}" presName="background3" presStyleLbl="node3" presStyleIdx="0" presStyleCnt="9"/>
      <dgm:spPr/>
    </dgm:pt>
    <dgm:pt modelId="{F936E14E-772C-4B36-8180-809965728D9F}" type="pres">
      <dgm:prSet presAssocID="{22D9AE06-7D58-4598-A64F-3598042ABA2A}" presName="text3" presStyleLbl="fgAcc3" presStyleIdx="0" presStyleCnt="9">
        <dgm:presLayoutVars>
          <dgm:chPref val="3"/>
        </dgm:presLayoutVars>
      </dgm:prSet>
      <dgm:spPr/>
    </dgm:pt>
    <dgm:pt modelId="{E6889CF8-74D0-4A9B-8EE8-97879BFD2828}" type="pres">
      <dgm:prSet presAssocID="{22D9AE06-7D58-4598-A64F-3598042ABA2A}" presName="hierChild4" presStyleCnt="0"/>
      <dgm:spPr/>
    </dgm:pt>
    <dgm:pt modelId="{9BD39833-D921-4717-88EA-08E3E12F27BC}" type="pres">
      <dgm:prSet presAssocID="{11E2D920-773C-482C-980C-A44602B9A94F}" presName="Name23" presStyleLbl="parChTrans1D4" presStyleIdx="0" presStyleCnt="9"/>
      <dgm:spPr/>
    </dgm:pt>
    <dgm:pt modelId="{A8E9DBFE-3CDA-49E7-B490-CD42AFE6E3B8}" type="pres">
      <dgm:prSet presAssocID="{7F464FCB-FC3A-4767-9EB3-4D1087A4E7D0}" presName="hierRoot4" presStyleCnt="0"/>
      <dgm:spPr/>
    </dgm:pt>
    <dgm:pt modelId="{66167C2D-009F-480E-BF94-6DFED95863F6}" type="pres">
      <dgm:prSet presAssocID="{7F464FCB-FC3A-4767-9EB3-4D1087A4E7D0}" presName="composite4" presStyleCnt="0"/>
      <dgm:spPr/>
    </dgm:pt>
    <dgm:pt modelId="{0C0C5EC7-85BF-4346-AF95-DD9F22FF9EF5}" type="pres">
      <dgm:prSet presAssocID="{7F464FCB-FC3A-4767-9EB3-4D1087A4E7D0}" presName="background4" presStyleLbl="node4" presStyleIdx="0" presStyleCnt="9"/>
      <dgm:spPr/>
    </dgm:pt>
    <dgm:pt modelId="{982931FD-EE49-4A4B-B6BE-F4ECA88033AE}" type="pres">
      <dgm:prSet presAssocID="{7F464FCB-FC3A-4767-9EB3-4D1087A4E7D0}" presName="text4" presStyleLbl="fgAcc4" presStyleIdx="0" presStyleCnt="9">
        <dgm:presLayoutVars>
          <dgm:chPref val="3"/>
        </dgm:presLayoutVars>
      </dgm:prSet>
      <dgm:spPr/>
    </dgm:pt>
    <dgm:pt modelId="{1F8C6ACC-2E8F-43DD-AD7F-17D1D2C13D6E}" type="pres">
      <dgm:prSet presAssocID="{7F464FCB-FC3A-4767-9EB3-4D1087A4E7D0}" presName="hierChild5" presStyleCnt="0"/>
      <dgm:spPr/>
    </dgm:pt>
    <dgm:pt modelId="{8A7BA118-1C89-4C16-BFF5-8E30DB4606B5}" type="pres">
      <dgm:prSet presAssocID="{E463DC42-31D2-4F60-AA77-0E62AE679505}" presName="Name17" presStyleLbl="parChTrans1D3" presStyleIdx="1" presStyleCnt="9"/>
      <dgm:spPr/>
    </dgm:pt>
    <dgm:pt modelId="{B184BFF2-3285-48B1-82DF-C1B4D9B6047F}" type="pres">
      <dgm:prSet presAssocID="{3F92E255-3240-4D41-9E19-9C5D654FE030}" presName="hierRoot3" presStyleCnt="0"/>
      <dgm:spPr/>
    </dgm:pt>
    <dgm:pt modelId="{C52BC403-3982-4400-9F1A-53A106D8DDC7}" type="pres">
      <dgm:prSet presAssocID="{3F92E255-3240-4D41-9E19-9C5D654FE030}" presName="composite3" presStyleCnt="0"/>
      <dgm:spPr/>
    </dgm:pt>
    <dgm:pt modelId="{B7E072C4-7B58-4F99-A23C-7BA02802FE0A}" type="pres">
      <dgm:prSet presAssocID="{3F92E255-3240-4D41-9E19-9C5D654FE030}" presName="background3" presStyleLbl="node3" presStyleIdx="1" presStyleCnt="9"/>
      <dgm:spPr/>
    </dgm:pt>
    <dgm:pt modelId="{DE480AE7-A67B-4714-860B-F806978335A8}" type="pres">
      <dgm:prSet presAssocID="{3F92E255-3240-4D41-9E19-9C5D654FE030}" presName="text3" presStyleLbl="fgAcc3" presStyleIdx="1" presStyleCnt="9">
        <dgm:presLayoutVars>
          <dgm:chPref val="3"/>
        </dgm:presLayoutVars>
      </dgm:prSet>
      <dgm:spPr/>
    </dgm:pt>
    <dgm:pt modelId="{6115DBBE-1B61-44FE-BECF-A8BC86CEB17E}" type="pres">
      <dgm:prSet presAssocID="{3F92E255-3240-4D41-9E19-9C5D654FE030}" presName="hierChild4" presStyleCnt="0"/>
      <dgm:spPr/>
    </dgm:pt>
    <dgm:pt modelId="{369F3DE6-6DCE-4911-85DE-7C39A0A05746}" type="pres">
      <dgm:prSet presAssocID="{ACDE74FD-5819-49CD-AD73-85AA21D68F50}" presName="Name23" presStyleLbl="parChTrans1D4" presStyleIdx="1" presStyleCnt="9"/>
      <dgm:spPr/>
    </dgm:pt>
    <dgm:pt modelId="{AECB1D00-CE52-4EA7-802F-45E5C618DF90}" type="pres">
      <dgm:prSet presAssocID="{05EB9D7D-E8C9-448A-99FF-8F643A62183A}" presName="hierRoot4" presStyleCnt="0"/>
      <dgm:spPr/>
    </dgm:pt>
    <dgm:pt modelId="{CFAF546E-72ED-4514-9B79-E9BCA88E859D}" type="pres">
      <dgm:prSet presAssocID="{05EB9D7D-E8C9-448A-99FF-8F643A62183A}" presName="composite4" presStyleCnt="0"/>
      <dgm:spPr/>
    </dgm:pt>
    <dgm:pt modelId="{37ED71C5-839E-45B9-B99F-E30F27D6DBE7}" type="pres">
      <dgm:prSet presAssocID="{05EB9D7D-E8C9-448A-99FF-8F643A62183A}" presName="background4" presStyleLbl="node4" presStyleIdx="1" presStyleCnt="9"/>
      <dgm:spPr/>
    </dgm:pt>
    <dgm:pt modelId="{3DCD4D8A-F1E1-4FFA-A22E-E3A8FB7B0B28}" type="pres">
      <dgm:prSet presAssocID="{05EB9D7D-E8C9-448A-99FF-8F643A62183A}" presName="text4" presStyleLbl="fgAcc4" presStyleIdx="1" presStyleCnt="9">
        <dgm:presLayoutVars>
          <dgm:chPref val="3"/>
        </dgm:presLayoutVars>
      </dgm:prSet>
      <dgm:spPr/>
    </dgm:pt>
    <dgm:pt modelId="{CFF74DED-C25D-4912-B788-EDCEC89D7BD6}" type="pres">
      <dgm:prSet presAssocID="{05EB9D7D-E8C9-448A-99FF-8F643A62183A}" presName="hierChild5" presStyleCnt="0"/>
      <dgm:spPr/>
    </dgm:pt>
    <dgm:pt modelId="{C5B466BF-3A4E-4E1A-8BCA-71185E5E1D22}" type="pres">
      <dgm:prSet presAssocID="{E33E6C8F-22E3-4B6D-A52D-F961016A3312}" presName="Name17" presStyleLbl="parChTrans1D3" presStyleIdx="2" presStyleCnt="9"/>
      <dgm:spPr/>
    </dgm:pt>
    <dgm:pt modelId="{E56C9B12-B58A-4C58-B803-C83F08A4DEE0}" type="pres">
      <dgm:prSet presAssocID="{781E833C-D280-4482-9D29-55995F76AA7B}" presName="hierRoot3" presStyleCnt="0"/>
      <dgm:spPr/>
    </dgm:pt>
    <dgm:pt modelId="{7B3592D9-BCA1-4288-A239-335CCD3EBD53}" type="pres">
      <dgm:prSet presAssocID="{781E833C-D280-4482-9D29-55995F76AA7B}" presName="composite3" presStyleCnt="0"/>
      <dgm:spPr/>
    </dgm:pt>
    <dgm:pt modelId="{1C435958-0410-4C4A-B13C-A25CF31C0C79}" type="pres">
      <dgm:prSet presAssocID="{781E833C-D280-4482-9D29-55995F76AA7B}" presName="background3" presStyleLbl="node3" presStyleIdx="2" presStyleCnt="9"/>
      <dgm:spPr/>
    </dgm:pt>
    <dgm:pt modelId="{760995D2-0B16-4AAB-AD04-B9B00780F57C}" type="pres">
      <dgm:prSet presAssocID="{781E833C-D280-4482-9D29-55995F76AA7B}" presName="text3" presStyleLbl="fgAcc3" presStyleIdx="2" presStyleCnt="9">
        <dgm:presLayoutVars>
          <dgm:chPref val="3"/>
        </dgm:presLayoutVars>
      </dgm:prSet>
      <dgm:spPr/>
    </dgm:pt>
    <dgm:pt modelId="{80B63837-DAD0-436D-B2E0-55B8B71F968B}" type="pres">
      <dgm:prSet presAssocID="{781E833C-D280-4482-9D29-55995F76AA7B}" presName="hierChild4" presStyleCnt="0"/>
      <dgm:spPr/>
    </dgm:pt>
    <dgm:pt modelId="{AF21AF98-7FC0-4476-8CAD-5D219658F2E7}" type="pres">
      <dgm:prSet presAssocID="{B8010D58-4B4E-43BF-B6FD-DB162EAC2437}" presName="Name23" presStyleLbl="parChTrans1D4" presStyleIdx="2" presStyleCnt="9"/>
      <dgm:spPr/>
    </dgm:pt>
    <dgm:pt modelId="{649E36BA-B9E4-4242-8367-0E61CFF77AA5}" type="pres">
      <dgm:prSet presAssocID="{F39710E2-9EE0-43D0-9ACD-9F539E68FA12}" presName="hierRoot4" presStyleCnt="0"/>
      <dgm:spPr/>
    </dgm:pt>
    <dgm:pt modelId="{3249498D-1521-487B-8DED-D17635556DBE}" type="pres">
      <dgm:prSet presAssocID="{F39710E2-9EE0-43D0-9ACD-9F539E68FA12}" presName="composite4" presStyleCnt="0"/>
      <dgm:spPr/>
    </dgm:pt>
    <dgm:pt modelId="{213544D4-8602-4E18-9287-285F058A8D89}" type="pres">
      <dgm:prSet presAssocID="{F39710E2-9EE0-43D0-9ACD-9F539E68FA12}" presName="background4" presStyleLbl="node4" presStyleIdx="2" presStyleCnt="9"/>
      <dgm:spPr/>
    </dgm:pt>
    <dgm:pt modelId="{9C053BE0-1DDF-4189-853A-D0B54386C65C}" type="pres">
      <dgm:prSet presAssocID="{F39710E2-9EE0-43D0-9ACD-9F539E68FA12}" presName="text4" presStyleLbl="fgAcc4" presStyleIdx="2" presStyleCnt="9">
        <dgm:presLayoutVars>
          <dgm:chPref val="3"/>
        </dgm:presLayoutVars>
      </dgm:prSet>
      <dgm:spPr/>
    </dgm:pt>
    <dgm:pt modelId="{31DA6B5A-8335-45D6-B59B-4E9231D6C5A6}" type="pres">
      <dgm:prSet presAssocID="{F39710E2-9EE0-43D0-9ACD-9F539E68FA12}" presName="hierChild5" presStyleCnt="0"/>
      <dgm:spPr/>
    </dgm:pt>
    <dgm:pt modelId="{28F5AB1D-76A3-44E4-B846-49CDB9B1A965}" type="pres">
      <dgm:prSet presAssocID="{D327B28F-3A14-46C6-AB3F-9A274D8D8F5E}" presName="Name10" presStyleLbl="parChTrans1D2" presStyleIdx="1" presStyleCnt="3"/>
      <dgm:spPr/>
    </dgm:pt>
    <dgm:pt modelId="{67E4446A-DB0F-4AA4-A220-BD36F7E66CD4}" type="pres">
      <dgm:prSet presAssocID="{BF1FD608-D665-40B4-8D93-7954EB2B7D0F}" presName="hierRoot2" presStyleCnt="0"/>
      <dgm:spPr/>
    </dgm:pt>
    <dgm:pt modelId="{9BA118C4-1894-4C49-8447-6B1BA8439BCB}" type="pres">
      <dgm:prSet presAssocID="{BF1FD608-D665-40B4-8D93-7954EB2B7D0F}" presName="composite2" presStyleCnt="0"/>
      <dgm:spPr/>
    </dgm:pt>
    <dgm:pt modelId="{C8555F25-0037-4124-B5FF-D062707CA98E}" type="pres">
      <dgm:prSet presAssocID="{BF1FD608-D665-40B4-8D93-7954EB2B7D0F}" presName="background2" presStyleLbl="node2" presStyleIdx="1" presStyleCnt="3"/>
      <dgm:spPr/>
    </dgm:pt>
    <dgm:pt modelId="{E0C50136-346C-41FE-B919-F5EC5FCE0E71}" type="pres">
      <dgm:prSet presAssocID="{BF1FD608-D665-40B4-8D93-7954EB2B7D0F}" presName="text2" presStyleLbl="fgAcc2" presStyleIdx="1" presStyleCnt="3">
        <dgm:presLayoutVars>
          <dgm:chPref val="3"/>
        </dgm:presLayoutVars>
      </dgm:prSet>
      <dgm:spPr/>
    </dgm:pt>
    <dgm:pt modelId="{1901D8DA-D122-4C8C-90F8-DAA8A9C2D2EC}" type="pres">
      <dgm:prSet presAssocID="{BF1FD608-D665-40B4-8D93-7954EB2B7D0F}" presName="hierChild3" presStyleCnt="0"/>
      <dgm:spPr/>
    </dgm:pt>
    <dgm:pt modelId="{3C9CB599-E622-4D89-91AA-FA0FC597003D}" type="pres">
      <dgm:prSet presAssocID="{4D730A8F-2490-455F-A435-31ABD8468584}" presName="Name17" presStyleLbl="parChTrans1D3" presStyleIdx="3" presStyleCnt="9"/>
      <dgm:spPr/>
    </dgm:pt>
    <dgm:pt modelId="{FD9B977E-FC00-4CEA-B837-DB24DF290D4F}" type="pres">
      <dgm:prSet presAssocID="{D46174A0-B93C-48AA-90D7-BB551265C029}" presName="hierRoot3" presStyleCnt="0"/>
      <dgm:spPr/>
    </dgm:pt>
    <dgm:pt modelId="{6CFAF14F-A73A-4630-9362-0F6A8C70C14B}" type="pres">
      <dgm:prSet presAssocID="{D46174A0-B93C-48AA-90D7-BB551265C029}" presName="composite3" presStyleCnt="0"/>
      <dgm:spPr/>
    </dgm:pt>
    <dgm:pt modelId="{FF5556C3-E6DC-4431-97F4-26756496E0C5}" type="pres">
      <dgm:prSet presAssocID="{D46174A0-B93C-48AA-90D7-BB551265C029}" presName="background3" presStyleLbl="node3" presStyleIdx="3" presStyleCnt="9"/>
      <dgm:spPr/>
    </dgm:pt>
    <dgm:pt modelId="{8097CBF0-2557-4209-8577-12D7A06F0220}" type="pres">
      <dgm:prSet presAssocID="{D46174A0-B93C-48AA-90D7-BB551265C029}" presName="text3" presStyleLbl="fgAcc3" presStyleIdx="3" presStyleCnt="9">
        <dgm:presLayoutVars>
          <dgm:chPref val="3"/>
        </dgm:presLayoutVars>
      </dgm:prSet>
      <dgm:spPr/>
    </dgm:pt>
    <dgm:pt modelId="{018BE134-1054-47A4-830F-850E625440D7}" type="pres">
      <dgm:prSet presAssocID="{D46174A0-B93C-48AA-90D7-BB551265C029}" presName="hierChild4" presStyleCnt="0"/>
      <dgm:spPr/>
    </dgm:pt>
    <dgm:pt modelId="{D45FFBD8-F921-476B-BF5E-58354DA7DC8E}" type="pres">
      <dgm:prSet presAssocID="{AE32D374-D4AB-4CA1-AD68-AA5F70C350DC}" presName="Name23" presStyleLbl="parChTrans1D4" presStyleIdx="3" presStyleCnt="9"/>
      <dgm:spPr/>
    </dgm:pt>
    <dgm:pt modelId="{D3F175F8-D6B0-47C3-BA5B-6A77A81D0DE8}" type="pres">
      <dgm:prSet presAssocID="{966F3893-B67B-4A05-9B23-80BEE0AEAF2D}" presName="hierRoot4" presStyleCnt="0"/>
      <dgm:spPr/>
    </dgm:pt>
    <dgm:pt modelId="{8843F52C-C7A2-4114-AB14-679A5BC4362F}" type="pres">
      <dgm:prSet presAssocID="{966F3893-B67B-4A05-9B23-80BEE0AEAF2D}" presName="composite4" presStyleCnt="0"/>
      <dgm:spPr/>
    </dgm:pt>
    <dgm:pt modelId="{FF30B372-8377-4CF7-8856-398CFDFEA321}" type="pres">
      <dgm:prSet presAssocID="{966F3893-B67B-4A05-9B23-80BEE0AEAF2D}" presName="background4" presStyleLbl="node4" presStyleIdx="3" presStyleCnt="9"/>
      <dgm:spPr/>
    </dgm:pt>
    <dgm:pt modelId="{FD517B3D-0A60-46F0-BE14-BEB679DC152F}" type="pres">
      <dgm:prSet presAssocID="{966F3893-B67B-4A05-9B23-80BEE0AEAF2D}" presName="text4" presStyleLbl="fgAcc4" presStyleIdx="3" presStyleCnt="9">
        <dgm:presLayoutVars>
          <dgm:chPref val="3"/>
        </dgm:presLayoutVars>
      </dgm:prSet>
      <dgm:spPr/>
    </dgm:pt>
    <dgm:pt modelId="{DE8B2A7B-BD86-4C20-9DC6-BFABF0704A68}" type="pres">
      <dgm:prSet presAssocID="{966F3893-B67B-4A05-9B23-80BEE0AEAF2D}" presName="hierChild5" presStyleCnt="0"/>
      <dgm:spPr/>
    </dgm:pt>
    <dgm:pt modelId="{030AA6FC-D2AC-43FB-85DC-2F32DBE26D07}" type="pres">
      <dgm:prSet presAssocID="{C3DAD646-8DD1-4B4D-B3AB-513F53E3107F}" presName="Name17" presStyleLbl="parChTrans1D3" presStyleIdx="4" presStyleCnt="9"/>
      <dgm:spPr/>
    </dgm:pt>
    <dgm:pt modelId="{DBFA6D56-F805-4B88-8242-37D4638A19DD}" type="pres">
      <dgm:prSet presAssocID="{06138005-8E59-46B8-9792-124D5419BB21}" presName="hierRoot3" presStyleCnt="0"/>
      <dgm:spPr/>
    </dgm:pt>
    <dgm:pt modelId="{39E5FB19-3B57-478D-A5F5-074B59834705}" type="pres">
      <dgm:prSet presAssocID="{06138005-8E59-46B8-9792-124D5419BB21}" presName="composite3" presStyleCnt="0"/>
      <dgm:spPr/>
    </dgm:pt>
    <dgm:pt modelId="{F199B243-BB89-4ED4-8BB8-ABD06B2625DE}" type="pres">
      <dgm:prSet presAssocID="{06138005-8E59-46B8-9792-124D5419BB21}" presName="background3" presStyleLbl="node3" presStyleIdx="4" presStyleCnt="9"/>
      <dgm:spPr/>
    </dgm:pt>
    <dgm:pt modelId="{9EA9C0D4-44A5-4B70-AA10-5A399D2CC91F}" type="pres">
      <dgm:prSet presAssocID="{06138005-8E59-46B8-9792-124D5419BB21}" presName="text3" presStyleLbl="fgAcc3" presStyleIdx="4" presStyleCnt="9">
        <dgm:presLayoutVars>
          <dgm:chPref val="3"/>
        </dgm:presLayoutVars>
      </dgm:prSet>
      <dgm:spPr/>
    </dgm:pt>
    <dgm:pt modelId="{6CF77106-AFD9-4D5C-ACFB-D81D6703B5F5}" type="pres">
      <dgm:prSet presAssocID="{06138005-8E59-46B8-9792-124D5419BB21}" presName="hierChild4" presStyleCnt="0"/>
      <dgm:spPr/>
    </dgm:pt>
    <dgm:pt modelId="{8C1D9B73-4FC8-4A27-B939-E546F04906DA}" type="pres">
      <dgm:prSet presAssocID="{3C3A8F51-E910-4DFE-B0E1-9BD0CCED4C8F}" presName="Name23" presStyleLbl="parChTrans1D4" presStyleIdx="4" presStyleCnt="9"/>
      <dgm:spPr/>
    </dgm:pt>
    <dgm:pt modelId="{0622C422-4472-48E0-9506-93F1583C990D}" type="pres">
      <dgm:prSet presAssocID="{7FE6BA5A-F462-463E-92B0-CD9804FBD5EB}" presName="hierRoot4" presStyleCnt="0"/>
      <dgm:spPr/>
    </dgm:pt>
    <dgm:pt modelId="{1D605241-ABF1-466D-8E9B-79874FCF3CAA}" type="pres">
      <dgm:prSet presAssocID="{7FE6BA5A-F462-463E-92B0-CD9804FBD5EB}" presName="composite4" presStyleCnt="0"/>
      <dgm:spPr/>
    </dgm:pt>
    <dgm:pt modelId="{45CB1934-3CCB-4D3C-A10A-984C647F0307}" type="pres">
      <dgm:prSet presAssocID="{7FE6BA5A-F462-463E-92B0-CD9804FBD5EB}" presName="background4" presStyleLbl="node4" presStyleIdx="4" presStyleCnt="9"/>
      <dgm:spPr/>
    </dgm:pt>
    <dgm:pt modelId="{C0661E4E-1E95-4113-A291-1F4EDBD536DF}" type="pres">
      <dgm:prSet presAssocID="{7FE6BA5A-F462-463E-92B0-CD9804FBD5EB}" presName="text4" presStyleLbl="fgAcc4" presStyleIdx="4" presStyleCnt="9">
        <dgm:presLayoutVars>
          <dgm:chPref val="3"/>
        </dgm:presLayoutVars>
      </dgm:prSet>
      <dgm:spPr/>
    </dgm:pt>
    <dgm:pt modelId="{C911C815-2927-4198-9B18-25B40B8C5F3D}" type="pres">
      <dgm:prSet presAssocID="{7FE6BA5A-F462-463E-92B0-CD9804FBD5EB}" presName="hierChild5" presStyleCnt="0"/>
      <dgm:spPr/>
    </dgm:pt>
    <dgm:pt modelId="{5969946C-383F-4AC0-9913-F38D72410056}" type="pres">
      <dgm:prSet presAssocID="{DEF590D3-A187-408F-85C2-7AD547A675FB}" presName="Name17" presStyleLbl="parChTrans1D3" presStyleIdx="5" presStyleCnt="9"/>
      <dgm:spPr/>
    </dgm:pt>
    <dgm:pt modelId="{445B7ABA-3BF8-43C4-B7F7-22ECFBD1DC5D}" type="pres">
      <dgm:prSet presAssocID="{54398546-646F-49E5-B018-3498672DF71A}" presName="hierRoot3" presStyleCnt="0"/>
      <dgm:spPr/>
    </dgm:pt>
    <dgm:pt modelId="{2AB4322B-CA73-4EBF-BC2E-5F3285064904}" type="pres">
      <dgm:prSet presAssocID="{54398546-646F-49E5-B018-3498672DF71A}" presName="composite3" presStyleCnt="0"/>
      <dgm:spPr/>
    </dgm:pt>
    <dgm:pt modelId="{6DCBE445-09B8-4A8D-B8B2-28C13A2DB522}" type="pres">
      <dgm:prSet presAssocID="{54398546-646F-49E5-B018-3498672DF71A}" presName="background3" presStyleLbl="node3" presStyleIdx="5" presStyleCnt="9"/>
      <dgm:spPr/>
    </dgm:pt>
    <dgm:pt modelId="{444771BF-F104-4034-A244-3E91AF0B9A10}" type="pres">
      <dgm:prSet presAssocID="{54398546-646F-49E5-B018-3498672DF71A}" presName="text3" presStyleLbl="fgAcc3" presStyleIdx="5" presStyleCnt="9">
        <dgm:presLayoutVars>
          <dgm:chPref val="3"/>
        </dgm:presLayoutVars>
      </dgm:prSet>
      <dgm:spPr/>
    </dgm:pt>
    <dgm:pt modelId="{059C9A35-E7F6-4668-9FFD-2980357BEB07}" type="pres">
      <dgm:prSet presAssocID="{54398546-646F-49E5-B018-3498672DF71A}" presName="hierChild4" presStyleCnt="0"/>
      <dgm:spPr/>
    </dgm:pt>
    <dgm:pt modelId="{71918901-039A-447A-B7B0-018778C6A5EE}" type="pres">
      <dgm:prSet presAssocID="{0ABFF9BF-89CB-45D4-BE3E-36010BEEDA1B}" presName="Name23" presStyleLbl="parChTrans1D4" presStyleIdx="5" presStyleCnt="9"/>
      <dgm:spPr/>
    </dgm:pt>
    <dgm:pt modelId="{13E7604F-86DD-484A-AAC7-EAF6B408B150}" type="pres">
      <dgm:prSet presAssocID="{F5C2E06A-D8AC-4412-900D-8600827131F6}" presName="hierRoot4" presStyleCnt="0"/>
      <dgm:spPr/>
    </dgm:pt>
    <dgm:pt modelId="{1B28AA50-3F32-4DE0-9F4D-AA06B2C6F1BC}" type="pres">
      <dgm:prSet presAssocID="{F5C2E06A-D8AC-4412-900D-8600827131F6}" presName="composite4" presStyleCnt="0"/>
      <dgm:spPr/>
    </dgm:pt>
    <dgm:pt modelId="{36AECA0E-F793-42E1-86B1-D79F2CBE840A}" type="pres">
      <dgm:prSet presAssocID="{F5C2E06A-D8AC-4412-900D-8600827131F6}" presName="background4" presStyleLbl="node4" presStyleIdx="5" presStyleCnt="9"/>
      <dgm:spPr/>
    </dgm:pt>
    <dgm:pt modelId="{39E6EAB3-1515-4674-9484-9AB1003D5195}" type="pres">
      <dgm:prSet presAssocID="{F5C2E06A-D8AC-4412-900D-8600827131F6}" presName="text4" presStyleLbl="fgAcc4" presStyleIdx="5" presStyleCnt="9">
        <dgm:presLayoutVars>
          <dgm:chPref val="3"/>
        </dgm:presLayoutVars>
      </dgm:prSet>
      <dgm:spPr/>
    </dgm:pt>
    <dgm:pt modelId="{1ABD84B2-7FF3-48E3-8F3B-E9C88B53E198}" type="pres">
      <dgm:prSet presAssocID="{F5C2E06A-D8AC-4412-900D-8600827131F6}" presName="hierChild5" presStyleCnt="0"/>
      <dgm:spPr/>
    </dgm:pt>
    <dgm:pt modelId="{CE0DCC96-8B9E-4AFB-9A54-8F01F313E663}" type="pres">
      <dgm:prSet presAssocID="{6E13F851-C945-4E5E-8768-A892B00559E5}" presName="Name10" presStyleLbl="parChTrans1D2" presStyleIdx="2" presStyleCnt="3"/>
      <dgm:spPr/>
    </dgm:pt>
    <dgm:pt modelId="{01ABAF99-F877-4A00-9B3F-322BC8897A47}" type="pres">
      <dgm:prSet presAssocID="{C0901370-5C49-49E4-962F-3B02EAB8B514}" presName="hierRoot2" presStyleCnt="0"/>
      <dgm:spPr/>
    </dgm:pt>
    <dgm:pt modelId="{2D6D566B-9E82-4BC9-BFA8-EE6EFCE8C373}" type="pres">
      <dgm:prSet presAssocID="{C0901370-5C49-49E4-962F-3B02EAB8B514}" presName="composite2" presStyleCnt="0"/>
      <dgm:spPr/>
    </dgm:pt>
    <dgm:pt modelId="{1F69B921-0B2B-4BE2-AF9B-C0516F9ADDA2}" type="pres">
      <dgm:prSet presAssocID="{C0901370-5C49-49E4-962F-3B02EAB8B514}" presName="background2" presStyleLbl="node2" presStyleIdx="2" presStyleCnt="3"/>
      <dgm:spPr/>
    </dgm:pt>
    <dgm:pt modelId="{3ACB5B85-00E9-4B9E-B1BD-917B0E86D66D}" type="pres">
      <dgm:prSet presAssocID="{C0901370-5C49-49E4-962F-3B02EAB8B514}" presName="text2" presStyleLbl="fgAcc2" presStyleIdx="2" presStyleCnt="3">
        <dgm:presLayoutVars>
          <dgm:chPref val="3"/>
        </dgm:presLayoutVars>
      </dgm:prSet>
      <dgm:spPr/>
    </dgm:pt>
    <dgm:pt modelId="{B5290755-5B7E-4368-BC66-3B723AEBE3F5}" type="pres">
      <dgm:prSet presAssocID="{C0901370-5C49-49E4-962F-3B02EAB8B514}" presName="hierChild3" presStyleCnt="0"/>
      <dgm:spPr/>
    </dgm:pt>
    <dgm:pt modelId="{7F52E959-B690-48AA-8D7E-D76FFF2012B7}" type="pres">
      <dgm:prSet presAssocID="{83907E61-DC36-40D5-AC32-1901D45B52CC}" presName="Name17" presStyleLbl="parChTrans1D3" presStyleIdx="6" presStyleCnt="9"/>
      <dgm:spPr/>
    </dgm:pt>
    <dgm:pt modelId="{C230BB10-4F62-4A5F-A16B-50F0F3CC543C}" type="pres">
      <dgm:prSet presAssocID="{C628A4AB-7B2E-4448-8F6A-54B4D9BAA97D}" presName="hierRoot3" presStyleCnt="0"/>
      <dgm:spPr/>
    </dgm:pt>
    <dgm:pt modelId="{7ACF0365-DE80-4196-8C6D-FC882DAAB474}" type="pres">
      <dgm:prSet presAssocID="{C628A4AB-7B2E-4448-8F6A-54B4D9BAA97D}" presName="composite3" presStyleCnt="0"/>
      <dgm:spPr/>
    </dgm:pt>
    <dgm:pt modelId="{EFADEA51-CF40-4C08-8A06-1A34C97F13A6}" type="pres">
      <dgm:prSet presAssocID="{C628A4AB-7B2E-4448-8F6A-54B4D9BAA97D}" presName="background3" presStyleLbl="node3" presStyleIdx="6" presStyleCnt="9"/>
      <dgm:spPr/>
    </dgm:pt>
    <dgm:pt modelId="{1677AF81-95BD-4288-AE80-7C050E0EE187}" type="pres">
      <dgm:prSet presAssocID="{C628A4AB-7B2E-4448-8F6A-54B4D9BAA97D}" presName="text3" presStyleLbl="fgAcc3" presStyleIdx="6" presStyleCnt="9">
        <dgm:presLayoutVars>
          <dgm:chPref val="3"/>
        </dgm:presLayoutVars>
      </dgm:prSet>
      <dgm:spPr/>
    </dgm:pt>
    <dgm:pt modelId="{56B73BE7-6585-4398-BC8F-C84E4E60CABF}" type="pres">
      <dgm:prSet presAssocID="{C628A4AB-7B2E-4448-8F6A-54B4D9BAA97D}" presName="hierChild4" presStyleCnt="0"/>
      <dgm:spPr/>
    </dgm:pt>
    <dgm:pt modelId="{48B858E2-4FD9-48A0-A923-CA09C5B50CDD}" type="pres">
      <dgm:prSet presAssocID="{0031A8F9-E095-46EE-9B21-BB49093B4D79}" presName="Name23" presStyleLbl="parChTrans1D4" presStyleIdx="6" presStyleCnt="9"/>
      <dgm:spPr/>
    </dgm:pt>
    <dgm:pt modelId="{0D8D5E8D-B227-4C73-B317-D95AFC594214}" type="pres">
      <dgm:prSet presAssocID="{E4BAE529-E372-4596-A6E8-D911410956AC}" presName="hierRoot4" presStyleCnt="0"/>
      <dgm:spPr/>
    </dgm:pt>
    <dgm:pt modelId="{A9532F29-12F0-4C0B-B182-4078060A5C5A}" type="pres">
      <dgm:prSet presAssocID="{E4BAE529-E372-4596-A6E8-D911410956AC}" presName="composite4" presStyleCnt="0"/>
      <dgm:spPr/>
    </dgm:pt>
    <dgm:pt modelId="{1CAE4CE6-F46F-4365-9AA4-10A8FB6CB04D}" type="pres">
      <dgm:prSet presAssocID="{E4BAE529-E372-4596-A6E8-D911410956AC}" presName="background4" presStyleLbl="node4" presStyleIdx="6" presStyleCnt="9"/>
      <dgm:spPr/>
    </dgm:pt>
    <dgm:pt modelId="{FDF50855-89C6-44B0-A7C8-ACCE81951499}" type="pres">
      <dgm:prSet presAssocID="{E4BAE529-E372-4596-A6E8-D911410956AC}" presName="text4" presStyleLbl="fgAcc4" presStyleIdx="6" presStyleCnt="9">
        <dgm:presLayoutVars>
          <dgm:chPref val="3"/>
        </dgm:presLayoutVars>
      </dgm:prSet>
      <dgm:spPr/>
    </dgm:pt>
    <dgm:pt modelId="{00EA1933-5745-49AA-BAED-E24A23AE628C}" type="pres">
      <dgm:prSet presAssocID="{E4BAE529-E372-4596-A6E8-D911410956AC}" presName="hierChild5" presStyleCnt="0"/>
      <dgm:spPr/>
    </dgm:pt>
    <dgm:pt modelId="{B775E578-8965-4467-BA96-99FFCD0B4996}" type="pres">
      <dgm:prSet presAssocID="{0C1EBC67-ABC1-4DB1-88B9-3C52299714CB}" presName="Name17" presStyleLbl="parChTrans1D3" presStyleIdx="7" presStyleCnt="9"/>
      <dgm:spPr/>
    </dgm:pt>
    <dgm:pt modelId="{2F0ACA27-7702-4C9A-A792-4777C330A2A2}" type="pres">
      <dgm:prSet presAssocID="{FFAF9A1F-AE73-40D0-879E-E0F67A1A6321}" presName="hierRoot3" presStyleCnt="0"/>
      <dgm:spPr/>
    </dgm:pt>
    <dgm:pt modelId="{404A75B8-9A2E-4AE7-A4C9-CAE0A25D3A99}" type="pres">
      <dgm:prSet presAssocID="{FFAF9A1F-AE73-40D0-879E-E0F67A1A6321}" presName="composite3" presStyleCnt="0"/>
      <dgm:spPr/>
    </dgm:pt>
    <dgm:pt modelId="{0E3F6C90-5950-46FC-B38B-EA0ED89D8F31}" type="pres">
      <dgm:prSet presAssocID="{FFAF9A1F-AE73-40D0-879E-E0F67A1A6321}" presName="background3" presStyleLbl="node3" presStyleIdx="7" presStyleCnt="9"/>
      <dgm:spPr/>
    </dgm:pt>
    <dgm:pt modelId="{64C55C5D-A683-486F-9C4B-B56B3B7CACFD}" type="pres">
      <dgm:prSet presAssocID="{FFAF9A1F-AE73-40D0-879E-E0F67A1A6321}" presName="text3" presStyleLbl="fgAcc3" presStyleIdx="7" presStyleCnt="9">
        <dgm:presLayoutVars>
          <dgm:chPref val="3"/>
        </dgm:presLayoutVars>
      </dgm:prSet>
      <dgm:spPr/>
    </dgm:pt>
    <dgm:pt modelId="{3C16E013-1D4C-4A85-AA11-40DCF1F97BA5}" type="pres">
      <dgm:prSet presAssocID="{FFAF9A1F-AE73-40D0-879E-E0F67A1A6321}" presName="hierChild4" presStyleCnt="0"/>
      <dgm:spPr/>
    </dgm:pt>
    <dgm:pt modelId="{39BB4AD6-D233-4C83-BABA-A606185882AD}" type="pres">
      <dgm:prSet presAssocID="{9F4FA1C2-AEAD-4096-92C8-F6D87E3AB837}" presName="Name23" presStyleLbl="parChTrans1D4" presStyleIdx="7" presStyleCnt="9"/>
      <dgm:spPr/>
    </dgm:pt>
    <dgm:pt modelId="{0801407C-18E7-4A33-96F3-17648F2840E8}" type="pres">
      <dgm:prSet presAssocID="{172A47C3-B9D4-457A-9814-062CB887A7E1}" presName="hierRoot4" presStyleCnt="0"/>
      <dgm:spPr/>
    </dgm:pt>
    <dgm:pt modelId="{868622BD-4A6C-4AC7-BF8F-C157A33DB0E5}" type="pres">
      <dgm:prSet presAssocID="{172A47C3-B9D4-457A-9814-062CB887A7E1}" presName="composite4" presStyleCnt="0"/>
      <dgm:spPr/>
    </dgm:pt>
    <dgm:pt modelId="{9DD2BCF9-C053-4FFA-9D56-551838949EC1}" type="pres">
      <dgm:prSet presAssocID="{172A47C3-B9D4-457A-9814-062CB887A7E1}" presName="background4" presStyleLbl="node4" presStyleIdx="7" presStyleCnt="9"/>
      <dgm:spPr/>
    </dgm:pt>
    <dgm:pt modelId="{1EB73E5E-BE2B-4FF2-B5DD-6107BADA84B3}" type="pres">
      <dgm:prSet presAssocID="{172A47C3-B9D4-457A-9814-062CB887A7E1}" presName="text4" presStyleLbl="fgAcc4" presStyleIdx="7" presStyleCnt="9">
        <dgm:presLayoutVars>
          <dgm:chPref val="3"/>
        </dgm:presLayoutVars>
      </dgm:prSet>
      <dgm:spPr/>
    </dgm:pt>
    <dgm:pt modelId="{EBEE57C2-D294-4604-8095-36AA5DBE836F}" type="pres">
      <dgm:prSet presAssocID="{172A47C3-B9D4-457A-9814-062CB887A7E1}" presName="hierChild5" presStyleCnt="0"/>
      <dgm:spPr/>
    </dgm:pt>
    <dgm:pt modelId="{9829A1D7-1ED3-4D01-A8BA-857F6A77C851}" type="pres">
      <dgm:prSet presAssocID="{FA7E5E83-5151-498A-A731-048F888C3BE3}" presName="Name17" presStyleLbl="parChTrans1D3" presStyleIdx="8" presStyleCnt="9"/>
      <dgm:spPr/>
    </dgm:pt>
    <dgm:pt modelId="{7D613B45-87BE-4BFF-86F8-60BADAEEF67A}" type="pres">
      <dgm:prSet presAssocID="{F9C3790F-4200-48B0-AD0A-D8B805065006}" presName="hierRoot3" presStyleCnt="0"/>
      <dgm:spPr/>
    </dgm:pt>
    <dgm:pt modelId="{C68B32AE-F099-43D2-BAB6-8C59E4F88131}" type="pres">
      <dgm:prSet presAssocID="{F9C3790F-4200-48B0-AD0A-D8B805065006}" presName="composite3" presStyleCnt="0"/>
      <dgm:spPr/>
    </dgm:pt>
    <dgm:pt modelId="{5B3E97B7-782D-48A4-8BE7-38961103916A}" type="pres">
      <dgm:prSet presAssocID="{F9C3790F-4200-48B0-AD0A-D8B805065006}" presName="background3" presStyleLbl="node3" presStyleIdx="8" presStyleCnt="9"/>
      <dgm:spPr/>
    </dgm:pt>
    <dgm:pt modelId="{843DAE27-7F42-4F4C-A726-44619537909D}" type="pres">
      <dgm:prSet presAssocID="{F9C3790F-4200-48B0-AD0A-D8B805065006}" presName="text3" presStyleLbl="fgAcc3" presStyleIdx="8" presStyleCnt="9">
        <dgm:presLayoutVars>
          <dgm:chPref val="3"/>
        </dgm:presLayoutVars>
      </dgm:prSet>
      <dgm:spPr/>
    </dgm:pt>
    <dgm:pt modelId="{0243EC45-DCDE-4D04-BF03-FEBF47BB8ABE}" type="pres">
      <dgm:prSet presAssocID="{F9C3790F-4200-48B0-AD0A-D8B805065006}" presName="hierChild4" presStyleCnt="0"/>
      <dgm:spPr/>
    </dgm:pt>
    <dgm:pt modelId="{4729EE22-6186-4C05-A324-BCF941E61126}" type="pres">
      <dgm:prSet presAssocID="{424A8231-0755-4F6D-9332-97B066DB1A90}" presName="Name23" presStyleLbl="parChTrans1D4" presStyleIdx="8" presStyleCnt="9"/>
      <dgm:spPr/>
    </dgm:pt>
    <dgm:pt modelId="{C3EB2D4A-957B-4629-A7EE-DEEC7F613EB3}" type="pres">
      <dgm:prSet presAssocID="{913F2F6B-DCCD-474E-9395-61A5FECAD408}" presName="hierRoot4" presStyleCnt="0"/>
      <dgm:spPr/>
    </dgm:pt>
    <dgm:pt modelId="{34391178-52FF-4990-AE92-CF88661F6297}" type="pres">
      <dgm:prSet presAssocID="{913F2F6B-DCCD-474E-9395-61A5FECAD408}" presName="composite4" presStyleCnt="0"/>
      <dgm:spPr/>
    </dgm:pt>
    <dgm:pt modelId="{ADF69E9D-8BF0-489B-831E-A1BCE284CA5E}" type="pres">
      <dgm:prSet presAssocID="{913F2F6B-DCCD-474E-9395-61A5FECAD408}" presName="background4" presStyleLbl="node4" presStyleIdx="8" presStyleCnt="9"/>
      <dgm:spPr/>
    </dgm:pt>
    <dgm:pt modelId="{695EF7B3-111C-454F-8BE0-D1B74C17C2AD}" type="pres">
      <dgm:prSet presAssocID="{913F2F6B-DCCD-474E-9395-61A5FECAD408}" presName="text4" presStyleLbl="fgAcc4" presStyleIdx="8" presStyleCnt="9">
        <dgm:presLayoutVars>
          <dgm:chPref val="3"/>
        </dgm:presLayoutVars>
      </dgm:prSet>
      <dgm:spPr/>
    </dgm:pt>
    <dgm:pt modelId="{BA6AD594-D693-4195-BE6C-7560ADB08AC2}" type="pres">
      <dgm:prSet presAssocID="{913F2F6B-DCCD-474E-9395-61A5FECAD408}" presName="hierChild5" presStyleCnt="0"/>
      <dgm:spPr/>
    </dgm:pt>
  </dgm:ptLst>
  <dgm:cxnLst>
    <dgm:cxn modelId="{77680204-2B1E-489E-8FAD-583B1925E70E}" type="presOf" srcId="{E463DC42-31D2-4F60-AA77-0E62AE679505}" destId="{8A7BA118-1C89-4C16-BFF5-8E30DB4606B5}" srcOrd="0" destOrd="0" presId="urn:microsoft.com/office/officeart/2005/8/layout/hierarchy1"/>
    <dgm:cxn modelId="{42F8C506-745B-486D-A273-E97F6623FCDA}" type="presOf" srcId="{424A8231-0755-4F6D-9332-97B066DB1A90}" destId="{4729EE22-6186-4C05-A324-BCF941E61126}" srcOrd="0" destOrd="0" presId="urn:microsoft.com/office/officeart/2005/8/layout/hierarchy1"/>
    <dgm:cxn modelId="{28297D11-A57D-495C-BB35-67E33CAB1FBB}" type="presOf" srcId="{7FE6BA5A-F462-463E-92B0-CD9804FBD5EB}" destId="{C0661E4E-1E95-4113-A291-1F4EDBD536DF}" srcOrd="0" destOrd="0" presId="urn:microsoft.com/office/officeart/2005/8/layout/hierarchy1"/>
    <dgm:cxn modelId="{23962416-6E5E-4C61-AB3D-BF0DC2517C37}" type="presOf" srcId="{05EB9D7D-E8C9-448A-99FF-8F643A62183A}" destId="{3DCD4D8A-F1E1-4FFA-A22E-E3A8FB7B0B28}" srcOrd="0" destOrd="0" presId="urn:microsoft.com/office/officeart/2005/8/layout/hierarchy1"/>
    <dgm:cxn modelId="{E06F531A-28AF-400E-A5C2-A272185BC0D1}" srcId="{D46174A0-B93C-48AA-90D7-BB551265C029}" destId="{966F3893-B67B-4A05-9B23-80BEE0AEAF2D}" srcOrd="0" destOrd="0" parTransId="{AE32D374-D4AB-4CA1-AD68-AA5F70C350DC}" sibTransId="{D93A3D41-75FE-4844-A3CD-065E6D3A0AF0}"/>
    <dgm:cxn modelId="{07693720-B5DE-4E30-AECD-213EB588B61D}" srcId="{F9C3790F-4200-48B0-AD0A-D8B805065006}" destId="{913F2F6B-DCCD-474E-9395-61A5FECAD408}" srcOrd="0" destOrd="0" parTransId="{424A8231-0755-4F6D-9332-97B066DB1A90}" sibTransId="{39654325-53A8-4881-8707-496BFC20BEDC}"/>
    <dgm:cxn modelId="{268F5B23-5CD3-4B74-B307-945A336C9F8C}" type="presOf" srcId="{83907E61-DC36-40D5-AC32-1901D45B52CC}" destId="{7F52E959-B690-48AA-8D7E-D76FFF2012B7}" srcOrd="0" destOrd="0" presId="urn:microsoft.com/office/officeart/2005/8/layout/hierarchy1"/>
    <dgm:cxn modelId="{B24AB523-9BEF-4A59-9030-C86B196C7BA3}" srcId="{06138005-8E59-46B8-9792-124D5419BB21}" destId="{7FE6BA5A-F462-463E-92B0-CD9804FBD5EB}" srcOrd="0" destOrd="0" parTransId="{3C3A8F51-E910-4DFE-B0E1-9BD0CCED4C8F}" sibTransId="{9362B6EB-BA6B-4118-8B94-F8151D49E378}"/>
    <dgm:cxn modelId="{22082A2E-18DE-4AC8-8A47-77AECBDFC4B3}" type="presOf" srcId="{C628A4AB-7B2E-4448-8F6A-54B4D9BAA97D}" destId="{1677AF81-95BD-4288-AE80-7C050E0EE187}" srcOrd="0" destOrd="0" presId="urn:microsoft.com/office/officeart/2005/8/layout/hierarchy1"/>
    <dgm:cxn modelId="{4EBDFE2F-32B3-4EDC-ADA7-178BAB0BF179}" type="presOf" srcId="{32048429-4C55-4B3E-9EA1-94A5A918B121}" destId="{10732420-ED8E-4DF4-8715-500EF4DB43DF}" srcOrd="0" destOrd="0" presId="urn:microsoft.com/office/officeart/2005/8/layout/hierarchy1"/>
    <dgm:cxn modelId="{26CCAD32-1F13-4710-B26D-865E8CDCF63C}" type="presOf" srcId="{BF1FD608-D665-40B4-8D93-7954EB2B7D0F}" destId="{E0C50136-346C-41FE-B919-F5EC5FCE0E71}" srcOrd="0" destOrd="0" presId="urn:microsoft.com/office/officeart/2005/8/layout/hierarchy1"/>
    <dgm:cxn modelId="{9A71C334-7CAB-4928-A38A-86972DAF3BAB}" srcId="{22D9AE06-7D58-4598-A64F-3598042ABA2A}" destId="{7F464FCB-FC3A-4767-9EB3-4D1087A4E7D0}" srcOrd="0" destOrd="0" parTransId="{11E2D920-773C-482C-980C-A44602B9A94F}" sibTransId="{8A4E3730-7262-4D25-8BC6-5FA15492A59C}"/>
    <dgm:cxn modelId="{606DB635-369B-46F2-8846-D6B45FB47BE8}" type="presOf" srcId="{9F4FA1C2-AEAD-4096-92C8-F6D87E3AB837}" destId="{39BB4AD6-D233-4C83-BABA-A606185882AD}" srcOrd="0" destOrd="0" presId="urn:microsoft.com/office/officeart/2005/8/layout/hierarchy1"/>
    <dgm:cxn modelId="{116CA437-B1CB-4583-9C30-39A7BD19C2F2}" type="presOf" srcId="{E33E6C8F-22E3-4B6D-A52D-F961016A3312}" destId="{C5B466BF-3A4E-4E1A-8BCA-71185E5E1D22}" srcOrd="0" destOrd="0" presId="urn:microsoft.com/office/officeart/2005/8/layout/hierarchy1"/>
    <dgm:cxn modelId="{560D7038-93E5-4155-ACE4-C99EB876F3A8}" srcId="{792B5FEA-F07D-4C04-982D-08CE1AC3964D}" destId="{22D9AE06-7D58-4598-A64F-3598042ABA2A}" srcOrd="0" destOrd="0" parTransId="{32048429-4C55-4B3E-9EA1-94A5A918B121}" sibTransId="{45154F90-80F2-4DED-BE09-07DFED9F4C51}"/>
    <dgm:cxn modelId="{895E663E-3863-40CE-92D5-CE0E10CC83FB}" type="presOf" srcId="{966F3893-B67B-4A05-9B23-80BEE0AEAF2D}" destId="{FD517B3D-0A60-46F0-BE14-BEB679DC152F}" srcOrd="0" destOrd="0" presId="urn:microsoft.com/office/officeart/2005/8/layout/hierarchy1"/>
    <dgm:cxn modelId="{2BE02B5C-BC5F-44AA-B7D0-928CD59C8B8C}" type="presOf" srcId="{F39710E2-9EE0-43D0-9ACD-9F539E68FA12}" destId="{9C053BE0-1DDF-4189-853A-D0B54386C65C}" srcOrd="0" destOrd="0" presId="urn:microsoft.com/office/officeart/2005/8/layout/hierarchy1"/>
    <dgm:cxn modelId="{2BB8195F-4C6B-4D3E-8A74-8D9A57F24CBE}" type="presOf" srcId="{AE32D374-D4AB-4CA1-AD68-AA5F70C350DC}" destId="{D45FFBD8-F921-476B-BF5E-58354DA7DC8E}" srcOrd="0" destOrd="0" presId="urn:microsoft.com/office/officeart/2005/8/layout/hierarchy1"/>
    <dgm:cxn modelId="{F6B81B41-0F7A-431C-878A-707C4FC510B9}" type="presOf" srcId="{54398546-646F-49E5-B018-3498672DF71A}" destId="{444771BF-F104-4034-A244-3E91AF0B9A10}" srcOrd="0" destOrd="0" presId="urn:microsoft.com/office/officeart/2005/8/layout/hierarchy1"/>
    <dgm:cxn modelId="{767B9562-18C5-431F-B0CE-6335AD5BF367}" type="presOf" srcId="{781E833C-D280-4482-9D29-55995F76AA7B}" destId="{760995D2-0B16-4AAB-AD04-B9B00780F57C}" srcOrd="0" destOrd="0" presId="urn:microsoft.com/office/officeart/2005/8/layout/hierarchy1"/>
    <dgm:cxn modelId="{5F350446-07ED-4ACB-A0F0-505254D7B186}" type="presOf" srcId="{4A166CE4-2584-41E1-8434-FD06B65E0795}" destId="{36861251-41E3-45D8-A597-54F8D4E2B20A}" srcOrd="0" destOrd="0" presId="urn:microsoft.com/office/officeart/2005/8/layout/hierarchy1"/>
    <dgm:cxn modelId="{6737E76E-6A7C-4BFA-967E-4EC652116454}" type="presOf" srcId="{F5C2E06A-D8AC-4412-900D-8600827131F6}" destId="{39E6EAB3-1515-4674-9484-9AB1003D5195}" srcOrd="0" destOrd="0" presId="urn:microsoft.com/office/officeart/2005/8/layout/hierarchy1"/>
    <dgm:cxn modelId="{DBD5E150-B0F7-461C-92F3-C79D0A7BDE0F}" type="presOf" srcId="{1DFEA98E-CF74-446A-9FE3-3F9EBD9C0776}" destId="{D3D660A9-F761-4B62-A299-9D1EA8723A88}" srcOrd="0" destOrd="0" presId="urn:microsoft.com/office/officeart/2005/8/layout/hierarchy1"/>
    <dgm:cxn modelId="{88234872-480D-4940-89C9-B8FB328F5AE6}" type="presOf" srcId="{D327B28F-3A14-46C6-AB3F-9A274D8D8F5E}" destId="{28F5AB1D-76A3-44E4-B846-49CDB9B1A965}" srcOrd="0" destOrd="0" presId="urn:microsoft.com/office/officeart/2005/8/layout/hierarchy1"/>
    <dgm:cxn modelId="{07DA0574-6029-4F4F-9C12-B70913F4492D}" srcId="{781E833C-D280-4482-9D29-55995F76AA7B}" destId="{F39710E2-9EE0-43D0-9ACD-9F539E68FA12}" srcOrd="0" destOrd="0" parTransId="{B8010D58-4B4E-43BF-B6FD-DB162EAC2437}" sibTransId="{43BAF401-B6CC-4A5A-BD40-AABCAFDB9906}"/>
    <dgm:cxn modelId="{4BEC2558-D18E-44CF-BC30-979AFC2866EC}" type="presOf" srcId="{C3DAD646-8DD1-4B4D-B3AB-513F53E3107F}" destId="{030AA6FC-D2AC-43FB-85DC-2F32DBE26D07}" srcOrd="0" destOrd="0" presId="urn:microsoft.com/office/officeart/2005/8/layout/hierarchy1"/>
    <dgm:cxn modelId="{EDD8FA78-4749-41AB-B127-98E4C9FFF836}" type="presOf" srcId="{0ABFF9BF-89CB-45D4-BE3E-36010BEEDA1B}" destId="{71918901-039A-447A-B7B0-018778C6A5EE}" srcOrd="0" destOrd="0" presId="urn:microsoft.com/office/officeart/2005/8/layout/hierarchy1"/>
    <dgm:cxn modelId="{CE5F7B5A-BDDA-4105-8758-3390EDAE374E}" type="presOf" srcId="{913F2F6B-DCCD-474E-9395-61A5FECAD408}" destId="{695EF7B3-111C-454F-8BE0-D1B74C17C2AD}" srcOrd="0" destOrd="0" presId="urn:microsoft.com/office/officeart/2005/8/layout/hierarchy1"/>
    <dgm:cxn modelId="{367AB77B-6702-4DF0-A7DA-45E87CDBB437}" srcId="{54398546-646F-49E5-B018-3498672DF71A}" destId="{F5C2E06A-D8AC-4412-900D-8600827131F6}" srcOrd="0" destOrd="0" parTransId="{0ABFF9BF-89CB-45D4-BE3E-36010BEEDA1B}" sibTransId="{5FCF48B5-9B8B-4A0E-A136-43B88912E64F}"/>
    <dgm:cxn modelId="{24B7327E-E80C-4731-90E8-39D9748ABB04}" type="presOf" srcId="{E4BAE529-E372-4596-A6E8-D911410956AC}" destId="{FDF50855-89C6-44B0-A7C8-ACCE81951499}" srcOrd="0" destOrd="0" presId="urn:microsoft.com/office/officeart/2005/8/layout/hierarchy1"/>
    <dgm:cxn modelId="{44E6FF82-223D-446C-92BF-7972BE9910AD}" srcId="{4A166CE4-2584-41E1-8434-FD06B65E0795}" destId="{1DFEA98E-CF74-446A-9FE3-3F9EBD9C0776}" srcOrd="0" destOrd="0" parTransId="{D5590DC3-6AFF-46DE-AA84-645FDD6E232A}" sibTransId="{C89C36A3-E45A-4D1E-8FBD-194601130487}"/>
    <dgm:cxn modelId="{745C3883-0C9B-4DD3-9DBC-85A4878C63DB}" type="presOf" srcId="{0031A8F9-E095-46EE-9B21-BB49093B4D79}" destId="{48B858E2-4FD9-48A0-A923-CA09C5B50CDD}" srcOrd="0" destOrd="0" presId="urn:microsoft.com/office/officeart/2005/8/layout/hierarchy1"/>
    <dgm:cxn modelId="{7FFA8183-5CD1-4A64-8B1A-E337720D58BB}" type="presOf" srcId="{ACDE74FD-5819-49CD-AD73-85AA21D68F50}" destId="{369F3DE6-6DCE-4911-85DE-7C39A0A05746}" srcOrd="0" destOrd="0" presId="urn:microsoft.com/office/officeart/2005/8/layout/hierarchy1"/>
    <dgm:cxn modelId="{C35A4688-5A13-4B71-8651-1D6489F541A6}" type="presOf" srcId="{F9C3790F-4200-48B0-AD0A-D8B805065006}" destId="{843DAE27-7F42-4F4C-A726-44619537909D}" srcOrd="0" destOrd="0" presId="urn:microsoft.com/office/officeart/2005/8/layout/hierarchy1"/>
    <dgm:cxn modelId="{7A6E868B-EBA9-46A5-8DD8-DE5866FBFD39}" srcId="{1DFEA98E-CF74-446A-9FE3-3F9EBD9C0776}" destId="{C0901370-5C49-49E4-962F-3B02EAB8B514}" srcOrd="2" destOrd="0" parTransId="{6E13F851-C945-4E5E-8768-A892B00559E5}" sibTransId="{B64E75B3-E1FF-4C9E-B1B3-E7AAB2039D25}"/>
    <dgm:cxn modelId="{E26B898F-4E1D-4C86-BF99-E668122E02EE}" type="presOf" srcId="{3C3A8F51-E910-4DFE-B0E1-9BD0CCED4C8F}" destId="{8C1D9B73-4FC8-4A27-B939-E546F04906DA}" srcOrd="0" destOrd="0" presId="urn:microsoft.com/office/officeart/2005/8/layout/hierarchy1"/>
    <dgm:cxn modelId="{693F6193-736E-4EF8-9857-4EC3C11E831F}" srcId="{1DFEA98E-CF74-446A-9FE3-3F9EBD9C0776}" destId="{792B5FEA-F07D-4C04-982D-08CE1AC3964D}" srcOrd="0" destOrd="0" parTransId="{66E9997C-26DB-44ED-9AEF-4E389108C9AD}" sibTransId="{0E293D60-0ACB-48F1-8BC1-2CB67F94BED7}"/>
    <dgm:cxn modelId="{2BEACB96-880A-49C9-9E6D-9AE72FC21061}" srcId="{C628A4AB-7B2E-4448-8F6A-54B4D9BAA97D}" destId="{E4BAE529-E372-4596-A6E8-D911410956AC}" srcOrd="0" destOrd="0" parTransId="{0031A8F9-E095-46EE-9B21-BB49093B4D79}" sibTransId="{5A124C62-A4B5-4C24-A8F5-856E87400CE9}"/>
    <dgm:cxn modelId="{2BF07497-E0A3-4776-A252-72580763B18C}" srcId="{C0901370-5C49-49E4-962F-3B02EAB8B514}" destId="{C628A4AB-7B2E-4448-8F6A-54B4D9BAA97D}" srcOrd="0" destOrd="0" parTransId="{83907E61-DC36-40D5-AC32-1901D45B52CC}" sibTransId="{ADB088D6-BD79-43AD-9C8A-400010D0062F}"/>
    <dgm:cxn modelId="{319CE297-1FD3-4AD0-BA86-8E98ECBD6DC0}" type="presOf" srcId="{DEF590D3-A187-408F-85C2-7AD547A675FB}" destId="{5969946C-383F-4AC0-9913-F38D72410056}" srcOrd="0" destOrd="0" presId="urn:microsoft.com/office/officeart/2005/8/layout/hierarchy1"/>
    <dgm:cxn modelId="{C4E0DFA1-45AB-4C8D-AAA4-436B8CE2078B}" type="presOf" srcId="{4D730A8F-2490-455F-A435-31ABD8468584}" destId="{3C9CB599-E622-4D89-91AA-FA0FC597003D}" srcOrd="0" destOrd="0" presId="urn:microsoft.com/office/officeart/2005/8/layout/hierarchy1"/>
    <dgm:cxn modelId="{C25314A3-7C3A-4F9B-9CA7-7E775CA908AB}" srcId="{3F92E255-3240-4D41-9E19-9C5D654FE030}" destId="{05EB9D7D-E8C9-448A-99FF-8F643A62183A}" srcOrd="0" destOrd="0" parTransId="{ACDE74FD-5819-49CD-AD73-85AA21D68F50}" sibTransId="{76E4EEAE-FA77-49E9-A973-070355A316B7}"/>
    <dgm:cxn modelId="{AD09C2A3-5F44-48DC-9F3F-46D66CD76E0D}" srcId="{BF1FD608-D665-40B4-8D93-7954EB2B7D0F}" destId="{D46174A0-B93C-48AA-90D7-BB551265C029}" srcOrd="0" destOrd="0" parTransId="{4D730A8F-2490-455F-A435-31ABD8468584}" sibTransId="{193365A2-EF25-4AE3-90D4-194F3FFADA5F}"/>
    <dgm:cxn modelId="{5FBED4A5-9F7B-4BC0-80ED-5708F3F23285}" srcId="{BF1FD608-D665-40B4-8D93-7954EB2B7D0F}" destId="{54398546-646F-49E5-B018-3498672DF71A}" srcOrd="2" destOrd="0" parTransId="{DEF590D3-A187-408F-85C2-7AD547A675FB}" sibTransId="{84A9071B-15DB-462C-809E-2B952DA8F281}"/>
    <dgm:cxn modelId="{DC8847AA-D15D-4135-A07B-BDCAF9D9434C}" srcId="{BF1FD608-D665-40B4-8D93-7954EB2B7D0F}" destId="{06138005-8E59-46B8-9792-124D5419BB21}" srcOrd="1" destOrd="0" parTransId="{C3DAD646-8DD1-4B4D-B3AB-513F53E3107F}" sibTransId="{A77BB7F1-36DD-4561-B4A2-C86217253187}"/>
    <dgm:cxn modelId="{29CF40AB-78A3-47D8-A544-A2DC34475088}" type="presOf" srcId="{66E9997C-26DB-44ED-9AEF-4E389108C9AD}" destId="{E70547CF-827B-4BE9-99D3-AE39F91AC2D3}" srcOrd="0" destOrd="0" presId="urn:microsoft.com/office/officeart/2005/8/layout/hierarchy1"/>
    <dgm:cxn modelId="{D5DC4AAC-CB73-4127-9875-3F679E204B5E}" type="presOf" srcId="{7F464FCB-FC3A-4767-9EB3-4D1087A4E7D0}" destId="{982931FD-EE49-4A4B-B6BE-F4ECA88033AE}" srcOrd="0" destOrd="0" presId="urn:microsoft.com/office/officeart/2005/8/layout/hierarchy1"/>
    <dgm:cxn modelId="{B09427B6-3533-4055-91A6-F126AF932B81}" srcId="{FFAF9A1F-AE73-40D0-879E-E0F67A1A6321}" destId="{172A47C3-B9D4-457A-9814-062CB887A7E1}" srcOrd="0" destOrd="0" parTransId="{9F4FA1C2-AEAD-4096-92C8-F6D87E3AB837}" sibTransId="{0C23BBAD-E0B4-4C85-98AF-398EB0EFB851}"/>
    <dgm:cxn modelId="{FD09BBB6-7829-4262-9FB1-B3D079596D15}" srcId="{1DFEA98E-CF74-446A-9FE3-3F9EBD9C0776}" destId="{BF1FD608-D665-40B4-8D93-7954EB2B7D0F}" srcOrd="1" destOrd="0" parTransId="{D327B28F-3A14-46C6-AB3F-9A274D8D8F5E}" sibTransId="{AFEF017A-CD3C-4A31-BB98-6E613327C0B2}"/>
    <dgm:cxn modelId="{9D9770B7-1C39-41E1-B76B-64F7C8FC0452}" srcId="{C0901370-5C49-49E4-962F-3B02EAB8B514}" destId="{F9C3790F-4200-48B0-AD0A-D8B805065006}" srcOrd="2" destOrd="0" parTransId="{FA7E5E83-5151-498A-A731-048F888C3BE3}" sibTransId="{A0E67657-960A-42EC-969B-8DB2307EC5D1}"/>
    <dgm:cxn modelId="{22CBC7BC-50AD-438B-AD0A-04496899C550}" srcId="{C0901370-5C49-49E4-962F-3B02EAB8B514}" destId="{FFAF9A1F-AE73-40D0-879E-E0F67A1A6321}" srcOrd="1" destOrd="0" parTransId="{0C1EBC67-ABC1-4DB1-88B9-3C52299714CB}" sibTransId="{9BF30730-F32E-4F57-B326-70B4E44DBCDC}"/>
    <dgm:cxn modelId="{21E251C5-B3AF-4842-A175-5D0213BF4CBF}" type="presOf" srcId="{6E13F851-C945-4E5E-8768-A892B00559E5}" destId="{CE0DCC96-8B9E-4AFB-9A54-8F01F313E663}" srcOrd="0" destOrd="0" presId="urn:microsoft.com/office/officeart/2005/8/layout/hierarchy1"/>
    <dgm:cxn modelId="{68C65ACB-6486-4E54-91D4-C6AC04DD9B3B}" type="presOf" srcId="{0C1EBC67-ABC1-4DB1-88B9-3C52299714CB}" destId="{B775E578-8965-4467-BA96-99FFCD0B4996}" srcOrd="0" destOrd="0" presId="urn:microsoft.com/office/officeart/2005/8/layout/hierarchy1"/>
    <dgm:cxn modelId="{A13235CE-EDB1-47F4-AD40-3A088CF8BC89}" type="presOf" srcId="{3F92E255-3240-4D41-9E19-9C5D654FE030}" destId="{DE480AE7-A67B-4714-860B-F806978335A8}" srcOrd="0" destOrd="0" presId="urn:microsoft.com/office/officeart/2005/8/layout/hierarchy1"/>
    <dgm:cxn modelId="{085A93D3-DBC3-4B9D-A57E-08D02899A45C}" type="presOf" srcId="{06138005-8E59-46B8-9792-124D5419BB21}" destId="{9EA9C0D4-44A5-4B70-AA10-5A399D2CC91F}" srcOrd="0" destOrd="0" presId="urn:microsoft.com/office/officeart/2005/8/layout/hierarchy1"/>
    <dgm:cxn modelId="{34D559D5-F2F7-40EC-9087-C7DEF24693BF}" type="presOf" srcId="{FFAF9A1F-AE73-40D0-879E-E0F67A1A6321}" destId="{64C55C5D-A683-486F-9C4B-B56B3B7CACFD}" srcOrd="0" destOrd="0" presId="urn:microsoft.com/office/officeart/2005/8/layout/hierarchy1"/>
    <dgm:cxn modelId="{C8948EDA-723A-4E00-888C-380B53392A48}" type="presOf" srcId="{B8010D58-4B4E-43BF-B6FD-DB162EAC2437}" destId="{AF21AF98-7FC0-4476-8CAD-5D219658F2E7}" srcOrd="0" destOrd="0" presId="urn:microsoft.com/office/officeart/2005/8/layout/hierarchy1"/>
    <dgm:cxn modelId="{6ABEE8DD-C9D3-4F30-ACB8-8E834BAF88D2}" type="presOf" srcId="{C0901370-5C49-49E4-962F-3B02EAB8B514}" destId="{3ACB5B85-00E9-4B9E-B1BD-917B0E86D66D}" srcOrd="0" destOrd="0" presId="urn:microsoft.com/office/officeart/2005/8/layout/hierarchy1"/>
    <dgm:cxn modelId="{BAF7BBE3-2BBB-4878-B8EA-5A02AC6CEC0D}" type="presOf" srcId="{792B5FEA-F07D-4C04-982D-08CE1AC3964D}" destId="{6244A2AA-DEFF-45E1-A092-C8A20FBDD197}" srcOrd="0" destOrd="0" presId="urn:microsoft.com/office/officeart/2005/8/layout/hierarchy1"/>
    <dgm:cxn modelId="{39921EE5-30CB-4D2D-AE75-8665FDDD7F56}" type="presOf" srcId="{11E2D920-773C-482C-980C-A44602B9A94F}" destId="{9BD39833-D921-4717-88EA-08E3E12F27BC}" srcOrd="0" destOrd="0" presId="urn:microsoft.com/office/officeart/2005/8/layout/hierarchy1"/>
    <dgm:cxn modelId="{858DDBE8-2E52-4FBF-8FED-E8BF79523F08}" type="presOf" srcId="{22D9AE06-7D58-4598-A64F-3598042ABA2A}" destId="{F936E14E-772C-4B36-8180-809965728D9F}" srcOrd="0" destOrd="0" presId="urn:microsoft.com/office/officeart/2005/8/layout/hierarchy1"/>
    <dgm:cxn modelId="{60C3A4EB-011D-4C4F-9210-67D9C66A1EFF}" type="presOf" srcId="{D46174A0-B93C-48AA-90D7-BB551265C029}" destId="{8097CBF0-2557-4209-8577-12D7A06F0220}" srcOrd="0" destOrd="0" presId="urn:microsoft.com/office/officeart/2005/8/layout/hierarchy1"/>
    <dgm:cxn modelId="{014B3FEE-695D-4F74-9023-026DBDFFFEA8}" type="presOf" srcId="{172A47C3-B9D4-457A-9814-062CB887A7E1}" destId="{1EB73E5E-BE2B-4FF2-B5DD-6107BADA84B3}" srcOrd="0" destOrd="0" presId="urn:microsoft.com/office/officeart/2005/8/layout/hierarchy1"/>
    <dgm:cxn modelId="{CD12D0EF-F7F2-4313-A14D-1C74AF7FAEE2}" srcId="{792B5FEA-F07D-4C04-982D-08CE1AC3964D}" destId="{781E833C-D280-4482-9D29-55995F76AA7B}" srcOrd="2" destOrd="0" parTransId="{E33E6C8F-22E3-4B6D-A52D-F961016A3312}" sibTransId="{059829EA-5FAD-43AA-AC59-A3C762F4F457}"/>
    <dgm:cxn modelId="{98C938F3-DBDA-42C0-A8BF-3B85B5AE6989}" type="presOf" srcId="{FA7E5E83-5151-498A-A731-048F888C3BE3}" destId="{9829A1D7-1ED3-4D01-A8BA-857F6A77C851}" srcOrd="0" destOrd="0" presId="urn:microsoft.com/office/officeart/2005/8/layout/hierarchy1"/>
    <dgm:cxn modelId="{BEFDEFF5-9901-454B-9D4B-8396E54A955C}" srcId="{792B5FEA-F07D-4C04-982D-08CE1AC3964D}" destId="{3F92E255-3240-4D41-9E19-9C5D654FE030}" srcOrd="1" destOrd="0" parTransId="{E463DC42-31D2-4F60-AA77-0E62AE679505}" sibTransId="{F2B4E525-738D-4410-B636-3923AAE29B9A}"/>
    <dgm:cxn modelId="{77B0289C-1789-4FB8-88A0-1E04EB0A852E}" type="presParOf" srcId="{36861251-41E3-45D8-A597-54F8D4E2B20A}" destId="{A1B0A921-5A7F-4EBF-8B70-DDEF7425CA7E}" srcOrd="0" destOrd="0" presId="urn:microsoft.com/office/officeart/2005/8/layout/hierarchy1"/>
    <dgm:cxn modelId="{FF6A9B3B-6374-47E0-BDA8-D5932EF31D62}" type="presParOf" srcId="{A1B0A921-5A7F-4EBF-8B70-DDEF7425CA7E}" destId="{93982404-AAAD-47C6-8908-EF24DC05757F}" srcOrd="0" destOrd="0" presId="urn:microsoft.com/office/officeart/2005/8/layout/hierarchy1"/>
    <dgm:cxn modelId="{A701E4DB-DA32-4F3E-83AE-BF0FB7EAD6F0}" type="presParOf" srcId="{93982404-AAAD-47C6-8908-EF24DC05757F}" destId="{CF75B848-7C35-4A2F-BA4C-8C92386D36B8}" srcOrd="0" destOrd="0" presId="urn:microsoft.com/office/officeart/2005/8/layout/hierarchy1"/>
    <dgm:cxn modelId="{78E56AEB-8D0A-4442-8218-DA6995ED3EE8}" type="presParOf" srcId="{93982404-AAAD-47C6-8908-EF24DC05757F}" destId="{D3D660A9-F761-4B62-A299-9D1EA8723A88}" srcOrd="1" destOrd="0" presId="urn:microsoft.com/office/officeart/2005/8/layout/hierarchy1"/>
    <dgm:cxn modelId="{F1C5842F-F3FC-4053-8A99-3410A4097BC6}" type="presParOf" srcId="{A1B0A921-5A7F-4EBF-8B70-DDEF7425CA7E}" destId="{F7D24D26-AC8C-4520-99F8-479204D8C8C9}" srcOrd="1" destOrd="0" presId="urn:microsoft.com/office/officeart/2005/8/layout/hierarchy1"/>
    <dgm:cxn modelId="{3671EC5A-F445-47D8-989B-14A9D3B6E395}" type="presParOf" srcId="{F7D24D26-AC8C-4520-99F8-479204D8C8C9}" destId="{E70547CF-827B-4BE9-99D3-AE39F91AC2D3}" srcOrd="0" destOrd="0" presId="urn:microsoft.com/office/officeart/2005/8/layout/hierarchy1"/>
    <dgm:cxn modelId="{78DF2B46-4F22-4FF3-ADD6-7CF9AC30A715}" type="presParOf" srcId="{F7D24D26-AC8C-4520-99F8-479204D8C8C9}" destId="{4969DCD9-8ADF-4C02-8151-28645CC0623B}" srcOrd="1" destOrd="0" presId="urn:microsoft.com/office/officeart/2005/8/layout/hierarchy1"/>
    <dgm:cxn modelId="{E8F89D02-91A3-41B1-AA9F-2595F41D6894}" type="presParOf" srcId="{4969DCD9-8ADF-4C02-8151-28645CC0623B}" destId="{BC96C441-D611-4F10-9480-A439CECCD190}" srcOrd="0" destOrd="0" presId="urn:microsoft.com/office/officeart/2005/8/layout/hierarchy1"/>
    <dgm:cxn modelId="{51C69F7E-26CE-4D33-9A52-CD7CEF3F001B}" type="presParOf" srcId="{BC96C441-D611-4F10-9480-A439CECCD190}" destId="{146E8826-05FF-4B66-A88E-A944D557AD0B}" srcOrd="0" destOrd="0" presId="urn:microsoft.com/office/officeart/2005/8/layout/hierarchy1"/>
    <dgm:cxn modelId="{42ABAE74-7410-4421-886A-459A4916672F}" type="presParOf" srcId="{BC96C441-D611-4F10-9480-A439CECCD190}" destId="{6244A2AA-DEFF-45E1-A092-C8A20FBDD197}" srcOrd="1" destOrd="0" presId="urn:microsoft.com/office/officeart/2005/8/layout/hierarchy1"/>
    <dgm:cxn modelId="{E0EA34AE-6282-43FE-BE71-BF922D571E9E}" type="presParOf" srcId="{4969DCD9-8ADF-4C02-8151-28645CC0623B}" destId="{411BE517-5551-429D-9C06-9C3AA555B2F4}" srcOrd="1" destOrd="0" presId="urn:microsoft.com/office/officeart/2005/8/layout/hierarchy1"/>
    <dgm:cxn modelId="{58909189-5666-4E34-ABDD-566567F8D67A}" type="presParOf" srcId="{411BE517-5551-429D-9C06-9C3AA555B2F4}" destId="{10732420-ED8E-4DF4-8715-500EF4DB43DF}" srcOrd="0" destOrd="0" presId="urn:microsoft.com/office/officeart/2005/8/layout/hierarchy1"/>
    <dgm:cxn modelId="{4FE889C9-DE34-40E8-97DA-78829B2382FB}" type="presParOf" srcId="{411BE517-5551-429D-9C06-9C3AA555B2F4}" destId="{93D5D905-5F42-4255-86C5-52EB7425DA49}" srcOrd="1" destOrd="0" presId="urn:microsoft.com/office/officeart/2005/8/layout/hierarchy1"/>
    <dgm:cxn modelId="{58034520-0378-4EB8-B0C8-0B4385DDE03E}" type="presParOf" srcId="{93D5D905-5F42-4255-86C5-52EB7425DA49}" destId="{E43C55A5-5A3B-4DA6-B7F9-4C09122700DF}" srcOrd="0" destOrd="0" presId="urn:microsoft.com/office/officeart/2005/8/layout/hierarchy1"/>
    <dgm:cxn modelId="{1B110A66-7EFC-4A19-ADE4-6568CDEF98EE}" type="presParOf" srcId="{E43C55A5-5A3B-4DA6-B7F9-4C09122700DF}" destId="{DFC2204D-6465-4F4B-A1A0-BC1EF7C016BD}" srcOrd="0" destOrd="0" presId="urn:microsoft.com/office/officeart/2005/8/layout/hierarchy1"/>
    <dgm:cxn modelId="{73748C89-FB05-4E47-BAF0-8132F58AB044}" type="presParOf" srcId="{E43C55A5-5A3B-4DA6-B7F9-4C09122700DF}" destId="{F936E14E-772C-4B36-8180-809965728D9F}" srcOrd="1" destOrd="0" presId="urn:microsoft.com/office/officeart/2005/8/layout/hierarchy1"/>
    <dgm:cxn modelId="{4F968E75-CCB2-48E9-855D-1482DA0D7162}" type="presParOf" srcId="{93D5D905-5F42-4255-86C5-52EB7425DA49}" destId="{E6889CF8-74D0-4A9B-8EE8-97879BFD2828}" srcOrd="1" destOrd="0" presId="urn:microsoft.com/office/officeart/2005/8/layout/hierarchy1"/>
    <dgm:cxn modelId="{AFE0893C-FB78-4BA8-AC50-AD3BE2CB019F}" type="presParOf" srcId="{E6889CF8-74D0-4A9B-8EE8-97879BFD2828}" destId="{9BD39833-D921-4717-88EA-08E3E12F27BC}" srcOrd="0" destOrd="0" presId="urn:microsoft.com/office/officeart/2005/8/layout/hierarchy1"/>
    <dgm:cxn modelId="{3B5AB96C-BE0B-478A-9778-A105D397B55A}" type="presParOf" srcId="{E6889CF8-74D0-4A9B-8EE8-97879BFD2828}" destId="{A8E9DBFE-3CDA-49E7-B490-CD42AFE6E3B8}" srcOrd="1" destOrd="0" presId="urn:microsoft.com/office/officeart/2005/8/layout/hierarchy1"/>
    <dgm:cxn modelId="{ED3AC4A2-92F8-4EA7-8F6B-997EFA72CB18}" type="presParOf" srcId="{A8E9DBFE-3CDA-49E7-B490-CD42AFE6E3B8}" destId="{66167C2D-009F-480E-BF94-6DFED95863F6}" srcOrd="0" destOrd="0" presId="urn:microsoft.com/office/officeart/2005/8/layout/hierarchy1"/>
    <dgm:cxn modelId="{61C81148-84B4-4D16-A9BB-69FF7295F708}" type="presParOf" srcId="{66167C2D-009F-480E-BF94-6DFED95863F6}" destId="{0C0C5EC7-85BF-4346-AF95-DD9F22FF9EF5}" srcOrd="0" destOrd="0" presId="urn:microsoft.com/office/officeart/2005/8/layout/hierarchy1"/>
    <dgm:cxn modelId="{167941E6-0390-48C0-ABE8-C277082EAA75}" type="presParOf" srcId="{66167C2D-009F-480E-BF94-6DFED95863F6}" destId="{982931FD-EE49-4A4B-B6BE-F4ECA88033AE}" srcOrd="1" destOrd="0" presId="urn:microsoft.com/office/officeart/2005/8/layout/hierarchy1"/>
    <dgm:cxn modelId="{35F81CAC-935B-45DC-B4DF-83BE204AF825}" type="presParOf" srcId="{A8E9DBFE-3CDA-49E7-B490-CD42AFE6E3B8}" destId="{1F8C6ACC-2E8F-43DD-AD7F-17D1D2C13D6E}" srcOrd="1" destOrd="0" presId="urn:microsoft.com/office/officeart/2005/8/layout/hierarchy1"/>
    <dgm:cxn modelId="{BEB691FB-2B55-4DF1-8B91-A406F78C506C}" type="presParOf" srcId="{411BE517-5551-429D-9C06-9C3AA555B2F4}" destId="{8A7BA118-1C89-4C16-BFF5-8E30DB4606B5}" srcOrd="2" destOrd="0" presId="urn:microsoft.com/office/officeart/2005/8/layout/hierarchy1"/>
    <dgm:cxn modelId="{238018D0-A454-48E3-A723-FA8DAE47AC02}" type="presParOf" srcId="{411BE517-5551-429D-9C06-9C3AA555B2F4}" destId="{B184BFF2-3285-48B1-82DF-C1B4D9B6047F}" srcOrd="3" destOrd="0" presId="urn:microsoft.com/office/officeart/2005/8/layout/hierarchy1"/>
    <dgm:cxn modelId="{70D954B4-FEB5-4931-BE61-9A23942106AB}" type="presParOf" srcId="{B184BFF2-3285-48B1-82DF-C1B4D9B6047F}" destId="{C52BC403-3982-4400-9F1A-53A106D8DDC7}" srcOrd="0" destOrd="0" presId="urn:microsoft.com/office/officeart/2005/8/layout/hierarchy1"/>
    <dgm:cxn modelId="{86A0561F-2238-46A8-A578-74EC0F579297}" type="presParOf" srcId="{C52BC403-3982-4400-9F1A-53A106D8DDC7}" destId="{B7E072C4-7B58-4F99-A23C-7BA02802FE0A}" srcOrd="0" destOrd="0" presId="urn:microsoft.com/office/officeart/2005/8/layout/hierarchy1"/>
    <dgm:cxn modelId="{559BAC63-F1A3-4CAB-A560-5B80639CF5A6}" type="presParOf" srcId="{C52BC403-3982-4400-9F1A-53A106D8DDC7}" destId="{DE480AE7-A67B-4714-860B-F806978335A8}" srcOrd="1" destOrd="0" presId="urn:microsoft.com/office/officeart/2005/8/layout/hierarchy1"/>
    <dgm:cxn modelId="{846C1D8F-4199-4C10-A97C-ACFB3E0808A3}" type="presParOf" srcId="{B184BFF2-3285-48B1-82DF-C1B4D9B6047F}" destId="{6115DBBE-1B61-44FE-BECF-A8BC86CEB17E}" srcOrd="1" destOrd="0" presId="urn:microsoft.com/office/officeart/2005/8/layout/hierarchy1"/>
    <dgm:cxn modelId="{769031F8-5258-414B-B5BD-2BC06B893781}" type="presParOf" srcId="{6115DBBE-1B61-44FE-BECF-A8BC86CEB17E}" destId="{369F3DE6-6DCE-4911-85DE-7C39A0A05746}" srcOrd="0" destOrd="0" presId="urn:microsoft.com/office/officeart/2005/8/layout/hierarchy1"/>
    <dgm:cxn modelId="{6743F212-2BC6-4045-9BEB-FF7CF0E5D43D}" type="presParOf" srcId="{6115DBBE-1B61-44FE-BECF-A8BC86CEB17E}" destId="{AECB1D00-CE52-4EA7-802F-45E5C618DF90}" srcOrd="1" destOrd="0" presId="urn:microsoft.com/office/officeart/2005/8/layout/hierarchy1"/>
    <dgm:cxn modelId="{BC662BF6-00A8-4129-A485-46CC4997452D}" type="presParOf" srcId="{AECB1D00-CE52-4EA7-802F-45E5C618DF90}" destId="{CFAF546E-72ED-4514-9B79-E9BCA88E859D}" srcOrd="0" destOrd="0" presId="urn:microsoft.com/office/officeart/2005/8/layout/hierarchy1"/>
    <dgm:cxn modelId="{853644F0-9258-4664-B1C9-1E9EEDACA9D1}" type="presParOf" srcId="{CFAF546E-72ED-4514-9B79-E9BCA88E859D}" destId="{37ED71C5-839E-45B9-B99F-E30F27D6DBE7}" srcOrd="0" destOrd="0" presId="urn:microsoft.com/office/officeart/2005/8/layout/hierarchy1"/>
    <dgm:cxn modelId="{511955AE-EE1C-4EB8-9D82-DEC09C87A042}" type="presParOf" srcId="{CFAF546E-72ED-4514-9B79-E9BCA88E859D}" destId="{3DCD4D8A-F1E1-4FFA-A22E-E3A8FB7B0B28}" srcOrd="1" destOrd="0" presId="urn:microsoft.com/office/officeart/2005/8/layout/hierarchy1"/>
    <dgm:cxn modelId="{CE24232E-2A63-4F39-A7AE-7F2516A138F5}" type="presParOf" srcId="{AECB1D00-CE52-4EA7-802F-45E5C618DF90}" destId="{CFF74DED-C25D-4912-B788-EDCEC89D7BD6}" srcOrd="1" destOrd="0" presId="urn:microsoft.com/office/officeart/2005/8/layout/hierarchy1"/>
    <dgm:cxn modelId="{6DD776E3-4116-4FE5-86C7-3C34F03015B0}" type="presParOf" srcId="{411BE517-5551-429D-9C06-9C3AA555B2F4}" destId="{C5B466BF-3A4E-4E1A-8BCA-71185E5E1D22}" srcOrd="4" destOrd="0" presId="urn:microsoft.com/office/officeart/2005/8/layout/hierarchy1"/>
    <dgm:cxn modelId="{C2BD57C3-A6EC-457C-A0A0-D502A8C5FB12}" type="presParOf" srcId="{411BE517-5551-429D-9C06-9C3AA555B2F4}" destId="{E56C9B12-B58A-4C58-B803-C83F08A4DEE0}" srcOrd="5" destOrd="0" presId="urn:microsoft.com/office/officeart/2005/8/layout/hierarchy1"/>
    <dgm:cxn modelId="{DA580E1A-DED9-4ED8-83DE-DCCBA2ED2E56}" type="presParOf" srcId="{E56C9B12-B58A-4C58-B803-C83F08A4DEE0}" destId="{7B3592D9-BCA1-4288-A239-335CCD3EBD53}" srcOrd="0" destOrd="0" presId="urn:microsoft.com/office/officeart/2005/8/layout/hierarchy1"/>
    <dgm:cxn modelId="{AB20DE4D-AC3A-4B06-939F-3B66E88DC08F}" type="presParOf" srcId="{7B3592D9-BCA1-4288-A239-335CCD3EBD53}" destId="{1C435958-0410-4C4A-B13C-A25CF31C0C79}" srcOrd="0" destOrd="0" presId="urn:microsoft.com/office/officeart/2005/8/layout/hierarchy1"/>
    <dgm:cxn modelId="{5F8A0FF4-0DB2-4515-B2C7-5984680A8C86}" type="presParOf" srcId="{7B3592D9-BCA1-4288-A239-335CCD3EBD53}" destId="{760995D2-0B16-4AAB-AD04-B9B00780F57C}" srcOrd="1" destOrd="0" presId="urn:microsoft.com/office/officeart/2005/8/layout/hierarchy1"/>
    <dgm:cxn modelId="{D82CCFAF-8208-4AE7-945D-44E3535651BA}" type="presParOf" srcId="{E56C9B12-B58A-4C58-B803-C83F08A4DEE0}" destId="{80B63837-DAD0-436D-B2E0-55B8B71F968B}" srcOrd="1" destOrd="0" presId="urn:microsoft.com/office/officeart/2005/8/layout/hierarchy1"/>
    <dgm:cxn modelId="{D9813783-1AB5-4F30-886E-F6783E77A681}" type="presParOf" srcId="{80B63837-DAD0-436D-B2E0-55B8B71F968B}" destId="{AF21AF98-7FC0-4476-8CAD-5D219658F2E7}" srcOrd="0" destOrd="0" presId="urn:microsoft.com/office/officeart/2005/8/layout/hierarchy1"/>
    <dgm:cxn modelId="{06FA558B-55F0-4B93-BB7C-F7638FABDEEC}" type="presParOf" srcId="{80B63837-DAD0-436D-B2E0-55B8B71F968B}" destId="{649E36BA-B9E4-4242-8367-0E61CFF77AA5}" srcOrd="1" destOrd="0" presId="urn:microsoft.com/office/officeart/2005/8/layout/hierarchy1"/>
    <dgm:cxn modelId="{01D10208-B598-42EF-928C-8E0592838622}" type="presParOf" srcId="{649E36BA-B9E4-4242-8367-0E61CFF77AA5}" destId="{3249498D-1521-487B-8DED-D17635556DBE}" srcOrd="0" destOrd="0" presId="urn:microsoft.com/office/officeart/2005/8/layout/hierarchy1"/>
    <dgm:cxn modelId="{44B07E3E-E7C2-48A3-B665-9A4EE175F04C}" type="presParOf" srcId="{3249498D-1521-487B-8DED-D17635556DBE}" destId="{213544D4-8602-4E18-9287-285F058A8D89}" srcOrd="0" destOrd="0" presId="urn:microsoft.com/office/officeart/2005/8/layout/hierarchy1"/>
    <dgm:cxn modelId="{40EB9CC0-2AA0-41FF-81E5-81D66ECB98D4}" type="presParOf" srcId="{3249498D-1521-487B-8DED-D17635556DBE}" destId="{9C053BE0-1DDF-4189-853A-D0B54386C65C}" srcOrd="1" destOrd="0" presId="urn:microsoft.com/office/officeart/2005/8/layout/hierarchy1"/>
    <dgm:cxn modelId="{4A6968C4-7D47-431C-8329-386D72C94650}" type="presParOf" srcId="{649E36BA-B9E4-4242-8367-0E61CFF77AA5}" destId="{31DA6B5A-8335-45D6-B59B-4E9231D6C5A6}" srcOrd="1" destOrd="0" presId="urn:microsoft.com/office/officeart/2005/8/layout/hierarchy1"/>
    <dgm:cxn modelId="{F7EDDA69-8DE0-40DA-BD9E-C11B4A3B735B}" type="presParOf" srcId="{F7D24D26-AC8C-4520-99F8-479204D8C8C9}" destId="{28F5AB1D-76A3-44E4-B846-49CDB9B1A965}" srcOrd="2" destOrd="0" presId="urn:microsoft.com/office/officeart/2005/8/layout/hierarchy1"/>
    <dgm:cxn modelId="{3327C9BB-7140-45C5-B678-FAB82A594297}" type="presParOf" srcId="{F7D24D26-AC8C-4520-99F8-479204D8C8C9}" destId="{67E4446A-DB0F-4AA4-A220-BD36F7E66CD4}" srcOrd="3" destOrd="0" presId="urn:microsoft.com/office/officeart/2005/8/layout/hierarchy1"/>
    <dgm:cxn modelId="{F443DCA5-F037-407F-B533-9C9E38857757}" type="presParOf" srcId="{67E4446A-DB0F-4AA4-A220-BD36F7E66CD4}" destId="{9BA118C4-1894-4C49-8447-6B1BA8439BCB}" srcOrd="0" destOrd="0" presId="urn:microsoft.com/office/officeart/2005/8/layout/hierarchy1"/>
    <dgm:cxn modelId="{806C14EA-BEB5-4617-A135-5EBD25081D8F}" type="presParOf" srcId="{9BA118C4-1894-4C49-8447-6B1BA8439BCB}" destId="{C8555F25-0037-4124-B5FF-D062707CA98E}" srcOrd="0" destOrd="0" presId="urn:microsoft.com/office/officeart/2005/8/layout/hierarchy1"/>
    <dgm:cxn modelId="{B6B665D9-BC63-4CF5-8D0F-6ACC6684FFD5}" type="presParOf" srcId="{9BA118C4-1894-4C49-8447-6B1BA8439BCB}" destId="{E0C50136-346C-41FE-B919-F5EC5FCE0E71}" srcOrd="1" destOrd="0" presId="urn:microsoft.com/office/officeart/2005/8/layout/hierarchy1"/>
    <dgm:cxn modelId="{FF53E376-4C0C-4B00-91A3-7DC4B011C812}" type="presParOf" srcId="{67E4446A-DB0F-4AA4-A220-BD36F7E66CD4}" destId="{1901D8DA-D122-4C8C-90F8-DAA8A9C2D2EC}" srcOrd="1" destOrd="0" presId="urn:microsoft.com/office/officeart/2005/8/layout/hierarchy1"/>
    <dgm:cxn modelId="{1E4B7016-346E-436D-8BA2-41C10015B548}" type="presParOf" srcId="{1901D8DA-D122-4C8C-90F8-DAA8A9C2D2EC}" destId="{3C9CB599-E622-4D89-91AA-FA0FC597003D}" srcOrd="0" destOrd="0" presId="urn:microsoft.com/office/officeart/2005/8/layout/hierarchy1"/>
    <dgm:cxn modelId="{3D7BE63C-B1BB-4CF5-B908-14D7BE504789}" type="presParOf" srcId="{1901D8DA-D122-4C8C-90F8-DAA8A9C2D2EC}" destId="{FD9B977E-FC00-4CEA-B837-DB24DF290D4F}" srcOrd="1" destOrd="0" presId="urn:microsoft.com/office/officeart/2005/8/layout/hierarchy1"/>
    <dgm:cxn modelId="{F1066ED7-8176-4278-939D-89314223B099}" type="presParOf" srcId="{FD9B977E-FC00-4CEA-B837-DB24DF290D4F}" destId="{6CFAF14F-A73A-4630-9362-0F6A8C70C14B}" srcOrd="0" destOrd="0" presId="urn:microsoft.com/office/officeart/2005/8/layout/hierarchy1"/>
    <dgm:cxn modelId="{7DBDCD16-2876-4620-8DD3-56F6A760A1E7}" type="presParOf" srcId="{6CFAF14F-A73A-4630-9362-0F6A8C70C14B}" destId="{FF5556C3-E6DC-4431-97F4-26756496E0C5}" srcOrd="0" destOrd="0" presId="urn:microsoft.com/office/officeart/2005/8/layout/hierarchy1"/>
    <dgm:cxn modelId="{0092FC9D-57C4-4F33-B81D-E2DA58C81921}" type="presParOf" srcId="{6CFAF14F-A73A-4630-9362-0F6A8C70C14B}" destId="{8097CBF0-2557-4209-8577-12D7A06F0220}" srcOrd="1" destOrd="0" presId="urn:microsoft.com/office/officeart/2005/8/layout/hierarchy1"/>
    <dgm:cxn modelId="{C711EE44-0D60-445F-AB52-339D05ABBC03}" type="presParOf" srcId="{FD9B977E-FC00-4CEA-B837-DB24DF290D4F}" destId="{018BE134-1054-47A4-830F-850E625440D7}" srcOrd="1" destOrd="0" presId="urn:microsoft.com/office/officeart/2005/8/layout/hierarchy1"/>
    <dgm:cxn modelId="{3CB4805F-2975-436F-9DC7-FD0C5624B85E}" type="presParOf" srcId="{018BE134-1054-47A4-830F-850E625440D7}" destId="{D45FFBD8-F921-476B-BF5E-58354DA7DC8E}" srcOrd="0" destOrd="0" presId="urn:microsoft.com/office/officeart/2005/8/layout/hierarchy1"/>
    <dgm:cxn modelId="{B2FFF342-57E0-43C5-AD05-DD0F09ABA2A7}" type="presParOf" srcId="{018BE134-1054-47A4-830F-850E625440D7}" destId="{D3F175F8-D6B0-47C3-BA5B-6A77A81D0DE8}" srcOrd="1" destOrd="0" presId="urn:microsoft.com/office/officeart/2005/8/layout/hierarchy1"/>
    <dgm:cxn modelId="{3E8C7CDF-4019-4C23-81F6-4641701EC0DA}" type="presParOf" srcId="{D3F175F8-D6B0-47C3-BA5B-6A77A81D0DE8}" destId="{8843F52C-C7A2-4114-AB14-679A5BC4362F}" srcOrd="0" destOrd="0" presId="urn:microsoft.com/office/officeart/2005/8/layout/hierarchy1"/>
    <dgm:cxn modelId="{A5FB3969-7FF9-40D7-82BB-B6EAD3D10E77}" type="presParOf" srcId="{8843F52C-C7A2-4114-AB14-679A5BC4362F}" destId="{FF30B372-8377-4CF7-8856-398CFDFEA321}" srcOrd="0" destOrd="0" presId="urn:microsoft.com/office/officeart/2005/8/layout/hierarchy1"/>
    <dgm:cxn modelId="{85DE0362-5006-4298-BA0F-CF6D048DAA7F}" type="presParOf" srcId="{8843F52C-C7A2-4114-AB14-679A5BC4362F}" destId="{FD517B3D-0A60-46F0-BE14-BEB679DC152F}" srcOrd="1" destOrd="0" presId="urn:microsoft.com/office/officeart/2005/8/layout/hierarchy1"/>
    <dgm:cxn modelId="{839FE22F-F018-4D31-8391-A976A468F876}" type="presParOf" srcId="{D3F175F8-D6B0-47C3-BA5B-6A77A81D0DE8}" destId="{DE8B2A7B-BD86-4C20-9DC6-BFABF0704A68}" srcOrd="1" destOrd="0" presId="urn:microsoft.com/office/officeart/2005/8/layout/hierarchy1"/>
    <dgm:cxn modelId="{F39E91D4-8B01-4449-85A7-F0AD9CCF342F}" type="presParOf" srcId="{1901D8DA-D122-4C8C-90F8-DAA8A9C2D2EC}" destId="{030AA6FC-D2AC-43FB-85DC-2F32DBE26D07}" srcOrd="2" destOrd="0" presId="urn:microsoft.com/office/officeart/2005/8/layout/hierarchy1"/>
    <dgm:cxn modelId="{1641964F-F6FC-47B0-895D-83836D95A5E7}" type="presParOf" srcId="{1901D8DA-D122-4C8C-90F8-DAA8A9C2D2EC}" destId="{DBFA6D56-F805-4B88-8242-37D4638A19DD}" srcOrd="3" destOrd="0" presId="urn:microsoft.com/office/officeart/2005/8/layout/hierarchy1"/>
    <dgm:cxn modelId="{3E47F656-30C2-4E44-A116-70364C5426D9}" type="presParOf" srcId="{DBFA6D56-F805-4B88-8242-37D4638A19DD}" destId="{39E5FB19-3B57-478D-A5F5-074B59834705}" srcOrd="0" destOrd="0" presId="urn:microsoft.com/office/officeart/2005/8/layout/hierarchy1"/>
    <dgm:cxn modelId="{9323F2EA-4862-4EBB-8884-C3441526A52C}" type="presParOf" srcId="{39E5FB19-3B57-478D-A5F5-074B59834705}" destId="{F199B243-BB89-4ED4-8BB8-ABD06B2625DE}" srcOrd="0" destOrd="0" presId="urn:microsoft.com/office/officeart/2005/8/layout/hierarchy1"/>
    <dgm:cxn modelId="{C2ADA189-0FE7-4675-8BF2-25B6F75179D4}" type="presParOf" srcId="{39E5FB19-3B57-478D-A5F5-074B59834705}" destId="{9EA9C0D4-44A5-4B70-AA10-5A399D2CC91F}" srcOrd="1" destOrd="0" presId="urn:microsoft.com/office/officeart/2005/8/layout/hierarchy1"/>
    <dgm:cxn modelId="{13BAA432-701E-42D9-842E-C0800A504D4D}" type="presParOf" srcId="{DBFA6D56-F805-4B88-8242-37D4638A19DD}" destId="{6CF77106-AFD9-4D5C-ACFB-D81D6703B5F5}" srcOrd="1" destOrd="0" presId="urn:microsoft.com/office/officeart/2005/8/layout/hierarchy1"/>
    <dgm:cxn modelId="{3B494CF3-FBBA-4C2C-B63D-9477297C93AE}" type="presParOf" srcId="{6CF77106-AFD9-4D5C-ACFB-D81D6703B5F5}" destId="{8C1D9B73-4FC8-4A27-B939-E546F04906DA}" srcOrd="0" destOrd="0" presId="urn:microsoft.com/office/officeart/2005/8/layout/hierarchy1"/>
    <dgm:cxn modelId="{584B29C6-CE9E-417A-A3CA-B1C8636AD0F6}" type="presParOf" srcId="{6CF77106-AFD9-4D5C-ACFB-D81D6703B5F5}" destId="{0622C422-4472-48E0-9506-93F1583C990D}" srcOrd="1" destOrd="0" presId="urn:microsoft.com/office/officeart/2005/8/layout/hierarchy1"/>
    <dgm:cxn modelId="{08D0395B-B3B5-4839-A810-F8023DC4CB78}" type="presParOf" srcId="{0622C422-4472-48E0-9506-93F1583C990D}" destId="{1D605241-ABF1-466D-8E9B-79874FCF3CAA}" srcOrd="0" destOrd="0" presId="urn:microsoft.com/office/officeart/2005/8/layout/hierarchy1"/>
    <dgm:cxn modelId="{9A5310EC-7176-4EF0-B012-D64A50D64127}" type="presParOf" srcId="{1D605241-ABF1-466D-8E9B-79874FCF3CAA}" destId="{45CB1934-3CCB-4D3C-A10A-984C647F0307}" srcOrd="0" destOrd="0" presId="urn:microsoft.com/office/officeart/2005/8/layout/hierarchy1"/>
    <dgm:cxn modelId="{7FF56E1F-570D-4819-82AD-2DDBF7487AED}" type="presParOf" srcId="{1D605241-ABF1-466D-8E9B-79874FCF3CAA}" destId="{C0661E4E-1E95-4113-A291-1F4EDBD536DF}" srcOrd="1" destOrd="0" presId="urn:microsoft.com/office/officeart/2005/8/layout/hierarchy1"/>
    <dgm:cxn modelId="{A5EA1D2D-3FEA-4811-9E83-F37A39DA9624}" type="presParOf" srcId="{0622C422-4472-48E0-9506-93F1583C990D}" destId="{C911C815-2927-4198-9B18-25B40B8C5F3D}" srcOrd="1" destOrd="0" presId="urn:microsoft.com/office/officeart/2005/8/layout/hierarchy1"/>
    <dgm:cxn modelId="{8321A41A-5964-439D-A0B1-C97716CA868E}" type="presParOf" srcId="{1901D8DA-D122-4C8C-90F8-DAA8A9C2D2EC}" destId="{5969946C-383F-4AC0-9913-F38D72410056}" srcOrd="4" destOrd="0" presId="urn:microsoft.com/office/officeart/2005/8/layout/hierarchy1"/>
    <dgm:cxn modelId="{949B1079-C150-44E8-8399-4D71B87212C6}" type="presParOf" srcId="{1901D8DA-D122-4C8C-90F8-DAA8A9C2D2EC}" destId="{445B7ABA-3BF8-43C4-B7F7-22ECFBD1DC5D}" srcOrd="5" destOrd="0" presId="urn:microsoft.com/office/officeart/2005/8/layout/hierarchy1"/>
    <dgm:cxn modelId="{A8376566-3BD6-46B7-BC8D-3584903F0394}" type="presParOf" srcId="{445B7ABA-3BF8-43C4-B7F7-22ECFBD1DC5D}" destId="{2AB4322B-CA73-4EBF-BC2E-5F3285064904}" srcOrd="0" destOrd="0" presId="urn:microsoft.com/office/officeart/2005/8/layout/hierarchy1"/>
    <dgm:cxn modelId="{D382CD61-825B-47D4-BB96-9017F59615ED}" type="presParOf" srcId="{2AB4322B-CA73-4EBF-BC2E-5F3285064904}" destId="{6DCBE445-09B8-4A8D-B8B2-28C13A2DB522}" srcOrd="0" destOrd="0" presId="urn:microsoft.com/office/officeart/2005/8/layout/hierarchy1"/>
    <dgm:cxn modelId="{D8B55BB7-630F-4A40-9198-F815461D5377}" type="presParOf" srcId="{2AB4322B-CA73-4EBF-BC2E-5F3285064904}" destId="{444771BF-F104-4034-A244-3E91AF0B9A10}" srcOrd="1" destOrd="0" presId="urn:microsoft.com/office/officeart/2005/8/layout/hierarchy1"/>
    <dgm:cxn modelId="{C2BF9D1E-193A-493E-8FF1-F441A2FC5E0C}" type="presParOf" srcId="{445B7ABA-3BF8-43C4-B7F7-22ECFBD1DC5D}" destId="{059C9A35-E7F6-4668-9FFD-2980357BEB07}" srcOrd="1" destOrd="0" presId="urn:microsoft.com/office/officeart/2005/8/layout/hierarchy1"/>
    <dgm:cxn modelId="{033261FB-9D50-4F4F-8F6C-45EA3BCBD0EE}" type="presParOf" srcId="{059C9A35-E7F6-4668-9FFD-2980357BEB07}" destId="{71918901-039A-447A-B7B0-018778C6A5EE}" srcOrd="0" destOrd="0" presId="urn:microsoft.com/office/officeart/2005/8/layout/hierarchy1"/>
    <dgm:cxn modelId="{E657915A-0A09-47B8-9826-5A57F1E0976A}" type="presParOf" srcId="{059C9A35-E7F6-4668-9FFD-2980357BEB07}" destId="{13E7604F-86DD-484A-AAC7-EAF6B408B150}" srcOrd="1" destOrd="0" presId="urn:microsoft.com/office/officeart/2005/8/layout/hierarchy1"/>
    <dgm:cxn modelId="{B1CA323B-A1E2-449A-B7EA-0938FAAB44AC}" type="presParOf" srcId="{13E7604F-86DD-484A-AAC7-EAF6B408B150}" destId="{1B28AA50-3F32-4DE0-9F4D-AA06B2C6F1BC}" srcOrd="0" destOrd="0" presId="urn:microsoft.com/office/officeart/2005/8/layout/hierarchy1"/>
    <dgm:cxn modelId="{65AC0CAE-6042-4E5F-A882-8FB61EB915DC}" type="presParOf" srcId="{1B28AA50-3F32-4DE0-9F4D-AA06B2C6F1BC}" destId="{36AECA0E-F793-42E1-86B1-D79F2CBE840A}" srcOrd="0" destOrd="0" presId="urn:microsoft.com/office/officeart/2005/8/layout/hierarchy1"/>
    <dgm:cxn modelId="{379DB37D-B1BD-4ECD-AA14-84D287AC7452}" type="presParOf" srcId="{1B28AA50-3F32-4DE0-9F4D-AA06B2C6F1BC}" destId="{39E6EAB3-1515-4674-9484-9AB1003D5195}" srcOrd="1" destOrd="0" presId="urn:microsoft.com/office/officeart/2005/8/layout/hierarchy1"/>
    <dgm:cxn modelId="{944D8628-0BEE-481B-8D30-40694668D279}" type="presParOf" srcId="{13E7604F-86DD-484A-AAC7-EAF6B408B150}" destId="{1ABD84B2-7FF3-48E3-8F3B-E9C88B53E198}" srcOrd="1" destOrd="0" presId="urn:microsoft.com/office/officeart/2005/8/layout/hierarchy1"/>
    <dgm:cxn modelId="{83FBAFE9-EEDC-4EEE-B571-ED69138E9DC7}" type="presParOf" srcId="{F7D24D26-AC8C-4520-99F8-479204D8C8C9}" destId="{CE0DCC96-8B9E-4AFB-9A54-8F01F313E663}" srcOrd="4" destOrd="0" presId="urn:microsoft.com/office/officeart/2005/8/layout/hierarchy1"/>
    <dgm:cxn modelId="{3C64E384-5529-4413-8094-DDCA0FD2E3D9}" type="presParOf" srcId="{F7D24D26-AC8C-4520-99F8-479204D8C8C9}" destId="{01ABAF99-F877-4A00-9B3F-322BC8897A47}" srcOrd="5" destOrd="0" presId="urn:microsoft.com/office/officeart/2005/8/layout/hierarchy1"/>
    <dgm:cxn modelId="{78401248-219B-4086-A3B3-42BADE6DF983}" type="presParOf" srcId="{01ABAF99-F877-4A00-9B3F-322BC8897A47}" destId="{2D6D566B-9E82-4BC9-BFA8-EE6EFCE8C373}" srcOrd="0" destOrd="0" presId="urn:microsoft.com/office/officeart/2005/8/layout/hierarchy1"/>
    <dgm:cxn modelId="{27E16413-C099-4CCD-8441-2C8FE7055B78}" type="presParOf" srcId="{2D6D566B-9E82-4BC9-BFA8-EE6EFCE8C373}" destId="{1F69B921-0B2B-4BE2-AF9B-C0516F9ADDA2}" srcOrd="0" destOrd="0" presId="urn:microsoft.com/office/officeart/2005/8/layout/hierarchy1"/>
    <dgm:cxn modelId="{2FE9A4B3-193D-4912-B93A-E1478EBEC4E4}" type="presParOf" srcId="{2D6D566B-9E82-4BC9-BFA8-EE6EFCE8C373}" destId="{3ACB5B85-00E9-4B9E-B1BD-917B0E86D66D}" srcOrd="1" destOrd="0" presId="urn:microsoft.com/office/officeart/2005/8/layout/hierarchy1"/>
    <dgm:cxn modelId="{A395BDFC-5175-42AF-8303-CEDC9934AA78}" type="presParOf" srcId="{01ABAF99-F877-4A00-9B3F-322BC8897A47}" destId="{B5290755-5B7E-4368-BC66-3B723AEBE3F5}" srcOrd="1" destOrd="0" presId="urn:microsoft.com/office/officeart/2005/8/layout/hierarchy1"/>
    <dgm:cxn modelId="{C29932DE-82DA-49C2-BECD-06BEB5AB5DEA}" type="presParOf" srcId="{B5290755-5B7E-4368-BC66-3B723AEBE3F5}" destId="{7F52E959-B690-48AA-8D7E-D76FFF2012B7}" srcOrd="0" destOrd="0" presId="urn:microsoft.com/office/officeart/2005/8/layout/hierarchy1"/>
    <dgm:cxn modelId="{14836E01-A02B-4E96-B2BE-1469A85F543C}" type="presParOf" srcId="{B5290755-5B7E-4368-BC66-3B723AEBE3F5}" destId="{C230BB10-4F62-4A5F-A16B-50F0F3CC543C}" srcOrd="1" destOrd="0" presId="urn:microsoft.com/office/officeart/2005/8/layout/hierarchy1"/>
    <dgm:cxn modelId="{B6D5610C-00B8-4B25-80C9-89C7C8FB4FC9}" type="presParOf" srcId="{C230BB10-4F62-4A5F-A16B-50F0F3CC543C}" destId="{7ACF0365-DE80-4196-8C6D-FC882DAAB474}" srcOrd="0" destOrd="0" presId="urn:microsoft.com/office/officeart/2005/8/layout/hierarchy1"/>
    <dgm:cxn modelId="{B75409AB-CC66-4B9A-82B4-C6E18C97F4FB}" type="presParOf" srcId="{7ACF0365-DE80-4196-8C6D-FC882DAAB474}" destId="{EFADEA51-CF40-4C08-8A06-1A34C97F13A6}" srcOrd="0" destOrd="0" presId="urn:microsoft.com/office/officeart/2005/8/layout/hierarchy1"/>
    <dgm:cxn modelId="{45FCB95D-27B3-454C-BD8F-72F0F3E34279}" type="presParOf" srcId="{7ACF0365-DE80-4196-8C6D-FC882DAAB474}" destId="{1677AF81-95BD-4288-AE80-7C050E0EE187}" srcOrd="1" destOrd="0" presId="urn:microsoft.com/office/officeart/2005/8/layout/hierarchy1"/>
    <dgm:cxn modelId="{B6377441-72F3-48C8-9845-6889D21CF713}" type="presParOf" srcId="{C230BB10-4F62-4A5F-A16B-50F0F3CC543C}" destId="{56B73BE7-6585-4398-BC8F-C84E4E60CABF}" srcOrd="1" destOrd="0" presId="urn:microsoft.com/office/officeart/2005/8/layout/hierarchy1"/>
    <dgm:cxn modelId="{D60CF69C-FE9C-4447-A5B7-06260319FF08}" type="presParOf" srcId="{56B73BE7-6585-4398-BC8F-C84E4E60CABF}" destId="{48B858E2-4FD9-48A0-A923-CA09C5B50CDD}" srcOrd="0" destOrd="0" presId="urn:microsoft.com/office/officeart/2005/8/layout/hierarchy1"/>
    <dgm:cxn modelId="{90F5F249-73D3-4BAA-900A-F984356F1554}" type="presParOf" srcId="{56B73BE7-6585-4398-BC8F-C84E4E60CABF}" destId="{0D8D5E8D-B227-4C73-B317-D95AFC594214}" srcOrd="1" destOrd="0" presId="urn:microsoft.com/office/officeart/2005/8/layout/hierarchy1"/>
    <dgm:cxn modelId="{74D7EBD5-7A47-483B-AA14-376C25905439}" type="presParOf" srcId="{0D8D5E8D-B227-4C73-B317-D95AFC594214}" destId="{A9532F29-12F0-4C0B-B182-4078060A5C5A}" srcOrd="0" destOrd="0" presId="urn:microsoft.com/office/officeart/2005/8/layout/hierarchy1"/>
    <dgm:cxn modelId="{5347AEE9-2A11-438F-8A30-115EBA8D7E32}" type="presParOf" srcId="{A9532F29-12F0-4C0B-B182-4078060A5C5A}" destId="{1CAE4CE6-F46F-4365-9AA4-10A8FB6CB04D}" srcOrd="0" destOrd="0" presId="urn:microsoft.com/office/officeart/2005/8/layout/hierarchy1"/>
    <dgm:cxn modelId="{BA1173D7-67B4-475E-A411-8E25B28E9327}" type="presParOf" srcId="{A9532F29-12F0-4C0B-B182-4078060A5C5A}" destId="{FDF50855-89C6-44B0-A7C8-ACCE81951499}" srcOrd="1" destOrd="0" presId="urn:microsoft.com/office/officeart/2005/8/layout/hierarchy1"/>
    <dgm:cxn modelId="{1C2477B7-B3D4-4E57-8890-5071DCCB5897}" type="presParOf" srcId="{0D8D5E8D-B227-4C73-B317-D95AFC594214}" destId="{00EA1933-5745-49AA-BAED-E24A23AE628C}" srcOrd="1" destOrd="0" presId="urn:microsoft.com/office/officeart/2005/8/layout/hierarchy1"/>
    <dgm:cxn modelId="{A9E68B1A-4C44-43EC-98DF-A302E2133234}" type="presParOf" srcId="{B5290755-5B7E-4368-BC66-3B723AEBE3F5}" destId="{B775E578-8965-4467-BA96-99FFCD0B4996}" srcOrd="2" destOrd="0" presId="urn:microsoft.com/office/officeart/2005/8/layout/hierarchy1"/>
    <dgm:cxn modelId="{B30DFC4A-6472-49AF-9D27-44AA677BDEFB}" type="presParOf" srcId="{B5290755-5B7E-4368-BC66-3B723AEBE3F5}" destId="{2F0ACA27-7702-4C9A-A792-4777C330A2A2}" srcOrd="3" destOrd="0" presId="urn:microsoft.com/office/officeart/2005/8/layout/hierarchy1"/>
    <dgm:cxn modelId="{058D18A5-E6C7-47E2-A1DE-8FBA9C8F8D4B}" type="presParOf" srcId="{2F0ACA27-7702-4C9A-A792-4777C330A2A2}" destId="{404A75B8-9A2E-4AE7-A4C9-CAE0A25D3A99}" srcOrd="0" destOrd="0" presId="urn:microsoft.com/office/officeart/2005/8/layout/hierarchy1"/>
    <dgm:cxn modelId="{4C6E7774-4EC9-4911-890F-7CCED67A6BB6}" type="presParOf" srcId="{404A75B8-9A2E-4AE7-A4C9-CAE0A25D3A99}" destId="{0E3F6C90-5950-46FC-B38B-EA0ED89D8F31}" srcOrd="0" destOrd="0" presId="urn:microsoft.com/office/officeart/2005/8/layout/hierarchy1"/>
    <dgm:cxn modelId="{51F12288-94ED-4B9D-A49B-2524AD917976}" type="presParOf" srcId="{404A75B8-9A2E-4AE7-A4C9-CAE0A25D3A99}" destId="{64C55C5D-A683-486F-9C4B-B56B3B7CACFD}" srcOrd="1" destOrd="0" presId="urn:microsoft.com/office/officeart/2005/8/layout/hierarchy1"/>
    <dgm:cxn modelId="{F3275D14-E6B5-4D47-8574-6F9F14F6D7CA}" type="presParOf" srcId="{2F0ACA27-7702-4C9A-A792-4777C330A2A2}" destId="{3C16E013-1D4C-4A85-AA11-40DCF1F97BA5}" srcOrd="1" destOrd="0" presId="urn:microsoft.com/office/officeart/2005/8/layout/hierarchy1"/>
    <dgm:cxn modelId="{D7742E94-7A17-4BED-8B20-7303D270E656}" type="presParOf" srcId="{3C16E013-1D4C-4A85-AA11-40DCF1F97BA5}" destId="{39BB4AD6-D233-4C83-BABA-A606185882AD}" srcOrd="0" destOrd="0" presId="urn:microsoft.com/office/officeart/2005/8/layout/hierarchy1"/>
    <dgm:cxn modelId="{D4403CA6-FD3A-41F6-8AF4-95373AF811CB}" type="presParOf" srcId="{3C16E013-1D4C-4A85-AA11-40DCF1F97BA5}" destId="{0801407C-18E7-4A33-96F3-17648F2840E8}" srcOrd="1" destOrd="0" presId="urn:microsoft.com/office/officeart/2005/8/layout/hierarchy1"/>
    <dgm:cxn modelId="{C7D5E257-2D1E-4704-9D0A-17D3D038A27D}" type="presParOf" srcId="{0801407C-18E7-4A33-96F3-17648F2840E8}" destId="{868622BD-4A6C-4AC7-BF8F-C157A33DB0E5}" srcOrd="0" destOrd="0" presId="urn:microsoft.com/office/officeart/2005/8/layout/hierarchy1"/>
    <dgm:cxn modelId="{247624E1-EF7C-4C61-8C48-1D77FB50E968}" type="presParOf" srcId="{868622BD-4A6C-4AC7-BF8F-C157A33DB0E5}" destId="{9DD2BCF9-C053-4FFA-9D56-551838949EC1}" srcOrd="0" destOrd="0" presId="urn:microsoft.com/office/officeart/2005/8/layout/hierarchy1"/>
    <dgm:cxn modelId="{39245CCC-6F11-4929-BE03-C4B34CDD1B24}" type="presParOf" srcId="{868622BD-4A6C-4AC7-BF8F-C157A33DB0E5}" destId="{1EB73E5E-BE2B-4FF2-B5DD-6107BADA84B3}" srcOrd="1" destOrd="0" presId="urn:microsoft.com/office/officeart/2005/8/layout/hierarchy1"/>
    <dgm:cxn modelId="{3E15A02E-3BD4-489F-8679-3B376DA2F8A5}" type="presParOf" srcId="{0801407C-18E7-4A33-96F3-17648F2840E8}" destId="{EBEE57C2-D294-4604-8095-36AA5DBE836F}" srcOrd="1" destOrd="0" presId="urn:microsoft.com/office/officeart/2005/8/layout/hierarchy1"/>
    <dgm:cxn modelId="{7DA75452-0C42-406F-B09E-74194AEAE60F}" type="presParOf" srcId="{B5290755-5B7E-4368-BC66-3B723AEBE3F5}" destId="{9829A1D7-1ED3-4D01-A8BA-857F6A77C851}" srcOrd="4" destOrd="0" presId="urn:microsoft.com/office/officeart/2005/8/layout/hierarchy1"/>
    <dgm:cxn modelId="{2F53D2BC-1414-4D34-9511-26A32C47E8D5}" type="presParOf" srcId="{B5290755-5B7E-4368-BC66-3B723AEBE3F5}" destId="{7D613B45-87BE-4BFF-86F8-60BADAEEF67A}" srcOrd="5" destOrd="0" presId="urn:microsoft.com/office/officeart/2005/8/layout/hierarchy1"/>
    <dgm:cxn modelId="{5449C5BF-4405-44C7-B07C-772E0449E04D}" type="presParOf" srcId="{7D613B45-87BE-4BFF-86F8-60BADAEEF67A}" destId="{C68B32AE-F099-43D2-BAB6-8C59E4F88131}" srcOrd="0" destOrd="0" presId="urn:microsoft.com/office/officeart/2005/8/layout/hierarchy1"/>
    <dgm:cxn modelId="{DB8A64DC-9A5B-4C62-B23C-49790A3E8292}" type="presParOf" srcId="{C68B32AE-F099-43D2-BAB6-8C59E4F88131}" destId="{5B3E97B7-782D-48A4-8BE7-38961103916A}" srcOrd="0" destOrd="0" presId="urn:microsoft.com/office/officeart/2005/8/layout/hierarchy1"/>
    <dgm:cxn modelId="{D638953C-3926-4A61-A60D-3D01321DF91D}" type="presParOf" srcId="{C68B32AE-F099-43D2-BAB6-8C59E4F88131}" destId="{843DAE27-7F42-4F4C-A726-44619537909D}" srcOrd="1" destOrd="0" presId="urn:microsoft.com/office/officeart/2005/8/layout/hierarchy1"/>
    <dgm:cxn modelId="{DBD61E63-3173-4D80-994D-F649E503C981}" type="presParOf" srcId="{7D613B45-87BE-4BFF-86F8-60BADAEEF67A}" destId="{0243EC45-DCDE-4D04-BF03-FEBF47BB8ABE}" srcOrd="1" destOrd="0" presId="urn:microsoft.com/office/officeart/2005/8/layout/hierarchy1"/>
    <dgm:cxn modelId="{CC027422-BBF3-4EFE-9C68-FC763E58AD78}" type="presParOf" srcId="{0243EC45-DCDE-4D04-BF03-FEBF47BB8ABE}" destId="{4729EE22-6186-4C05-A324-BCF941E61126}" srcOrd="0" destOrd="0" presId="urn:microsoft.com/office/officeart/2005/8/layout/hierarchy1"/>
    <dgm:cxn modelId="{0C128493-F09C-46B5-A104-A7A468F25746}" type="presParOf" srcId="{0243EC45-DCDE-4D04-BF03-FEBF47BB8ABE}" destId="{C3EB2D4A-957B-4629-A7EE-DEEC7F613EB3}" srcOrd="1" destOrd="0" presId="urn:microsoft.com/office/officeart/2005/8/layout/hierarchy1"/>
    <dgm:cxn modelId="{B7C1B57A-4779-4288-9A2C-91DED76FE025}" type="presParOf" srcId="{C3EB2D4A-957B-4629-A7EE-DEEC7F613EB3}" destId="{34391178-52FF-4990-AE92-CF88661F6297}" srcOrd="0" destOrd="0" presId="urn:microsoft.com/office/officeart/2005/8/layout/hierarchy1"/>
    <dgm:cxn modelId="{315D31BA-51EC-4E1C-94DE-CAEAEB708372}" type="presParOf" srcId="{34391178-52FF-4990-AE92-CF88661F6297}" destId="{ADF69E9D-8BF0-489B-831E-A1BCE284CA5E}" srcOrd="0" destOrd="0" presId="urn:microsoft.com/office/officeart/2005/8/layout/hierarchy1"/>
    <dgm:cxn modelId="{B847B4D2-038A-458C-A8D8-6911A384E157}" type="presParOf" srcId="{34391178-52FF-4990-AE92-CF88661F6297}" destId="{695EF7B3-111C-454F-8BE0-D1B74C17C2AD}" srcOrd="1" destOrd="0" presId="urn:microsoft.com/office/officeart/2005/8/layout/hierarchy1"/>
    <dgm:cxn modelId="{6BF16809-B9E4-4549-A7A0-D9194A411F3D}" type="presParOf" srcId="{C3EB2D4A-957B-4629-A7EE-DEEC7F613EB3}" destId="{BA6AD594-D693-4195-BE6C-7560ADB08AC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4872C-5716-4697-BE7E-1E33D4FAFC0E}">
      <dsp:nvSpPr>
        <dsp:cNvPr id="0" name=""/>
        <dsp:cNvSpPr/>
      </dsp:nvSpPr>
      <dsp:spPr>
        <a:xfrm>
          <a:off x="4694" y="1937087"/>
          <a:ext cx="1746484" cy="6985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Faisabilité du projet</a:t>
          </a:r>
        </a:p>
      </dsp:txBody>
      <dsp:txXfrm>
        <a:off x="353991" y="1937087"/>
        <a:ext cx="1047891" cy="698593"/>
      </dsp:txXfrm>
    </dsp:sp>
    <dsp:sp modelId="{C181E849-17B6-4155-80D6-FB86AF38F3FE}">
      <dsp:nvSpPr>
        <dsp:cNvPr id="0" name=""/>
        <dsp:cNvSpPr/>
      </dsp:nvSpPr>
      <dsp:spPr>
        <a:xfrm>
          <a:off x="1576531" y="1937087"/>
          <a:ext cx="1746484" cy="6985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Conception détaillée</a:t>
          </a:r>
        </a:p>
      </dsp:txBody>
      <dsp:txXfrm>
        <a:off x="1925828" y="1937087"/>
        <a:ext cx="1047891" cy="698593"/>
      </dsp:txXfrm>
    </dsp:sp>
    <dsp:sp modelId="{9930A673-E966-4ADB-88AD-F7B5644DC7B3}">
      <dsp:nvSpPr>
        <dsp:cNvPr id="0" name=""/>
        <dsp:cNvSpPr/>
      </dsp:nvSpPr>
      <dsp:spPr>
        <a:xfrm>
          <a:off x="3148367" y="1937087"/>
          <a:ext cx="1746484" cy="6985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Planification de construction</a:t>
          </a:r>
        </a:p>
      </dsp:txBody>
      <dsp:txXfrm>
        <a:off x="3497664" y="1937087"/>
        <a:ext cx="1047891" cy="698593"/>
      </dsp:txXfrm>
    </dsp:sp>
    <dsp:sp modelId="{22D34F70-BC17-4D71-A697-2158868450FC}">
      <dsp:nvSpPr>
        <dsp:cNvPr id="0" name=""/>
        <dsp:cNvSpPr/>
      </dsp:nvSpPr>
      <dsp:spPr>
        <a:xfrm>
          <a:off x="4720203" y="1937087"/>
          <a:ext cx="1746484" cy="6985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Sélection entreprise de bâtiment</a:t>
          </a:r>
        </a:p>
      </dsp:txBody>
      <dsp:txXfrm>
        <a:off x="5069500" y="1937087"/>
        <a:ext cx="1047891" cy="698593"/>
      </dsp:txXfrm>
    </dsp:sp>
    <dsp:sp modelId="{50945FB4-F3D5-4E54-BCA0-C8FDEAC99A45}">
      <dsp:nvSpPr>
        <dsp:cNvPr id="0" name=""/>
        <dsp:cNvSpPr/>
      </dsp:nvSpPr>
      <dsp:spPr>
        <a:xfrm>
          <a:off x="6292040" y="1937087"/>
          <a:ext cx="1746484" cy="6985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Le Chantier</a:t>
          </a:r>
        </a:p>
      </dsp:txBody>
      <dsp:txXfrm>
        <a:off x="6641337" y="1937087"/>
        <a:ext cx="1047891" cy="698593"/>
      </dsp:txXfrm>
    </dsp:sp>
    <dsp:sp modelId="{7574E803-CF56-4BB3-BE92-8E0D8FA01E1F}">
      <dsp:nvSpPr>
        <dsp:cNvPr id="0" name=""/>
        <dsp:cNvSpPr/>
      </dsp:nvSpPr>
      <dsp:spPr>
        <a:xfrm>
          <a:off x="7863876" y="1937087"/>
          <a:ext cx="1746484" cy="69859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kern="1200" dirty="0"/>
            <a:t>Livraison du bâtiment  </a:t>
          </a:r>
        </a:p>
      </dsp:txBody>
      <dsp:txXfrm>
        <a:off x="8213173" y="1937087"/>
        <a:ext cx="1047891" cy="698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4872C-5716-4697-BE7E-1E33D4FAFC0E}">
      <dsp:nvSpPr>
        <dsp:cNvPr id="0" name=""/>
        <dsp:cNvSpPr/>
      </dsp:nvSpPr>
      <dsp:spPr>
        <a:xfrm>
          <a:off x="2347" y="1690069"/>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fr-FR" sz="1800" kern="1200" dirty="0"/>
            <a:t>Définition des besoins</a:t>
          </a:r>
        </a:p>
      </dsp:txBody>
      <dsp:txXfrm>
        <a:off x="420189" y="1690069"/>
        <a:ext cx="1253525" cy="835683"/>
      </dsp:txXfrm>
    </dsp:sp>
    <dsp:sp modelId="{C181E849-17B6-4155-80D6-FB86AF38F3FE}">
      <dsp:nvSpPr>
        <dsp:cNvPr id="0" name=""/>
        <dsp:cNvSpPr/>
      </dsp:nvSpPr>
      <dsp:spPr>
        <a:xfrm>
          <a:off x="1882635" y="1690069"/>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fr-FR" sz="1800" kern="1200" dirty="0"/>
            <a:t>Prototypage &amp; définition du produit</a:t>
          </a:r>
        </a:p>
      </dsp:txBody>
      <dsp:txXfrm>
        <a:off x="2300477" y="1690069"/>
        <a:ext cx="1253525" cy="835683"/>
      </dsp:txXfrm>
    </dsp:sp>
    <dsp:sp modelId="{9930A673-E966-4ADB-88AD-F7B5644DC7B3}">
      <dsp:nvSpPr>
        <dsp:cNvPr id="0" name=""/>
        <dsp:cNvSpPr/>
      </dsp:nvSpPr>
      <dsp:spPr>
        <a:xfrm>
          <a:off x="3762923" y="1690069"/>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fr-FR" sz="1800" kern="1200" dirty="0"/>
            <a:t>Etude de fabrication </a:t>
          </a:r>
        </a:p>
      </dsp:txBody>
      <dsp:txXfrm>
        <a:off x="4180765" y="1690069"/>
        <a:ext cx="1253525" cy="835683"/>
      </dsp:txXfrm>
    </dsp:sp>
    <dsp:sp modelId="{22D34F70-BC17-4D71-A697-2158868450FC}">
      <dsp:nvSpPr>
        <dsp:cNvPr id="0" name=""/>
        <dsp:cNvSpPr/>
      </dsp:nvSpPr>
      <dsp:spPr>
        <a:xfrm>
          <a:off x="5643211" y="1690069"/>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fr-FR" sz="1800" kern="1200" dirty="0"/>
            <a:t>Tests de Production</a:t>
          </a:r>
        </a:p>
      </dsp:txBody>
      <dsp:txXfrm>
        <a:off x="6061053" y="1690069"/>
        <a:ext cx="1253525" cy="835683"/>
      </dsp:txXfrm>
    </dsp:sp>
    <dsp:sp modelId="{50945FB4-F3D5-4E54-BCA0-C8FDEAC99A45}">
      <dsp:nvSpPr>
        <dsp:cNvPr id="0" name=""/>
        <dsp:cNvSpPr/>
      </dsp:nvSpPr>
      <dsp:spPr>
        <a:xfrm>
          <a:off x="7523499" y="1690604"/>
          <a:ext cx="2089208" cy="83461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fr-FR" sz="1800" kern="1200" dirty="0"/>
            <a:t>Mise en Marche / Vente</a:t>
          </a:r>
        </a:p>
      </dsp:txBody>
      <dsp:txXfrm>
        <a:off x="7940806" y="1690604"/>
        <a:ext cx="1254595" cy="8346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4872C-5716-4697-BE7E-1E33D4FAFC0E}">
      <dsp:nvSpPr>
        <dsp:cNvPr id="0" name=""/>
        <dsp:cNvSpPr/>
      </dsp:nvSpPr>
      <dsp:spPr>
        <a:xfrm>
          <a:off x="2347" y="444411"/>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fr-FR" sz="1700" kern="1200" dirty="0"/>
            <a:t>Recueil du besoin</a:t>
          </a:r>
        </a:p>
      </dsp:txBody>
      <dsp:txXfrm>
        <a:off x="420189" y="444411"/>
        <a:ext cx="1253525" cy="835683"/>
      </dsp:txXfrm>
    </dsp:sp>
    <dsp:sp modelId="{C181E849-17B6-4155-80D6-FB86AF38F3FE}">
      <dsp:nvSpPr>
        <dsp:cNvPr id="0" name=""/>
        <dsp:cNvSpPr/>
      </dsp:nvSpPr>
      <dsp:spPr>
        <a:xfrm>
          <a:off x="1882635" y="444411"/>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fr-FR" sz="1700" kern="1200" dirty="0"/>
            <a:t>Conception détaillée</a:t>
          </a:r>
        </a:p>
      </dsp:txBody>
      <dsp:txXfrm>
        <a:off x="2300477" y="444411"/>
        <a:ext cx="1253525" cy="835683"/>
      </dsp:txXfrm>
    </dsp:sp>
    <dsp:sp modelId="{9930A673-E966-4ADB-88AD-F7B5644DC7B3}">
      <dsp:nvSpPr>
        <dsp:cNvPr id="0" name=""/>
        <dsp:cNvSpPr/>
      </dsp:nvSpPr>
      <dsp:spPr>
        <a:xfrm>
          <a:off x="3762923" y="444411"/>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fr-FR" sz="1700" kern="1200" dirty="0" err="1"/>
            <a:t>Develop</a:t>
          </a:r>
          <a:r>
            <a:rPr lang="fr-FR" sz="1700" kern="1200" dirty="0"/>
            <a:t>.</a:t>
          </a:r>
        </a:p>
      </dsp:txBody>
      <dsp:txXfrm>
        <a:off x="4180765" y="444411"/>
        <a:ext cx="1253525" cy="835683"/>
      </dsp:txXfrm>
    </dsp:sp>
    <dsp:sp modelId="{22D34F70-BC17-4D71-A697-2158868450FC}">
      <dsp:nvSpPr>
        <dsp:cNvPr id="0" name=""/>
        <dsp:cNvSpPr/>
      </dsp:nvSpPr>
      <dsp:spPr>
        <a:xfrm>
          <a:off x="5643211" y="444411"/>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fr-FR" sz="1700" kern="1200" dirty="0"/>
            <a:t>test</a:t>
          </a:r>
        </a:p>
      </dsp:txBody>
      <dsp:txXfrm>
        <a:off x="6061053" y="444411"/>
        <a:ext cx="1253525" cy="835683"/>
      </dsp:txXfrm>
    </dsp:sp>
    <dsp:sp modelId="{50945FB4-F3D5-4E54-BCA0-C8FDEAC99A45}">
      <dsp:nvSpPr>
        <dsp:cNvPr id="0" name=""/>
        <dsp:cNvSpPr/>
      </dsp:nvSpPr>
      <dsp:spPr>
        <a:xfrm>
          <a:off x="7523499" y="444411"/>
          <a:ext cx="2089208" cy="8356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fr-FR" sz="1700" kern="1200" dirty="0"/>
            <a:t>déploiement</a:t>
          </a:r>
        </a:p>
      </dsp:txBody>
      <dsp:txXfrm>
        <a:off x="7941341" y="444411"/>
        <a:ext cx="1253525" cy="835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9EE22-6186-4C05-A324-BCF941E61126}">
      <dsp:nvSpPr>
        <dsp:cNvPr id="0" name=""/>
        <dsp:cNvSpPr/>
      </dsp:nvSpPr>
      <dsp:spPr>
        <a:xfrm>
          <a:off x="8992785"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29A1D7-1ED3-4D01-A8BA-857F6A77C851}">
      <dsp:nvSpPr>
        <dsp:cNvPr id="0" name=""/>
        <dsp:cNvSpPr/>
      </dsp:nvSpPr>
      <dsp:spPr>
        <a:xfrm>
          <a:off x="7964281" y="2620651"/>
          <a:ext cx="1074223" cy="255616"/>
        </a:xfrm>
        <a:custGeom>
          <a:avLst/>
          <a:gdLst/>
          <a:ahLst/>
          <a:cxnLst/>
          <a:rect l="0" t="0" r="0" b="0"/>
          <a:pathLst>
            <a:path>
              <a:moveTo>
                <a:pt x="0" y="0"/>
              </a:moveTo>
              <a:lnTo>
                <a:pt x="0" y="174195"/>
              </a:lnTo>
              <a:lnTo>
                <a:pt x="1074223" y="174195"/>
              </a:lnTo>
              <a:lnTo>
                <a:pt x="1074223"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BB4AD6-D233-4C83-BABA-A606185882AD}">
      <dsp:nvSpPr>
        <dsp:cNvPr id="0" name=""/>
        <dsp:cNvSpPr/>
      </dsp:nvSpPr>
      <dsp:spPr>
        <a:xfrm>
          <a:off x="7918561"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75E578-8965-4467-BA96-99FFCD0B4996}">
      <dsp:nvSpPr>
        <dsp:cNvPr id="0" name=""/>
        <dsp:cNvSpPr/>
      </dsp:nvSpPr>
      <dsp:spPr>
        <a:xfrm>
          <a:off x="7918561" y="2620651"/>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858E2-4FD9-48A0-A923-CA09C5B50CDD}">
      <dsp:nvSpPr>
        <dsp:cNvPr id="0" name=""/>
        <dsp:cNvSpPr/>
      </dsp:nvSpPr>
      <dsp:spPr>
        <a:xfrm>
          <a:off x="6844338"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52E959-B690-48AA-8D7E-D76FFF2012B7}">
      <dsp:nvSpPr>
        <dsp:cNvPr id="0" name=""/>
        <dsp:cNvSpPr/>
      </dsp:nvSpPr>
      <dsp:spPr>
        <a:xfrm>
          <a:off x="6890058" y="2620651"/>
          <a:ext cx="1074223" cy="255616"/>
        </a:xfrm>
        <a:custGeom>
          <a:avLst/>
          <a:gdLst/>
          <a:ahLst/>
          <a:cxnLst/>
          <a:rect l="0" t="0" r="0" b="0"/>
          <a:pathLst>
            <a:path>
              <a:moveTo>
                <a:pt x="1074223" y="0"/>
              </a:moveTo>
              <a:lnTo>
                <a:pt x="1074223" y="174195"/>
              </a:lnTo>
              <a:lnTo>
                <a:pt x="0" y="174195"/>
              </a:lnTo>
              <a:lnTo>
                <a:pt x="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0DCC96-8B9E-4AFB-9A54-8F01F313E663}">
      <dsp:nvSpPr>
        <dsp:cNvPr id="0" name=""/>
        <dsp:cNvSpPr/>
      </dsp:nvSpPr>
      <dsp:spPr>
        <a:xfrm>
          <a:off x="4671606" y="1737816"/>
          <a:ext cx="3292675" cy="324726"/>
        </a:xfrm>
        <a:custGeom>
          <a:avLst/>
          <a:gdLst/>
          <a:ahLst/>
          <a:cxnLst/>
          <a:rect l="0" t="0" r="0" b="0"/>
          <a:pathLst>
            <a:path>
              <a:moveTo>
                <a:pt x="0" y="0"/>
              </a:moveTo>
              <a:lnTo>
                <a:pt x="0" y="243305"/>
              </a:lnTo>
              <a:lnTo>
                <a:pt x="3292675" y="243305"/>
              </a:lnTo>
              <a:lnTo>
                <a:pt x="3292675" y="324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918901-039A-447A-B7B0-018778C6A5EE}">
      <dsp:nvSpPr>
        <dsp:cNvPr id="0" name=""/>
        <dsp:cNvSpPr/>
      </dsp:nvSpPr>
      <dsp:spPr>
        <a:xfrm>
          <a:off x="5770115"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69946C-383F-4AC0-9913-F38D72410056}">
      <dsp:nvSpPr>
        <dsp:cNvPr id="0" name=""/>
        <dsp:cNvSpPr/>
      </dsp:nvSpPr>
      <dsp:spPr>
        <a:xfrm>
          <a:off x="4741611" y="2620651"/>
          <a:ext cx="1074223" cy="255616"/>
        </a:xfrm>
        <a:custGeom>
          <a:avLst/>
          <a:gdLst/>
          <a:ahLst/>
          <a:cxnLst/>
          <a:rect l="0" t="0" r="0" b="0"/>
          <a:pathLst>
            <a:path>
              <a:moveTo>
                <a:pt x="0" y="0"/>
              </a:moveTo>
              <a:lnTo>
                <a:pt x="0" y="174195"/>
              </a:lnTo>
              <a:lnTo>
                <a:pt x="1074223" y="174195"/>
              </a:lnTo>
              <a:lnTo>
                <a:pt x="1074223"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1D9B73-4FC8-4A27-B939-E546F04906DA}">
      <dsp:nvSpPr>
        <dsp:cNvPr id="0" name=""/>
        <dsp:cNvSpPr/>
      </dsp:nvSpPr>
      <dsp:spPr>
        <a:xfrm>
          <a:off x="4695891"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0AA6FC-D2AC-43FB-85DC-2F32DBE26D07}">
      <dsp:nvSpPr>
        <dsp:cNvPr id="0" name=""/>
        <dsp:cNvSpPr/>
      </dsp:nvSpPr>
      <dsp:spPr>
        <a:xfrm>
          <a:off x="4695891" y="2620651"/>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5FFBD8-F921-476B-BF5E-58354DA7DC8E}">
      <dsp:nvSpPr>
        <dsp:cNvPr id="0" name=""/>
        <dsp:cNvSpPr/>
      </dsp:nvSpPr>
      <dsp:spPr>
        <a:xfrm>
          <a:off x="3621668"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9CB599-E622-4D89-91AA-FA0FC597003D}">
      <dsp:nvSpPr>
        <dsp:cNvPr id="0" name=""/>
        <dsp:cNvSpPr/>
      </dsp:nvSpPr>
      <dsp:spPr>
        <a:xfrm>
          <a:off x="3667388" y="2620651"/>
          <a:ext cx="1074223" cy="255616"/>
        </a:xfrm>
        <a:custGeom>
          <a:avLst/>
          <a:gdLst/>
          <a:ahLst/>
          <a:cxnLst/>
          <a:rect l="0" t="0" r="0" b="0"/>
          <a:pathLst>
            <a:path>
              <a:moveTo>
                <a:pt x="1074223" y="0"/>
              </a:moveTo>
              <a:lnTo>
                <a:pt x="1074223" y="174195"/>
              </a:lnTo>
              <a:lnTo>
                <a:pt x="0" y="174195"/>
              </a:lnTo>
              <a:lnTo>
                <a:pt x="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F5AB1D-76A3-44E4-B846-49CDB9B1A965}">
      <dsp:nvSpPr>
        <dsp:cNvPr id="0" name=""/>
        <dsp:cNvSpPr/>
      </dsp:nvSpPr>
      <dsp:spPr>
        <a:xfrm>
          <a:off x="4625886" y="1737816"/>
          <a:ext cx="91440" cy="324726"/>
        </a:xfrm>
        <a:custGeom>
          <a:avLst/>
          <a:gdLst/>
          <a:ahLst/>
          <a:cxnLst/>
          <a:rect l="0" t="0" r="0" b="0"/>
          <a:pathLst>
            <a:path>
              <a:moveTo>
                <a:pt x="45720" y="0"/>
              </a:moveTo>
              <a:lnTo>
                <a:pt x="45720" y="243305"/>
              </a:lnTo>
              <a:lnTo>
                <a:pt x="115725" y="243305"/>
              </a:lnTo>
              <a:lnTo>
                <a:pt x="115725" y="324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21AF98-7FC0-4476-8CAD-5D219658F2E7}">
      <dsp:nvSpPr>
        <dsp:cNvPr id="0" name=""/>
        <dsp:cNvSpPr/>
      </dsp:nvSpPr>
      <dsp:spPr>
        <a:xfrm>
          <a:off x="2547444"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466BF-3A4E-4E1A-8BCA-71185E5E1D22}">
      <dsp:nvSpPr>
        <dsp:cNvPr id="0" name=""/>
        <dsp:cNvSpPr/>
      </dsp:nvSpPr>
      <dsp:spPr>
        <a:xfrm>
          <a:off x="1518941" y="2620651"/>
          <a:ext cx="1074223" cy="255616"/>
        </a:xfrm>
        <a:custGeom>
          <a:avLst/>
          <a:gdLst/>
          <a:ahLst/>
          <a:cxnLst/>
          <a:rect l="0" t="0" r="0" b="0"/>
          <a:pathLst>
            <a:path>
              <a:moveTo>
                <a:pt x="0" y="0"/>
              </a:moveTo>
              <a:lnTo>
                <a:pt x="0" y="174195"/>
              </a:lnTo>
              <a:lnTo>
                <a:pt x="1074223" y="174195"/>
              </a:lnTo>
              <a:lnTo>
                <a:pt x="1074223"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9F3DE6-6DCE-4911-85DE-7C39A0A05746}">
      <dsp:nvSpPr>
        <dsp:cNvPr id="0" name=""/>
        <dsp:cNvSpPr/>
      </dsp:nvSpPr>
      <dsp:spPr>
        <a:xfrm>
          <a:off x="1473221"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7BA118-1C89-4C16-BFF5-8E30DB4606B5}">
      <dsp:nvSpPr>
        <dsp:cNvPr id="0" name=""/>
        <dsp:cNvSpPr/>
      </dsp:nvSpPr>
      <dsp:spPr>
        <a:xfrm>
          <a:off x="1473221" y="2620651"/>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39833-D921-4717-88EA-08E3E12F27BC}">
      <dsp:nvSpPr>
        <dsp:cNvPr id="0" name=""/>
        <dsp:cNvSpPr/>
      </dsp:nvSpPr>
      <dsp:spPr>
        <a:xfrm>
          <a:off x="398997" y="3434375"/>
          <a:ext cx="91440" cy="255616"/>
        </a:xfrm>
        <a:custGeom>
          <a:avLst/>
          <a:gdLst/>
          <a:ahLst/>
          <a:cxnLst/>
          <a:rect l="0" t="0" r="0" b="0"/>
          <a:pathLst>
            <a:path>
              <a:moveTo>
                <a:pt x="45720" y="0"/>
              </a:moveTo>
              <a:lnTo>
                <a:pt x="4572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732420-ED8E-4DF4-8715-500EF4DB43DF}">
      <dsp:nvSpPr>
        <dsp:cNvPr id="0" name=""/>
        <dsp:cNvSpPr/>
      </dsp:nvSpPr>
      <dsp:spPr>
        <a:xfrm>
          <a:off x="444717" y="2620651"/>
          <a:ext cx="1074223" cy="255616"/>
        </a:xfrm>
        <a:custGeom>
          <a:avLst/>
          <a:gdLst/>
          <a:ahLst/>
          <a:cxnLst/>
          <a:rect l="0" t="0" r="0" b="0"/>
          <a:pathLst>
            <a:path>
              <a:moveTo>
                <a:pt x="1074223" y="0"/>
              </a:moveTo>
              <a:lnTo>
                <a:pt x="1074223" y="174195"/>
              </a:lnTo>
              <a:lnTo>
                <a:pt x="0" y="174195"/>
              </a:lnTo>
              <a:lnTo>
                <a:pt x="0" y="25561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0547CF-827B-4BE9-99D3-AE39F91AC2D3}">
      <dsp:nvSpPr>
        <dsp:cNvPr id="0" name=""/>
        <dsp:cNvSpPr/>
      </dsp:nvSpPr>
      <dsp:spPr>
        <a:xfrm>
          <a:off x="1518941" y="1737816"/>
          <a:ext cx="3152665" cy="324726"/>
        </a:xfrm>
        <a:custGeom>
          <a:avLst/>
          <a:gdLst/>
          <a:ahLst/>
          <a:cxnLst/>
          <a:rect l="0" t="0" r="0" b="0"/>
          <a:pathLst>
            <a:path>
              <a:moveTo>
                <a:pt x="3152665" y="0"/>
              </a:moveTo>
              <a:lnTo>
                <a:pt x="3152665" y="243305"/>
              </a:lnTo>
              <a:lnTo>
                <a:pt x="0" y="243305"/>
              </a:lnTo>
              <a:lnTo>
                <a:pt x="0" y="3247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75B848-7C35-4A2F-BA4C-8C92386D36B8}">
      <dsp:nvSpPr>
        <dsp:cNvPr id="0" name=""/>
        <dsp:cNvSpPr/>
      </dsp:nvSpPr>
      <dsp:spPr>
        <a:xfrm>
          <a:off x="4086814" y="1179708"/>
          <a:ext cx="1169583"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660A9-F761-4B62-A299-9D1EA8723A88}">
      <dsp:nvSpPr>
        <dsp:cNvPr id="0" name=""/>
        <dsp:cNvSpPr/>
      </dsp:nvSpPr>
      <dsp:spPr>
        <a:xfrm>
          <a:off x="4184471" y="1272482"/>
          <a:ext cx="1169583"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Projet d’emploi Jeune</a:t>
          </a:r>
        </a:p>
      </dsp:txBody>
      <dsp:txXfrm>
        <a:off x="4200817" y="1288828"/>
        <a:ext cx="1136891" cy="525415"/>
      </dsp:txXfrm>
    </dsp:sp>
    <dsp:sp modelId="{146E8826-05FF-4B66-A88E-A944D557AD0B}">
      <dsp:nvSpPr>
        <dsp:cNvPr id="0" name=""/>
        <dsp:cNvSpPr/>
      </dsp:nvSpPr>
      <dsp:spPr>
        <a:xfrm>
          <a:off x="1079486" y="2062543"/>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44A2AA-DEFF-45E1-A092-C8A20FBDD197}">
      <dsp:nvSpPr>
        <dsp:cNvPr id="0" name=""/>
        <dsp:cNvSpPr/>
      </dsp:nvSpPr>
      <dsp:spPr>
        <a:xfrm>
          <a:off x="1177143" y="2155317"/>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Apprentissage</a:t>
          </a:r>
        </a:p>
      </dsp:txBody>
      <dsp:txXfrm>
        <a:off x="1193489" y="2171663"/>
        <a:ext cx="846218" cy="525415"/>
      </dsp:txXfrm>
    </dsp:sp>
    <dsp:sp modelId="{DFC2204D-6465-4F4B-A1A0-BC1EF7C016BD}">
      <dsp:nvSpPr>
        <dsp:cNvPr id="0" name=""/>
        <dsp:cNvSpPr/>
      </dsp:nvSpPr>
      <dsp:spPr>
        <a:xfrm>
          <a:off x="5262"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6E14E-772C-4B36-8180-809965728D9F}">
      <dsp:nvSpPr>
        <dsp:cNvPr id="0" name=""/>
        <dsp:cNvSpPr/>
      </dsp:nvSpPr>
      <dsp:spPr>
        <a:xfrm>
          <a:off x="102919"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Sensibilisation</a:t>
          </a:r>
        </a:p>
      </dsp:txBody>
      <dsp:txXfrm>
        <a:off x="119265" y="2985387"/>
        <a:ext cx="846218" cy="525415"/>
      </dsp:txXfrm>
    </dsp:sp>
    <dsp:sp modelId="{0C0C5EC7-85BF-4346-AF95-DD9F22FF9EF5}">
      <dsp:nvSpPr>
        <dsp:cNvPr id="0" name=""/>
        <dsp:cNvSpPr/>
      </dsp:nvSpPr>
      <dsp:spPr>
        <a:xfrm>
          <a:off x="5262"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931FD-EE49-4A4B-B6BE-F4ECA88033AE}">
      <dsp:nvSpPr>
        <dsp:cNvPr id="0" name=""/>
        <dsp:cNvSpPr/>
      </dsp:nvSpPr>
      <dsp:spPr>
        <a:xfrm>
          <a:off x="102919"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Jeunes sensibilisé</a:t>
          </a:r>
        </a:p>
      </dsp:txBody>
      <dsp:txXfrm>
        <a:off x="119265" y="3799111"/>
        <a:ext cx="846218" cy="525415"/>
      </dsp:txXfrm>
    </dsp:sp>
    <dsp:sp modelId="{B7E072C4-7B58-4F99-A23C-7BA02802FE0A}">
      <dsp:nvSpPr>
        <dsp:cNvPr id="0" name=""/>
        <dsp:cNvSpPr/>
      </dsp:nvSpPr>
      <dsp:spPr>
        <a:xfrm>
          <a:off x="1079486"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480AE7-A67B-4714-860B-F806978335A8}">
      <dsp:nvSpPr>
        <dsp:cNvPr id="0" name=""/>
        <dsp:cNvSpPr/>
      </dsp:nvSpPr>
      <dsp:spPr>
        <a:xfrm>
          <a:off x="1177143"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Recrutement</a:t>
          </a:r>
        </a:p>
      </dsp:txBody>
      <dsp:txXfrm>
        <a:off x="1193489" y="2985387"/>
        <a:ext cx="846218" cy="525415"/>
      </dsp:txXfrm>
    </dsp:sp>
    <dsp:sp modelId="{37ED71C5-839E-45B9-B99F-E30F27D6DBE7}">
      <dsp:nvSpPr>
        <dsp:cNvPr id="0" name=""/>
        <dsp:cNvSpPr/>
      </dsp:nvSpPr>
      <dsp:spPr>
        <a:xfrm>
          <a:off x="1079486"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CD4D8A-F1E1-4FFA-A22E-E3A8FB7B0B28}">
      <dsp:nvSpPr>
        <dsp:cNvPr id="0" name=""/>
        <dsp:cNvSpPr/>
      </dsp:nvSpPr>
      <dsp:spPr>
        <a:xfrm>
          <a:off x="1177143"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Liste de jeunes</a:t>
          </a:r>
        </a:p>
      </dsp:txBody>
      <dsp:txXfrm>
        <a:off x="1193489" y="3799111"/>
        <a:ext cx="846218" cy="525415"/>
      </dsp:txXfrm>
    </dsp:sp>
    <dsp:sp modelId="{1C435958-0410-4C4A-B13C-A25CF31C0C79}">
      <dsp:nvSpPr>
        <dsp:cNvPr id="0" name=""/>
        <dsp:cNvSpPr/>
      </dsp:nvSpPr>
      <dsp:spPr>
        <a:xfrm>
          <a:off x="2153709"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995D2-0B16-4AAB-AD04-B9B00780F57C}">
      <dsp:nvSpPr>
        <dsp:cNvPr id="0" name=""/>
        <dsp:cNvSpPr/>
      </dsp:nvSpPr>
      <dsp:spPr>
        <a:xfrm>
          <a:off x="2251366"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Formation</a:t>
          </a:r>
        </a:p>
      </dsp:txBody>
      <dsp:txXfrm>
        <a:off x="2267712" y="2985387"/>
        <a:ext cx="846218" cy="525415"/>
      </dsp:txXfrm>
    </dsp:sp>
    <dsp:sp modelId="{213544D4-8602-4E18-9287-285F058A8D89}">
      <dsp:nvSpPr>
        <dsp:cNvPr id="0" name=""/>
        <dsp:cNvSpPr/>
      </dsp:nvSpPr>
      <dsp:spPr>
        <a:xfrm>
          <a:off x="2153709"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053BE0-1DDF-4189-853A-D0B54386C65C}">
      <dsp:nvSpPr>
        <dsp:cNvPr id="0" name=""/>
        <dsp:cNvSpPr/>
      </dsp:nvSpPr>
      <dsp:spPr>
        <a:xfrm>
          <a:off x="2251366"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Liste de jeunes formés</a:t>
          </a:r>
        </a:p>
      </dsp:txBody>
      <dsp:txXfrm>
        <a:off x="2267712" y="3799111"/>
        <a:ext cx="846218" cy="525415"/>
      </dsp:txXfrm>
    </dsp:sp>
    <dsp:sp modelId="{C8555F25-0037-4124-B5FF-D062707CA98E}">
      <dsp:nvSpPr>
        <dsp:cNvPr id="0" name=""/>
        <dsp:cNvSpPr/>
      </dsp:nvSpPr>
      <dsp:spPr>
        <a:xfrm>
          <a:off x="4302156" y="2062543"/>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C50136-346C-41FE-B919-F5EC5FCE0E71}">
      <dsp:nvSpPr>
        <dsp:cNvPr id="0" name=""/>
        <dsp:cNvSpPr/>
      </dsp:nvSpPr>
      <dsp:spPr>
        <a:xfrm>
          <a:off x="4399813" y="2155317"/>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Stages directs en entreprise</a:t>
          </a:r>
        </a:p>
      </dsp:txBody>
      <dsp:txXfrm>
        <a:off x="4416159" y="2171663"/>
        <a:ext cx="846218" cy="525415"/>
      </dsp:txXfrm>
    </dsp:sp>
    <dsp:sp modelId="{FF5556C3-E6DC-4431-97F4-26756496E0C5}">
      <dsp:nvSpPr>
        <dsp:cNvPr id="0" name=""/>
        <dsp:cNvSpPr/>
      </dsp:nvSpPr>
      <dsp:spPr>
        <a:xfrm>
          <a:off x="3227933"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7CBF0-2557-4209-8577-12D7A06F0220}">
      <dsp:nvSpPr>
        <dsp:cNvPr id="0" name=""/>
        <dsp:cNvSpPr/>
      </dsp:nvSpPr>
      <dsp:spPr>
        <a:xfrm>
          <a:off x="3325589"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Sensibilisation</a:t>
          </a:r>
        </a:p>
      </dsp:txBody>
      <dsp:txXfrm>
        <a:off x="3341935" y="2985387"/>
        <a:ext cx="846218" cy="525415"/>
      </dsp:txXfrm>
    </dsp:sp>
    <dsp:sp modelId="{FF30B372-8377-4CF7-8856-398CFDFEA321}">
      <dsp:nvSpPr>
        <dsp:cNvPr id="0" name=""/>
        <dsp:cNvSpPr/>
      </dsp:nvSpPr>
      <dsp:spPr>
        <a:xfrm>
          <a:off x="3227933"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517B3D-0A60-46F0-BE14-BEB679DC152F}">
      <dsp:nvSpPr>
        <dsp:cNvPr id="0" name=""/>
        <dsp:cNvSpPr/>
      </dsp:nvSpPr>
      <dsp:spPr>
        <a:xfrm>
          <a:off x="3325589"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Rapport de sensibilisation</a:t>
          </a:r>
        </a:p>
      </dsp:txBody>
      <dsp:txXfrm>
        <a:off x="3341935" y="3799111"/>
        <a:ext cx="846218" cy="525415"/>
      </dsp:txXfrm>
    </dsp:sp>
    <dsp:sp modelId="{F199B243-BB89-4ED4-8BB8-ABD06B2625DE}">
      <dsp:nvSpPr>
        <dsp:cNvPr id="0" name=""/>
        <dsp:cNvSpPr/>
      </dsp:nvSpPr>
      <dsp:spPr>
        <a:xfrm>
          <a:off x="4302156"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9C0D4-44A5-4B70-AA10-5A399D2CC91F}">
      <dsp:nvSpPr>
        <dsp:cNvPr id="0" name=""/>
        <dsp:cNvSpPr/>
      </dsp:nvSpPr>
      <dsp:spPr>
        <a:xfrm>
          <a:off x="4399813"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Recrutement</a:t>
          </a:r>
        </a:p>
      </dsp:txBody>
      <dsp:txXfrm>
        <a:off x="4416159" y="2985387"/>
        <a:ext cx="846218" cy="525415"/>
      </dsp:txXfrm>
    </dsp:sp>
    <dsp:sp modelId="{45CB1934-3CCB-4D3C-A10A-984C647F0307}">
      <dsp:nvSpPr>
        <dsp:cNvPr id="0" name=""/>
        <dsp:cNvSpPr/>
      </dsp:nvSpPr>
      <dsp:spPr>
        <a:xfrm>
          <a:off x="4302156"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61E4E-1E95-4113-A291-1F4EDBD536DF}">
      <dsp:nvSpPr>
        <dsp:cNvPr id="0" name=""/>
        <dsp:cNvSpPr/>
      </dsp:nvSpPr>
      <dsp:spPr>
        <a:xfrm>
          <a:off x="4399813"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Liste des recrutés</a:t>
          </a:r>
        </a:p>
      </dsp:txBody>
      <dsp:txXfrm>
        <a:off x="4416159" y="3799111"/>
        <a:ext cx="846218" cy="525415"/>
      </dsp:txXfrm>
    </dsp:sp>
    <dsp:sp modelId="{6DCBE445-09B8-4A8D-B8B2-28C13A2DB522}">
      <dsp:nvSpPr>
        <dsp:cNvPr id="0" name=""/>
        <dsp:cNvSpPr/>
      </dsp:nvSpPr>
      <dsp:spPr>
        <a:xfrm>
          <a:off x="5376380"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771BF-F104-4034-A244-3E91AF0B9A10}">
      <dsp:nvSpPr>
        <dsp:cNvPr id="0" name=""/>
        <dsp:cNvSpPr/>
      </dsp:nvSpPr>
      <dsp:spPr>
        <a:xfrm>
          <a:off x="5474036"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Formation</a:t>
          </a:r>
        </a:p>
      </dsp:txBody>
      <dsp:txXfrm>
        <a:off x="5490382" y="2985387"/>
        <a:ext cx="846218" cy="525415"/>
      </dsp:txXfrm>
    </dsp:sp>
    <dsp:sp modelId="{36AECA0E-F793-42E1-86B1-D79F2CBE840A}">
      <dsp:nvSpPr>
        <dsp:cNvPr id="0" name=""/>
        <dsp:cNvSpPr/>
      </dsp:nvSpPr>
      <dsp:spPr>
        <a:xfrm>
          <a:off x="5376380"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6EAB3-1515-4674-9484-9AB1003D5195}">
      <dsp:nvSpPr>
        <dsp:cNvPr id="0" name=""/>
        <dsp:cNvSpPr/>
      </dsp:nvSpPr>
      <dsp:spPr>
        <a:xfrm>
          <a:off x="5474036"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Liste des formés</a:t>
          </a:r>
        </a:p>
      </dsp:txBody>
      <dsp:txXfrm>
        <a:off x="5490382" y="3799111"/>
        <a:ext cx="846218" cy="525415"/>
      </dsp:txXfrm>
    </dsp:sp>
    <dsp:sp modelId="{1F69B921-0B2B-4BE2-AF9B-C0516F9ADDA2}">
      <dsp:nvSpPr>
        <dsp:cNvPr id="0" name=""/>
        <dsp:cNvSpPr/>
      </dsp:nvSpPr>
      <dsp:spPr>
        <a:xfrm>
          <a:off x="7524826" y="2062543"/>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CB5B85-00E9-4B9E-B1BD-917B0E86D66D}">
      <dsp:nvSpPr>
        <dsp:cNvPr id="0" name=""/>
        <dsp:cNvSpPr/>
      </dsp:nvSpPr>
      <dsp:spPr>
        <a:xfrm>
          <a:off x="7622483" y="2155317"/>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Aide à l’auto-emploi</a:t>
          </a:r>
        </a:p>
      </dsp:txBody>
      <dsp:txXfrm>
        <a:off x="7638829" y="2171663"/>
        <a:ext cx="846218" cy="525415"/>
      </dsp:txXfrm>
    </dsp:sp>
    <dsp:sp modelId="{EFADEA51-CF40-4C08-8A06-1A34C97F13A6}">
      <dsp:nvSpPr>
        <dsp:cNvPr id="0" name=""/>
        <dsp:cNvSpPr/>
      </dsp:nvSpPr>
      <dsp:spPr>
        <a:xfrm>
          <a:off x="6450603"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77AF81-95BD-4288-AE80-7C050E0EE187}">
      <dsp:nvSpPr>
        <dsp:cNvPr id="0" name=""/>
        <dsp:cNvSpPr/>
      </dsp:nvSpPr>
      <dsp:spPr>
        <a:xfrm>
          <a:off x="6548260"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Sensibilisation</a:t>
          </a:r>
        </a:p>
      </dsp:txBody>
      <dsp:txXfrm>
        <a:off x="6564606" y="2985387"/>
        <a:ext cx="846218" cy="525415"/>
      </dsp:txXfrm>
    </dsp:sp>
    <dsp:sp modelId="{1CAE4CE6-F46F-4365-9AA4-10A8FB6CB04D}">
      <dsp:nvSpPr>
        <dsp:cNvPr id="0" name=""/>
        <dsp:cNvSpPr/>
      </dsp:nvSpPr>
      <dsp:spPr>
        <a:xfrm>
          <a:off x="6450603"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50855-89C6-44B0-A7C8-ACCE81951499}">
      <dsp:nvSpPr>
        <dsp:cNvPr id="0" name=""/>
        <dsp:cNvSpPr/>
      </dsp:nvSpPr>
      <dsp:spPr>
        <a:xfrm>
          <a:off x="6548260"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Rapport de sensibilisation</a:t>
          </a:r>
        </a:p>
      </dsp:txBody>
      <dsp:txXfrm>
        <a:off x="6564606" y="3799111"/>
        <a:ext cx="846218" cy="525415"/>
      </dsp:txXfrm>
    </dsp:sp>
    <dsp:sp modelId="{0E3F6C90-5950-46FC-B38B-EA0ED89D8F31}">
      <dsp:nvSpPr>
        <dsp:cNvPr id="0" name=""/>
        <dsp:cNvSpPr/>
      </dsp:nvSpPr>
      <dsp:spPr>
        <a:xfrm>
          <a:off x="7524826"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55C5D-A683-486F-9C4B-B56B3B7CACFD}">
      <dsp:nvSpPr>
        <dsp:cNvPr id="0" name=""/>
        <dsp:cNvSpPr/>
      </dsp:nvSpPr>
      <dsp:spPr>
        <a:xfrm>
          <a:off x="7622483"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Regroupent en fédération</a:t>
          </a:r>
        </a:p>
      </dsp:txBody>
      <dsp:txXfrm>
        <a:off x="7638829" y="2985387"/>
        <a:ext cx="846218" cy="525415"/>
      </dsp:txXfrm>
    </dsp:sp>
    <dsp:sp modelId="{9DD2BCF9-C053-4FFA-9D56-551838949EC1}">
      <dsp:nvSpPr>
        <dsp:cNvPr id="0" name=""/>
        <dsp:cNvSpPr/>
      </dsp:nvSpPr>
      <dsp:spPr>
        <a:xfrm>
          <a:off x="7524826"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73E5E-BE2B-4FF2-B5DD-6107BADA84B3}">
      <dsp:nvSpPr>
        <dsp:cNvPr id="0" name=""/>
        <dsp:cNvSpPr/>
      </dsp:nvSpPr>
      <dsp:spPr>
        <a:xfrm>
          <a:off x="7622483"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Liste des fédérations</a:t>
          </a:r>
        </a:p>
      </dsp:txBody>
      <dsp:txXfrm>
        <a:off x="7638829" y="3799111"/>
        <a:ext cx="846218" cy="525415"/>
      </dsp:txXfrm>
    </dsp:sp>
    <dsp:sp modelId="{5B3E97B7-782D-48A4-8BE7-38961103916A}">
      <dsp:nvSpPr>
        <dsp:cNvPr id="0" name=""/>
        <dsp:cNvSpPr/>
      </dsp:nvSpPr>
      <dsp:spPr>
        <a:xfrm>
          <a:off x="8599050" y="2876267"/>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3DAE27-7F42-4F4C-A726-44619537909D}">
      <dsp:nvSpPr>
        <dsp:cNvPr id="0" name=""/>
        <dsp:cNvSpPr/>
      </dsp:nvSpPr>
      <dsp:spPr>
        <a:xfrm>
          <a:off x="8696706" y="2969041"/>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Formation</a:t>
          </a:r>
        </a:p>
      </dsp:txBody>
      <dsp:txXfrm>
        <a:off x="8713052" y="2985387"/>
        <a:ext cx="846218" cy="525415"/>
      </dsp:txXfrm>
    </dsp:sp>
    <dsp:sp modelId="{ADF69E9D-8BF0-489B-831E-A1BCE284CA5E}">
      <dsp:nvSpPr>
        <dsp:cNvPr id="0" name=""/>
        <dsp:cNvSpPr/>
      </dsp:nvSpPr>
      <dsp:spPr>
        <a:xfrm>
          <a:off x="8599050" y="3689991"/>
          <a:ext cx="878910" cy="5581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5EF7B3-111C-454F-8BE0-D1B74C17C2AD}">
      <dsp:nvSpPr>
        <dsp:cNvPr id="0" name=""/>
        <dsp:cNvSpPr/>
      </dsp:nvSpPr>
      <dsp:spPr>
        <a:xfrm>
          <a:off x="8696706" y="3782765"/>
          <a:ext cx="878910" cy="5581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dirty="0"/>
            <a:t>Liste des formés</a:t>
          </a:r>
        </a:p>
      </dsp:txBody>
      <dsp:txXfrm>
        <a:off x="8713052" y="3799111"/>
        <a:ext cx="846218" cy="5254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CCEC32-AA91-49A3-A936-3E693AEF0755}" type="datetimeFigureOut">
              <a:rPr lang="fr-FR" smtClean="0"/>
              <a:t>20/07/2018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AA20E-E9AF-49BD-B817-F70FA7B0906F}" type="slidenum">
              <a:rPr lang="fr-FR" smtClean="0"/>
              <a:t>‹N°›</a:t>
            </a:fld>
            <a:endParaRPr lang="fr-FR"/>
          </a:p>
        </p:txBody>
      </p:sp>
    </p:spTree>
    <p:extLst>
      <p:ext uri="{BB962C8B-B14F-4D97-AF65-F5344CB8AC3E}">
        <p14:creationId xmlns:p14="http://schemas.microsoft.com/office/powerpoint/2010/main" val="109909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a:t>
            </a:fld>
            <a:endParaRPr lang="fr-FR"/>
          </a:p>
        </p:txBody>
      </p:sp>
    </p:spTree>
    <p:extLst>
      <p:ext uri="{BB962C8B-B14F-4D97-AF65-F5344CB8AC3E}">
        <p14:creationId xmlns:p14="http://schemas.microsoft.com/office/powerpoint/2010/main" val="261224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Selon une étude PMI, Chaque année il y’a 1, 57 millions de nouvelles offre d’emploi en management de projet;  innovation, beaucoup de </a:t>
            </a:r>
            <a:r>
              <a:rPr lang="fr-FR" dirty="0" err="1"/>
              <a:t>competence</a:t>
            </a:r>
            <a:r>
              <a:rPr lang="fr-FR" dirty="0"/>
              <a:t>, comment les</a:t>
            </a:r>
          </a:p>
          <a:p>
            <a:r>
              <a:rPr lang="fr-FR" dirty="0"/>
              <a:t>Faires travailler ensemble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a:t>
            </a:fld>
            <a:endParaRPr lang="fr-FR"/>
          </a:p>
        </p:txBody>
      </p:sp>
    </p:spTree>
    <p:extLst>
      <p:ext uri="{BB962C8B-B14F-4D97-AF65-F5344CB8AC3E}">
        <p14:creationId xmlns:p14="http://schemas.microsoft.com/office/powerpoint/2010/main" val="34474042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2671055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634936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14890225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7942530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115</a:t>
            </a:fld>
            <a:endParaRPr lang="fr-FR" dirty="0"/>
          </a:p>
        </p:txBody>
      </p:sp>
    </p:spTree>
    <p:extLst>
      <p:ext uri="{BB962C8B-B14F-4D97-AF65-F5344CB8AC3E}">
        <p14:creationId xmlns:p14="http://schemas.microsoft.com/office/powerpoint/2010/main" val="20622229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116</a:t>
            </a:fld>
            <a:endParaRPr lang="fr-FR"/>
          </a:p>
        </p:txBody>
      </p:sp>
    </p:spTree>
    <p:extLst>
      <p:ext uri="{BB962C8B-B14F-4D97-AF65-F5344CB8AC3E}">
        <p14:creationId xmlns:p14="http://schemas.microsoft.com/office/powerpoint/2010/main" val="26832742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aussi créer la structure de découpage du produit</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117</a:t>
            </a:fld>
            <a:endParaRPr lang="fr-FR"/>
          </a:p>
        </p:txBody>
      </p:sp>
    </p:spTree>
    <p:extLst>
      <p:ext uri="{BB962C8B-B14F-4D97-AF65-F5344CB8AC3E}">
        <p14:creationId xmlns:p14="http://schemas.microsoft.com/office/powerpoint/2010/main" val="16770009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5812169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25151326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69924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1677410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39721108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122</a:t>
            </a:fld>
            <a:endParaRPr lang="fr-FR"/>
          </a:p>
        </p:txBody>
      </p:sp>
    </p:spTree>
    <p:extLst>
      <p:ext uri="{BB962C8B-B14F-4D97-AF65-F5344CB8AC3E}">
        <p14:creationId xmlns:p14="http://schemas.microsoft.com/office/powerpoint/2010/main" val="26694745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4648749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de fonctionnalité</a:t>
            </a:r>
          </a:p>
        </p:txBody>
      </p:sp>
    </p:spTree>
    <p:extLst>
      <p:ext uri="{BB962C8B-B14F-4D97-AF65-F5344CB8AC3E}">
        <p14:creationId xmlns:p14="http://schemas.microsoft.com/office/powerpoint/2010/main" val="31449765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213489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9295376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9655790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14927729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3552081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2376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262609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79415377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6070594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7363532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4810257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6910345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4420793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476574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0933759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7462290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57584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Montrer les différentes version et surtout la 5 et la 6</a:t>
            </a:r>
          </a:p>
        </p:txBody>
      </p:sp>
    </p:spTree>
    <p:extLst>
      <p:ext uri="{BB962C8B-B14F-4D97-AF65-F5344CB8AC3E}">
        <p14:creationId xmlns:p14="http://schemas.microsoft.com/office/powerpoint/2010/main" val="28287260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053245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0849193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d’une amie si elle a fait le bon choix.</a:t>
            </a:r>
          </a:p>
          <a:p>
            <a:r>
              <a:rPr lang="fr-FR" dirty="0"/>
              <a:t>Comprendre ce qui derrière les logiciels</a:t>
            </a:r>
          </a:p>
          <a:p>
            <a:endParaRPr lang="fr-FR" dirty="0"/>
          </a:p>
          <a:p>
            <a:r>
              <a:rPr lang="fr-FR" dirty="0"/>
              <a:t>De plus en plus on apprend pas au gens la conception, mais l’utilisation.</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144</a:t>
            </a:fld>
            <a:endParaRPr lang="fr-FR"/>
          </a:p>
        </p:txBody>
      </p:sp>
    </p:spTree>
    <p:extLst>
      <p:ext uri="{BB962C8B-B14F-4D97-AF65-F5344CB8AC3E}">
        <p14:creationId xmlns:p14="http://schemas.microsoft.com/office/powerpoint/2010/main" val="39976856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145</a:t>
            </a:fld>
            <a:endParaRPr lang="fr-FR"/>
          </a:p>
        </p:txBody>
      </p:sp>
    </p:spTree>
    <p:extLst>
      <p:ext uri="{BB962C8B-B14F-4D97-AF65-F5344CB8AC3E}">
        <p14:creationId xmlns:p14="http://schemas.microsoft.com/office/powerpoint/2010/main" val="37800872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146</a:t>
            </a:fld>
            <a:endParaRPr lang="fr-FR"/>
          </a:p>
        </p:txBody>
      </p:sp>
    </p:spTree>
    <p:extLst>
      <p:ext uri="{BB962C8B-B14F-4D97-AF65-F5344CB8AC3E}">
        <p14:creationId xmlns:p14="http://schemas.microsoft.com/office/powerpoint/2010/main" val="24897570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54204281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8969511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6406736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349630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151</a:t>
            </a:fld>
            <a:endParaRPr lang="fr-FR"/>
          </a:p>
        </p:txBody>
      </p:sp>
    </p:spTree>
    <p:extLst>
      <p:ext uri="{BB962C8B-B14F-4D97-AF65-F5344CB8AC3E}">
        <p14:creationId xmlns:p14="http://schemas.microsoft.com/office/powerpoint/2010/main" val="2014078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Eléments indicatifs</a:t>
            </a:r>
          </a:p>
        </p:txBody>
      </p:sp>
    </p:spTree>
    <p:extLst>
      <p:ext uri="{BB962C8B-B14F-4D97-AF65-F5344CB8AC3E}">
        <p14:creationId xmlns:p14="http://schemas.microsoft.com/office/powerpoint/2010/main" val="12014691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6724064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25506155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5866192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155</a:t>
            </a:fld>
            <a:endParaRPr lang="fr-FR"/>
          </a:p>
        </p:txBody>
      </p:sp>
    </p:spTree>
    <p:extLst>
      <p:ext uri="{BB962C8B-B14F-4D97-AF65-F5344CB8AC3E}">
        <p14:creationId xmlns:p14="http://schemas.microsoft.com/office/powerpoint/2010/main" val="34196812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3335276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157</a:t>
            </a:fld>
            <a:endParaRPr lang="fr-FR"/>
          </a:p>
        </p:txBody>
      </p:sp>
    </p:spTree>
    <p:extLst>
      <p:ext uri="{BB962C8B-B14F-4D97-AF65-F5344CB8AC3E}">
        <p14:creationId xmlns:p14="http://schemas.microsoft.com/office/powerpoint/2010/main" val="4568917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7293727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159</a:t>
            </a:fld>
            <a:endParaRPr lang="fr-FR"/>
          </a:p>
        </p:txBody>
      </p:sp>
    </p:spTree>
    <p:extLst>
      <p:ext uri="{BB962C8B-B14F-4D97-AF65-F5344CB8AC3E}">
        <p14:creationId xmlns:p14="http://schemas.microsoft.com/office/powerpoint/2010/main" val="184658002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8168625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du budget familial</a:t>
            </a:r>
          </a:p>
        </p:txBody>
      </p:sp>
    </p:spTree>
    <p:extLst>
      <p:ext uri="{BB962C8B-B14F-4D97-AF65-F5344CB8AC3E}">
        <p14:creationId xmlns:p14="http://schemas.microsoft.com/office/powerpoint/2010/main" val="339584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b="1" dirty="0">
                <a:latin typeface="Arial" panose="020B0604020202020204" pitchFamily="34" charset="0"/>
              </a:rPr>
              <a:t>La</a:t>
            </a:r>
            <a:r>
              <a:rPr lang="fr-FR" altLang="fr-FR" b="1" baseline="0" dirty="0">
                <a:latin typeface="Arial" panose="020B0604020202020204" pitchFamily="34" charset="0"/>
              </a:rPr>
              <a:t> différence entre le certifié et l’expert en gestion de projet</a:t>
            </a:r>
          </a:p>
          <a:p>
            <a:pPr eaLnBrk="1" hangingPunct="1"/>
            <a:r>
              <a:rPr lang="fr-FR" altLang="fr-FR" b="1" baseline="0" dirty="0">
                <a:latin typeface="Arial" panose="020B0604020202020204" pitchFamily="34" charset="0"/>
              </a:rPr>
              <a:t>Certifié = Connaitre le PMBOK + Mise en situation</a:t>
            </a:r>
          </a:p>
          <a:p>
            <a:pPr eaLnBrk="1" hangingPunct="1"/>
            <a:endParaRPr lang="fr-FR" altLang="fr-FR" b="1" dirty="0">
              <a:latin typeface="Arial" panose="020B0604020202020204" pitchFamily="34" charset="0"/>
            </a:endParaRPr>
          </a:p>
        </p:txBody>
      </p:sp>
    </p:spTree>
    <p:extLst>
      <p:ext uri="{BB962C8B-B14F-4D97-AF65-F5344CB8AC3E}">
        <p14:creationId xmlns:p14="http://schemas.microsoft.com/office/powerpoint/2010/main" val="135412877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6906399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5134729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425058703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1089576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 jugement d’expert peut nous permettre de décider de la méthode d’estimation</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3174874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Loi du travail </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78868461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6131676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77132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62387010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499077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b="1" baseline="0" dirty="0">
                <a:latin typeface="Arial" panose="020B0604020202020204" pitchFamily="34" charset="0"/>
              </a:rPr>
              <a:t>Travaux avec </a:t>
            </a:r>
            <a:r>
              <a:rPr lang="fr-FR" altLang="fr-FR" b="1" baseline="0" dirty="0" err="1">
                <a:latin typeface="Arial" panose="020B0604020202020204" pitchFamily="34" charset="0"/>
              </a:rPr>
              <a:t>Steaker</a:t>
            </a:r>
            <a:endParaRPr lang="fr-FR" altLang="fr-FR" b="1" baseline="0" dirty="0">
              <a:latin typeface="Arial" panose="020B0604020202020204" pitchFamily="34" charset="0"/>
            </a:endParaRPr>
          </a:p>
          <a:p>
            <a:pPr eaLnBrk="1" hangingPunct="1"/>
            <a:endParaRPr lang="fr-FR" altLang="fr-FR" b="1" dirty="0">
              <a:latin typeface="Arial" panose="020B0604020202020204" pitchFamily="34" charset="0"/>
            </a:endParaRPr>
          </a:p>
        </p:txBody>
      </p:sp>
    </p:spTree>
    <p:extLst>
      <p:ext uri="{BB962C8B-B14F-4D97-AF65-F5344CB8AC3E}">
        <p14:creationId xmlns:p14="http://schemas.microsoft.com/office/powerpoint/2010/main" val="27343695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31257485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14399843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7497827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9075161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24248451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Pourquoi le management de la qualité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Exemple</a:t>
            </a:r>
            <a:r>
              <a:rPr lang="fr-FR" altLang="fr-FR" baseline="0" dirty="0">
                <a:latin typeface="Arial" panose="020B0604020202020204" pitchFamily="34" charset="0"/>
              </a:rPr>
              <a:t> de projet décrié à cause de la qualité du livrable dans votre pays</a:t>
            </a:r>
            <a:endParaRPr lang="fr-FR" altLang="fr-FR" dirty="0">
              <a:latin typeface="Arial" panose="020B0604020202020204" pitchFamily="34" charset="0"/>
            </a:endParaRPr>
          </a:p>
        </p:txBody>
      </p:sp>
    </p:spTree>
    <p:extLst>
      <p:ext uri="{BB962C8B-B14F-4D97-AF65-F5344CB8AC3E}">
        <p14:creationId xmlns:p14="http://schemas.microsoft.com/office/powerpoint/2010/main" val="186469538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Pourquoi le management de la qualité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Exemple</a:t>
            </a:r>
            <a:r>
              <a:rPr lang="fr-FR" altLang="fr-FR" baseline="0" dirty="0">
                <a:latin typeface="Arial" panose="020B0604020202020204" pitchFamily="34" charset="0"/>
              </a:rPr>
              <a:t> de projet décrié à cause de la qualité du livrable dans votre pays</a:t>
            </a:r>
            <a:endParaRPr lang="fr-FR" altLang="fr-FR" dirty="0">
              <a:latin typeface="Arial" panose="020B0604020202020204" pitchFamily="34" charset="0"/>
            </a:endParaRPr>
          </a:p>
        </p:txBody>
      </p:sp>
    </p:spTree>
    <p:extLst>
      <p:ext uri="{BB962C8B-B14F-4D97-AF65-F5344CB8AC3E}">
        <p14:creationId xmlns:p14="http://schemas.microsoft.com/office/powerpoint/2010/main" val="29784819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120086703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5966933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055129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Un seul mot, pour définir le projet</a:t>
            </a:r>
          </a:p>
          <a:p>
            <a:pPr eaLnBrk="1" hangingPunct="1"/>
            <a:r>
              <a:rPr lang="fr-FR" altLang="fr-FR" dirty="0">
                <a:latin typeface="Arial" panose="020B0604020202020204" pitchFamily="34" charset="0"/>
              </a:rPr>
              <a:t>Nous allons nous imaginer dans un pays de 100 milliard de FCFA</a:t>
            </a:r>
          </a:p>
          <a:p>
            <a:pPr eaLnBrk="1" hangingPunct="1"/>
            <a:r>
              <a:rPr lang="fr-FR" altLang="fr-FR" dirty="0">
                <a:latin typeface="Arial" panose="020B0604020202020204" pitchFamily="34" charset="0"/>
              </a:rPr>
              <a:t>200 employés avec certains dans 5 pays</a:t>
            </a:r>
          </a:p>
          <a:p>
            <a:pPr eaLnBrk="1" hangingPunct="1"/>
            <a:r>
              <a:rPr lang="fr-FR" altLang="fr-FR" dirty="0">
                <a:latin typeface="Arial" panose="020B0604020202020204" pitchFamily="34" charset="0"/>
              </a:rPr>
              <a:t>Chef de projet l’avion A380 / Compagne AIR AFRIQUE;  Abidjan – Douala;  </a:t>
            </a:r>
          </a:p>
          <a:p>
            <a:pPr eaLnBrk="1" hangingPunct="1"/>
            <a:r>
              <a:rPr lang="fr-FR" altLang="fr-FR" dirty="0">
                <a:latin typeface="Arial" panose="020B0604020202020204" pitchFamily="34" charset="0"/>
              </a:rPr>
              <a:t>Intangible: recherche scientifique ( mort prématurée des PME)</a:t>
            </a:r>
          </a:p>
          <a:p>
            <a:pPr eaLnBrk="1" hangingPunct="1"/>
            <a:r>
              <a:rPr lang="fr-FR" altLang="fr-FR" dirty="0">
                <a:latin typeface="Arial" panose="020B0604020202020204" pitchFamily="34" charset="0"/>
              </a:rPr>
              <a:t>Une nouvelle </a:t>
            </a:r>
            <a:r>
              <a:rPr lang="fr-FR" altLang="fr-FR" dirty="0" err="1">
                <a:latin typeface="Arial" panose="020B0604020202020204" pitchFamily="34" charset="0"/>
              </a:rPr>
              <a:t>donnee</a:t>
            </a:r>
            <a:r>
              <a:rPr lang="fr-FR" altLang="fr-FR" dirty="0">
                <a:latin typeface="Arial" panose="020B0604020202020204" pitchFamily="34" charset="0"/>
              </a:rPr>
              <a:t> stat, un recensement de population.</a:t>
            </a:r>
          </a:p>
          <a:p>
            <a:pPr eaLnBrk="1" hangingPunct="1"/>
            <a:r>
              <a:rPr lang="fr-FR" altLang="fr-FR" dirty="0">
                <a:latin typeface="Arial" panose="020B0604020202020204" pitchFamily="34" charset="0"/>
              </a:rPr>
              <a:t>Un fichier unique des fonctionnaires</a:t>
            </a:r>
          </a:p>
        </p:txBody>
      </p:sp>
    </p:spTree>
    <p:extLst>
      <p:ext uri="{BB962C8B-B14F-4D97-AF65-F5344CB8AC3E}">
        <p14:creationId xmlns:p14="http://schemas.microsoft.com/office/powerpoint/2010/main" val="337660226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9115215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53294229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4324667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963862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98124482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2114500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14906615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1331859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814752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740897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Qu’est ce qui peut susciter un projet, ou susciter la mise en place d’un projet</a:t>
            </a:r>
          </a:p>
          <a:p>
            <a:pPr eaLnBrk="1" hangingPunct="1"/>
            <a:r>
              <a:rPr lang="fr-FR" altLang="fr-FR" dirty="0">
                <a:latin typeface="Arial" panose="020B0604020202020204" pitchFamily="34" charset="0"/>
              </a:rPr>
              <a:t>L’un des plus grands problème en inde</a:t>
            </a:r>
          </a:p>
        </p:txBody>
      </p:sp>
    </p:spTree>
    <p:extLst>
      <p:ext uri="{BB962C8B-B14F-4D97-AF65-F5344CB8AC3E}">
        <p14:creationId xmlns:p14="http://schemas.microsoft.com/office/powerpoint/2010/main" val="423722041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0650627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54281176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5235911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548125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9336239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1152270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523993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97828034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6155299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7669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dirigeant lancent les projets en fonction des facteurs qui influencent leur organisation – Ses facteurs sont répartis en 4 catégories fondamentales qui influences </a:t>
            </a:r>
          </a:p>
        </p:txBody>
      </p:sp>
    </p:spTree>
    <p:extLst>
      <p:ext uri="{BB962C8B-B14F-4D97-AF65-F5344CB8AC3E}">
        <p14:creationId xmlns:p14="http://schemas.microsoft.com/office/powerpoint/2010/main" val="243074092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36522674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9142049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49780886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6902504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Loi du travail </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1428009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Loi du travail </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6217042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46636834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responsabilité de la gestion des ressources humaines, évolue en fonction de l’</a:t>
            </a:r>
            <a:r>
              <a:rPr lang="fr-FR" altLang="fr-FR" dirty="0" err="1">
                <a:latin typeface="Arial" panose="020B0604020202020204" pitchFamily="34" charset="0"/>
              </a:rPr>
              <a:t>evolution</a:t>
            </a:r>
            <a:r>
              <a:rPr lang="fr-FR" altLang="fr-FR" dirty="0">
                <a:latin typeface="Arial" panose="020B0604020202020204" pitchFamily="34" charset="0"/>
              </a:rPr>
              <a:t> du nombre des membres de l’équipe</a:t>
            </a:r>
          </a:p>
          <a:p>
            <a:pPr eaLnBrk="1" hangingPunct="1"/>
            <a:r>
              <a:rPr lang="fr-FR" altLang="fr-FR" dirty="0">
                <a:latin typeface="Arial" panose="020B0604020202020204" pitchFamily="34" charset="0"/>
              </a:rPr>
              <a:t>La GRH prends du temps pour savoir comment impliquer les membres de l’équipe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8396795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Attention</a:t>
            </a:r>
            <a:r>
              <a:rPr lang="fr-FR" altLang="fr-FR" baseline="0" dirty="0">
                <a:latin typeface="Arial" panose="020B0604020202020204" pitchFamily="34" charset="0"/>
              </a:rPr>
              <a:t> particulière sur la disponibilité, voire à la concurrence, pour les ressources humaines rares ou limités</a:t>
            </a:r>
            <a:endParaRPr lang="fr-FR" altLang="fr-FR" dirty="0">
              <a:latin typeface="Arial" panose="020B0604020202020204" pitchFamily="34" charset="0"/>
            </a:endParaRPr>
          </a:p>
        </p:txBody>
      </p:sp>
    </p:spTree>
    <p:extLst>
      <p:ext uri="{BB962C8B-B14F-4D97-AF65-F5344CB8AC3E}">
        <p14:creationId xmlns:p14="http://schemas.microsoft.com/office/powerpoint/2010/main" val="20353739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Attention</a:t>
            </a:r>
            <a:r>
              <a:rPr lang="fr-FR" altLang="fr-FR" baseline="0" dirty="0">
                <a:latin typeface="Arial" panose="020B0604020202020204" pitchFamily="34" charset="0"/>
              </a:rPr>
              <a:t> particulière sur la disponibilité, voire à la concurrence, pour les ressources humaines rares ou limités</a:t>
            </a:r>
            <a:endParaRPr lang="fr-FR" altLang="fr-FR" dirty="0">
              <a:latin typeface="Arial" panose="020B0604020202020204" pitchFamily="34" charset="0"/>
            </a:endParaRPr>
          </a:p>
        </p:txBody>
      </p:sp>
    </p:spTree>
    <p:extLst>
      <p:ext uri="{BB962C8B-B14F-4D97-AF65-F5344CB8AC3E}">
        <p14:creationId xmlns:p14="http://schemas.microsoft.com/office/powerpoint/2010/main" val="2052733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2</a:t>
            </a:fld>
            <a:endParaRPr lang="fr-FR"/>
          </a:p>
        </p:txBody>
      </p:sp>
    </p:spTree>
    <p:extLst>
      <p:ext uri="{BB962C8B-B14F-4D97-AF65-F5344CB8AC3E}">
        <p14:creationId xmlns:p14="http://schemas.microsoft.com/office/powerpoint/2010/main" val="940472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Citer des secteur influencés par l’approche projet</a:t>
            </a:r>
          </a:p>
          <a:p>
            <a:pPr eaLnBrk="1" hangingPunct="1"/>
            <a:r>
              <a:rPr lang="fr-FR" altLang="fr-FR" dirty="0">
                <a:latin typeface="Arial" panose="020B0604020202020204" pitchFamily="34" charset="0"/>
              </a:rPr>
              <a:t>Je rappel que nous parlons de tous les projet de développements, même si nous avons la grâce de travailler sur les projet BM UE</a:t>
            </a:r>
          </a:p>
          <a:p>
            <a:pPr eaLnBrk="1" hangingPunct="1"/>
            <a:r>
              <a:rPr lang="fr-FR" altLang="fr-FR" dirty="0">
                <a:latin typeface="Arial" panose="020B0604020202020204" pitchFamily="34" charset="0"/>
              </a:rPr>
              <a:t>On vous appelle pour un projet d’</a:t>
            </a:r>
            <a:r>
              <a:rPr lang="fr-FR" altLang="fr-FR" dirty="0" err="1">
                <a:latin typeface="Arial" panose="020B0604020202020204" pitchFamily="34" charset="0"/>
              </a:rPr>
              <a:t>infrastrure</a:t>
            </a:r>
            <a:r>
              <a:rPr lang="fr-FR" altLang="fr-FR" dirty="0">
                <a:latin typeface="Arial" panose="020B0604020202020204" pitchFamily="34" charset="0"/>
              </a:rPr>
              <a:t>; informatique, reforme, tramway, train rapide….</a:t>
            </a:r>
          </a:p>
        </p:txBody>
      </p:sp>
    </p:spTree>
    <p:extLst>
      <p:ext uri="{BB962C8B-B14F-4D97-AF65-F5344CB8AC3E}">
        <p14:creationId xmlns:p14="http://schemas.microsoft.com/office/powerpoint/2010/main" val="117259222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9199114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32406341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26503416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227746715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154316937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190173334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141616754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75147158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46414177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err="1">
                <a:latin typeface="Arial" panose="020B0604020202020204" pitchFamily="34" charset="0"/>
              </a:rPr>
              <a:t>Consequence</a:t>
            </a:r>
            <a:r>
              <a:rPr lang="fr-FR" altLang="fr-FR" dirty="0">
                <a:latin typeface="Arial" panose="020B0604020202020204" pitchFamily="34" charset="0"/>
              </a:rPr>
              <a:t> d’une planification </a:t>
            </a:r>
            <a:r>
              <a:rPr lang="fr-FR" altLang="fr-FR" dirty="0" err="1">
                <a:latin typeface="Arial" panose="020B0604020202020204" pitchFamily="34" charset="0"/>
              </a:rPr>
              <a:t>inappropié</a:t>
            </a:r>
            <a:r>
              <a:rPr lang="fr-FR" altLang="fr-FR" dirty="0">
                <a:latin typeface="Arial" panose="020B0604020202020204" pitchFamily="34" charset="0"/>
              </a:rPr>
              <a:t>: retards dans les remises des messages, communication aux au mauvais public, une communication insuffisante avec les parties prenantes, </a:t>
            </a:r>
          </a:p>
          <a:p>
            <a:pPr eaLnBrk="1" hangingPunct="1"/>
            <a:r>
              <a:rPr lang="fr-FR" altLang="fr-FR" dirty="0" err="1">
                <a:latin typeface="Arial" panose="020B0604020202020204" pitchFamily="34" charset="0"/>
              </a:rPr>
              <a:t>Erreure</a:t>
            </a:r>
            <a:r>
              <a:rPr lang="fr-FR" altLang="fr-FR" dirty="0">
                <a:latin typeface="Arial" panose="020B0604020202020204" pitchFamily="34" charset="0"/>
              </a:rPr>
              <a:t> de compréhension et d’</a:t>
            </a:r>
            <a:r>
              <a:rPr lang="fr-FR" altLang="fr-FR" dirty="0" err="1">
                <a:latin typeface="Arial" panose="020B0604020202020204" pitchFamily="34" charset="0"/>
              </a:rPr>
              <a:t>interpretation</a:t>
            </a:r>
            <a:r>
              <a:rPr lang="fr-FR" altLang="fr-FR" dirty="0">
                <a:latin typeface="Arial" panose="020B0604020202020204" pitchFamily="34" charset="0"/>
              </a:rPr>
              <a:t> du message communiqué</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970767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97094140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err="1">
                <a:latin typeface="Arial" panose="020B0604020202020204" pitchFamily="34" charset="0"/>
              </a:rPr>
              <a:t>Consequence</a:t>
            </a:r>
            <a:r>
              <a:rPr lang="fr-FR" altLang="fr-FR" dirty="0">
                <a:latin typeface="Arial" panose="020B0604020202020204" pitchFamily="34" charset="0"/>
              </a:rPr>
              <a:t> d’une planification </a:t>
            </a:r>
            <a:r>
              <a:rPr lang="fr-FR" altLang="fr-FR" dirty="0" err="1">
                <a:latin typeface="Arial" panose="020B0604020202020204" pitchFamily="34" charset="0"/>
              </a:rPr>
              <a:t>inappropié</a:t>
            </a:r>
            <a:r>
              <a:rPr lang="fr-FR" altLang="fr-FR" dirty="0">
                <a:latin typeface="Arial" panose="020B0604020202020204" pitchFamily="34" charset="0"/>
              </a:rPr>
              <a:t>: retards dans les remises des messages, communication aux au mauvais public, une communication insuffisante avec les parties prenantes, </a:t>
            </a:r>
          </a:p>
          <a:p>
            <a:pPr eaLnBrk="1" hangingPunct="1"/>
            <a:r>
              <a:rPr lang="fr-FR" altLang="fr-FR" dirty="0" err="1">
                <a:latin typeface="Arial" panose="020B0604020202020204" pitchFamily="34" charset="0"/>
              </a:rPr>
              <a:t>Erreure</a:t>
            </a:r>
            <a:r>
              <a:rPr lang="fr-FR" altLang="fr-FR" dirty="0">
                <a:latin typeface="Arial" panose="020B0604020202020204" pitchFamily="34" charset="0"/>
              </a:rPr>
              <a:t> de compréhension et d’</a:t>
            </a:r>
            <a:r>
              <a:rPr lang="fr-FR" altLang="fr-FR" dirty="0" err="1">
                <a:latin typeface="Arial" panose="020B0604020202020204" pitchFamily="34" charset="0"/>
              </a:rPr>
              <a:t>interpretation</a:t>
            </a:r>
            <a:r>
              <a:rPr lang="fr-FR" altLang="fr-FR" dirty="0">
                <a:latin typeface="Arial" panose="020B0604020202020204" pitchFamily="34" charset="0"/>
              </a:rPr>
              <a:t> du message communiqué</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72873172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9415917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Faire l’exercice pour déterminer le nombre de canaux de communication</a:t>
            </a:r>
          </a:p>
        </p:txBody>
      </p:sp>
    </p:spTree>
    <p:extLst>
      <p:ext uri="{BB962C8B-B14F-4D97-AF65-F5344CB8AC3E}">
        <p14:creationId xmlns:p14="http://schemas.microsoft.com/office/powerpoint/2010/main" val="32596930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229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Faire l’exercice pour déterminer le nombre de canaux de communication</a:t>
            </a:r>
          </a:p>
        </p:txBody>
      </p:sp>
    </p:spTree>
    <p:extLst>
      <p:ext uri="{BB962C8B-B14F-4D97-AF65-F5344CB8AC3E}">
        <p14:creationId xmlns:p14="http://schemas.microsoft.com/office/powerpoint/2010/main" val="262795876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L’émetteur doit s’assurer que l’information transmise est claire et complète et en confirmant que le communication a été correctement comprise</a:t>
            </a:r>
          </a:p>
          <a:p>
            <a:pPr eaLnBrk="1" hangingPunct="1"/>
            <a:r>
              <a:rPr lang="fr-FR" altLang="fr-FR" dirty="0">
                <a:latin typeface="Arial" panose="020B0604020202020204" pitchFamily="34" charset="0"/>
              </a:rPr>
              <a:t>Le </a:t>
            </a:r>
            <a:r>
              <a:rPr lang="fr-FR" altLang="fr-FR" dirty="0" err="1">
                <a:latin typeface="Arial" panose="020B0604020202020204" pitchFamily="34" charset="0"/>
              </a:rPr>
              <a:t>recepteur</a:t>
            </a:r>
            <a:r>
              <a:rPr lang="fr-FR" altLang="fr-FR" dirty="0">
                <a:latin typeface="Arial" panose="020B0604020202020204" pitchFamily="34" charset="0"/>
              </a:rPr>
              <a:t> ( information </a:t>
            </a:r>
            <a:r>
              <a:rPr lang="fr-FR" altLang="fr-FR" dirty="0" err="1">
                <a:latin typeface="Arial" panose="020B0604020202020204" pitchFamily="34" charset="0"/>
              </a:rPr>
              <a:t>recu</a:t>
            </a:r>
            <a:r>
              <a:rPr lang="fr-FR" altLang="fr-FR" dirty="0">
                <a:latin typeface="Arial" panose="020B0604020202020204" pitchFamily="34" charset="0"/>
              </a:rPr>
              <a:t> dans son </a:t>
            </a:r>
            <a:r>
              <a:rPr lang="fr-FR" altLang="fr-FR" dirty="0" err="1">
                <a:latin typeface="Arial" panose="020B0604020202020204" pitchFamily="34" charset="0"/>
              </a:rPr>
              <a:t>integralité</a:t>
            </a:r>
            <a:r>
              <a:rPr lang="fr-FR" altLang="fr-FR" dirty="0">
                <a:latin typeface="Arial" panose="020B0604020202020204" pitchFamily="34" charset="0"/>
              </a:rPr>
              <a:t>, correctement comprise, et qu’une </a:t>
            </a:r>
            <a:r>
              <a:rPr lang="fr-FR" altLang="fr-FR" dirty="0" err="1">
                <a:latin typeface="Arial" panose="020B0604020202020204" pitchFamily="34" charset="0"/>
              </a:rPr>
              <a:t>reponse</a:t>
            </a:r>
            <a:r>
              <a:rPr lang="fr-FR" altLang="fr-FR" dirty="0">
                <a:latin typeface="Arial" panose="020B0604020202020204" pitchFamily="34" charset="0"/>
              </a:rPr>
              <a:t> appropriée est envoyée)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27502522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L’émetteur doit s’assurer que l’information transmise est claire et complète et en confirmant que le communication a été correctement comprise</a:t>
            </a:r>
          </a:p>
          <a:p>
            <a:pPr eaLnBrk="1" hangingPunct="1"/>
            <a:r>
              <a:rPr lang="fr-FR" altLang="fr-FR" dirty="0">
                <a:latin typeface="Arial" panose="020B0604020202020204" pitchFamily="34" charset="0"/>
              </a:rPr>
              <a:t>Le récepteur ( information reçu dans son intégralité, correctement comprise, et qu’une réponse appropriée est envoyée)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27359815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L’émetteur doit s’assurer que l’information transmise est claire et complète et en confirmant que le communication a été correctement comprise</a:t>
            </a:r>
          </a:p>
          <a:p>
            <a:pPr eaLnBrk="1" hangingPunct="1"/>
            <a:r>
              <a:rPr lang="fr-FR" altLang="fr-FR" dirty="0">
                <a:latin typeface="Arial" panose="020B0604020202020204" pitchFamily="34" charset="0"/>
              </a:rPr>
              <a:t>Le récepteur ( information reçu dans son intégralité, correctement comprise, et qu’une réponse appropriée est envoyée)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7369418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La version </a:t>
            </a:r>
            <a:r>
              <a:rPr lang="fr-FR" altLang="fr-FR">
                <a:latin typeface="Arial" panose="020B0604020202020204" pitchFamily="34" charset="0"/>
              </a:rPr>
              <a:t>du document</a:t>
            </a:r>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54906724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35884848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Votre notation aujourd’hui</a:t>
            </a:r>
          </a:p>
          <a:p>
            <a:pPr eaLnBrk="1" hangingPunct="1"/>
            <a:r>
              <a:rPr lang="fr-FR" altLang="fr-FR" dirty="0">
                <a:latin typeface="Arial" panose="020B0604020202020204" pitchFamily="34" charset="0"/>
              </a:rPr>
              <a:t>Votre notation dans 3 mois ? Adapter le tableau</a:t>
            </a:r>
          </a:p>
          <a:p>
            <a:pPr eaLnBrk="1" hangingPunct="1"/>
            <a:r>
              <a:rPr lang="fr-FR" altLang="fr-FR" dirty="0">
                <a:latin typeface="Arial" panose="020B0604020202020204" pitchFamily="34" charset="0"/>
              </a:rPr>
              <a:t>Vous donner un plan de conduite de changement</a:t>
            </a:r>
          </a:p>
        </p:txBody>
      </p:sp>
    </p:spTree>
    <p:extLst>
      <p:ext uri="{BB962C8B-B14F-4D97-AF65-F5344CB8AC3E}">
        <p14:creationId xmlns:p14="http://schemas.microsoft.com/office/powerpoint/2010/main" val="159569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22763474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Votre notation aujourd’hui</a:t>
            </a:r>
          </a:p>
          <a:p>
            <a:pPr eaLnBrk="1" hangingPunct="1"/>
            <a:r>
              <a:rPr lang="fr-FR" altLang="fr-FR" dirty="0">
                <a:latin typeface="Arial" panose="020B0604020202020204" pitchFamily="34" charset="0"/>
              </a:rPr>
              <a:t>Votre notation dans 3 mois ? Adapter le tableau</a:t>
            </a:r>
          </a:p>
          <a:p>
            <a:pPr eaLnBrk="1" hangingPunct="1"/>
            <a:r>
              <a:rPr lang="fr-FR" altLang="fr-FR" dirty="0">
                <a:latin typeface="Arial" panose="020B0604020202020204" pitchFamily="34" charset="0"/>
              </a:rPr>
              <a:t>Vous donner un plan de conduite de changement</a:t>
            </a:r>
          </a:p>
        </p:txBody>
      </p:sp>
    </p:spTree>
    <p:extLst>
      <p:ext uri="{BB962C8B-B14F-4D97-AF65-F5344CB8AC3E}">
        <p14:creationId xmlns:p14="http://schemas.microsoft.com/office/powerpoint/2010/main" val="281451458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41688196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239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Blocage du décaissement - Retard dans la réhabilitation d’une université – dégradation de la relation avec les étudiants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20940327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Blocage du décaissement - Retard dans la réhabilitation d’une université – dégradation de la relation avec les étudiants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7036550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209816057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16102073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2195142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16836165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7989671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61839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4442907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0693714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02302643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249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21021010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81411082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520210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52126913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1204664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26466847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5670539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145887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367833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87301725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414247599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259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367878424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32881684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Etudier le projet sur chacun de ses aspects. Force, faiblesse, opportunités et menaces, ( FFOM) afin de l’</a:t>
            </a:r>
            <a:r>
              <a:rPr lang="fr-FR" altLang="fr-FR" dirty="0" err="1">
                <a:latin typeface="Arial" panose="020B0604020202020204" pitchFamily="34" charset="0"/>
              </a:rPr>
              <a:t>etendue</a:t>
            </a:r>
            <a:r>
              <a:rPr lang="fr-FR" altLang="fr-FR" dirty="0">
                <a:latin typeface="Arial" panose="020B0604020202020204" pitchFamily="34" charset="0"/>
              </a:rPr>
              <a:t> des risques identifiés</a:t>
            </a:r>
          </a:p>
        </p:txBody>
      </p:sp>
    </p:spTree>
    <p:extLst>
      <p:ext uri="{BB962C8B-B14F-4D97-AF65-F5344CB8AC3E}">
        <p14:creationId xmlns:p14="http://schemas.microsoft.com/office/powerpoint/2010/main" val="37398023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327935051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104073157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348406922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140657251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4288410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b="1" baseline="0" dirty="0">
                <a:latin typeface="Arial" panose="020B0604020202020204" pitchFamily="34" charset="0"/>
              </a:rPr>
              <a:t>Travaux avec </a:t>
            </a:r>
            <a:r>
              <a:rPr lang="fr-FR" altLang="fr-FR" b="1" baseline="0" dirty="0" err="1">
                <a:latin typeface="Arial" panose="020B0604020202020204" pitchFamily="34" charset="0"/>
              </a:rPr>
              <a:t>Steaker</a:t>
            </a:r>
            <a:endParaRPr lang="fr-FR" altLang="fr-FR" b="1" baseline="0" dirty="0">
              <a:latin typeface="Arial" panose="020B0604020202020204" pitchFamily="34" charset="0"/>
            </a:endParaRPr>
          </a:p>
          <a:p>
            <a:pPr eaLnBrk="1" hangingPunct="1"/>
            <a:endParaRPr lang="fr-FR" altLang="fr-FR" b="1" dirty="0">
              <a:latin typeface="Arial" panose="020B0604020202020204" pitchFamily="34" charset="0"/>
            </a:endParaRPr>
          </a:p>
        </p:txBody>
      </p:sp>
    </p:spTree>
    <p:extLst>
      <p:ext uri="{BB962C8B-B14F-4D97-AF65-F5344CB8AC3E}">
        <p14:creationId xmlns:p14="http://schemas.microsoft.com/office/powerpoint/2010/main" val="236088223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580630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88268682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269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58253410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66550966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300700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5770889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5062756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7213202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83020183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340374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Un seul mot, pour définir le projet</a:t>
            </a:r>
          </a:p>
          <a:p>
            <a:pPr eaLnBrk="1" hangingPunct="1"/>
            <a:r>
              <a:rPr lang="fr-FR" altLang="fr-FR" dirty="0">
                <a:latin typeface="Arial" panose="020B0604020202020204" pitchFamily="34" charset="0"/>
              </a:rPr>
              <a:t>Nous allons nous imaginer dans un pays de 100 milliard de FCFA</a:t>
            </a:r>
          </a:p>
          <a:p>
            <a:pPr eaLnBrk="1" hangingPunct="1"/>
            <a:r>
              <a:rPr lang="fr-FR" altLang="fr-FR" dirty="0">
                <a:latin typeface="Arial" panose="020B0604020202020204" pitchFamily="34" charset="0"/>
              </a:rPr>
              <a:t>200 employés avec certains dans 5 pays</a:t>
            </a:r>
          </a:p>
          <a:p>
            <a:pPr eaLnBrk="1" hangingPunct="1"/>
            <a:r>
              <a:rPr lang="fr-FR" altLang="fr-FR" dirty="0">
                <a:latin typeface="Arial" panose="020B0604020202020204" pitchFamily="34" charset="0"/>
              </a:rPr>
              <a:t>Chef de projet l’avion A380 / Compagne AIR AFRIQUE;  Abidjan – Douala;  </a:t>
            </a:r>
          </a:p>
          <a:p>
            <a:pPr eaLnBrk="1" hangingPunct="1"/>
            <a:r>
              <a:rPr lang="fr-FR" altLang="fr-FR" dirty="0">
                <a:latin typeface="Arial" panose="020B0604020202020204" pitchFamily="34" charset="0"/>
              </a:rPr>
              <a:t>Intangible: recherche scientifique ( mort prématurée des PME)</a:t>
            </a:r>
          </a:p>
          <a:p>
            <a:pPr eaLnBrk="1" hangingPunct="1"/>
            <a:r>
              <a:rPr lang="fr-FR" altLang="fr-FR" dirty="0">
                <a:latin typeface="Arial" panose="020B0604020202020204" pitchFamily="34" charset="0"/>
              </a:rPr>
              <a:t>Une nouvelle </a:t>
            </a:r>
            <a:r>
              <a:rPr lang="fr-FR" altLang="fr-FR" dirty="0" err="1">
                <a:latin typeface="Arial" panose="020B0604020202020204" pitchFamily="34" charset="0"/>
              </a:rPr>
              <a:t>donnee</a:t>
            </a:r>
            <a:r>
              <a:rPr lang="fr-FR" altLang="fr-FR" dirty="0">
                <a:latin typeface="Arial" panose="020B0604020202020204" pitchFamily="34" charset="0"/>
              </a:rPr>
              <a:t> stat, un recensement de population.</a:t>
            </a:r>
          </a:p>
          <a:p>
            <a:pPr eaLnBrk="1" hangingPunct="1"/>
            <a:r>
              <a:rPr lang="fr-FR" altLang="fr-FR" dirty="0">
                <a:latin typeface="Arial" panose="020B0604020202020204" pitchFamily="34" charset="0"/>
              </a:rPr>
              <a:t>Un fichier unique des fonctionnaires</a:t>
            </a:r>
          </a:p>
        </p:txBody>
      </p:sp>
    </p:spTree>
    <p:extLst>
      <p:ext uri="{BB962C8B-B14F-4D97-AF65-F5344CB8AC3E}">
        <p14:creationId xmlns:p14="http://schemas.microsoft.com/office/powerpoint/2010/main" val="199649844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66626859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0696174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279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1061638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82351549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8510872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6538923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Votre notation aujourd’hui</a:t>
            </a:r>
          </a:p>
          <a:p>
            <a:pPr eaLnBrk="1" hangingPunct="1"/>
            <a:r>
              <a:rPr lang="fr-FR" altLang="fr-FR" dirty="0">
                <a:latin typeface="Arial" panose="020B0604020202020204" pitchFamily="34" charset="0"/>
              </a:rPr>
              <a:t>Votre notation dans 3 mois ? Adapter le tableau</a:t>
            </a:r>
          </a:p>
          <a:p>
            <a:pPr eaLnBrk="1" hangingPunct="1"/>
            <a:r>
              <a:rPr lang="fr-FR" altLang="fr-FR" dirty="0">
                <a:latin typeface="Arial" panose="020B0604020202020204" pitchFamily="34" charset="0"/>
              </a:rPr>
              <a:t>Vous donner un plan de conduite de changement</a:t>
            </a:r>
          </a:p>
        </p:txBody>
      </p:sp>
    </p:spTree>
    <p:extLst>
      <p:ext uri="{BB962C8B-B14F-4D97-AF65-F5344CB8AC3E}">
        <p14:creationId xmlns:p14="http://schemas.microsoft.com/office/powerpoint/2010/main" val="111349504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Rappel des différentes phases de passation marchés</a:t>
            </a:r>
          </a:p>
          <a:p>
            <a:pPr eaLnBrk="1" hangingPunct="1"/>
            <a:r>
              <a:rPr lang="fr-FR" altLang="fr-FR" dirty="0">
                <a:latin typeface="Arial" panose="020B0604020202020204" pitchFamily="34" charset="0"/>
              </a:rPr>
              <a:t>Revoir les états dans TOM2PRO</a:t>
            </a:r>
          </a:p>
        </p:txBody>
      </p:sp>
    </p:spTree>
    <p:extLst>
      <p:ext uri="{BB962C8B-B14F-4D97-AF65-F5344CB8AC3E}">
        <p14:creationId xmlns:p14="http://schemas.microsoft.com/office/powerpoint/2010/main" val="309523434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189496383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604196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b="1" baseline="0" dirty="0">
                <a:latin typeface="Arial" panose="020B0604020202020204" pitchFamily="34" charset="0"/>
              </a:rPr>
              <a:t>Travaux avec </a:t>
            </a:r>
            <a:r>
              <a:rPr lang="fr-FR" altLang="fr-FR" b="1" baseline="0" dirty="0" err="1">
                <a:latin typeface="Arial" panose="020B0604020202020204" pitchFamily="34" charset="0"/>
              </a:rPr>
              <a:t>Steaker</a:t>
            </a:r>
            <a:endParaRPr lang="fr-FR" altLang="fr-FR" b="1" baseline="0" dirty="0">
              <a:latin typeface="Arial" panose="020B0604020202020204" pitchFamily="34" charset="0"/>
            </a:endParaRPr>
          </a:p>
          <a:p>
            <a:pPr eaLnBrk="1" hangingPunct="1"/>
            <a:endParaRPr lang="fr-FR" altLang="fr-FR" b="1" dirty="0">
              <a:latin typeface="Arial" panose="020B0604020202020204" pitchFamily="34" charset="0"/>
            </a:endParaRPr>
          </a:p>
        </p:txBody>
      </p:sp>
    </p:spTree>
    <p:extLst>
      <p:ext uri="{BB962C8B-B14F-4D97-AF65-F5344CB8AC3E}">
        <p14:creationId xmlns:p14="http://schemas.microsoft.com/office/powerpoint/2010/main" val="206129013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19370389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289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21308853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6270681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73262747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7837939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15365414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5707653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Son rôle varie d’une organisation à une autre, une simple analogie peut aider à comprendre les rôles du chef d’un grand projet en les comparants Aux rôles du chef d’un grand orchestre </a:t>
            </a:r>
          </a:p>
        </p:txBody>
      </p:sp>
    </p:spTree>
    <p:extLst>
      <p:ext uri="{BB962C8B-B14F-4D97-AF65-F5344CB8AC3E}">
        <p14:creationId xmlns:p14="http://schemas.microsoft.com/office/powerpoint/2010/main" val="169721881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Répondre aux attentes des parties prenantes </a:t>
            </a:r>
          </a:p>
          <a:p>
            <a:pPr eaLnBrk="1" hangingPunct="1"/>
            <a:r>
              <a:rPr lang="fr-FR" altLang="fr-FR" dirty="0">
                <a:latin typeface="Arial" panose="020B0604020202020204" pitchFamily="34" charset="0"/>
              </a:rPr>
              <a:t>Trouver un équilibre entre les contraintes divergentes du projet et la disponibilité des ressources</a:t>
            </a:r>
          </a:p>
          <a:p>
            <a:pPr eaLnBrk="1" hangingPunct="1"/>
            <a:r>
              <a:rPr lang="fr-FR" altLang="fr-FR" dirty="0">
                <a:latin typeface="Arial" panose="020B0604020202020204" pitchFamily="34" charset="0"/>
              </a:rPr>
              <a:t>Assurer le rôle de communication entres le sponsor, les membres de l’équipe et les autres parties prenantes</a:t>
            </a:r>
          </a:p>
          <a:p>
            <a:pPr eaLnBrk="1" hangingPunct="1"/>
            <a:r>
              <a:rPr lang="fr-FR" altLang="fr-FR" dirty="0">
                <a:latin typeface="Arial" panose="020B0604020202020204" pitchFamily="34" charset="0"/>
              </a:rPr>
              <a:t>Plus de 90 % de son temps pour communiquer </a:t>
            </a:r>
          </a:p>
          <a:p>
            <a:pPr eaLnBrk="1" hangingPunct="1"/>
            <a:r>
              <a:rPr lang="fr-FR" altLang="fr-FR" dirty="0">
                <a:latin typeface="Arial" panose="020B0604020202020204" pitchFamily="34" charset="0"/>
              </a:rPr>
              <a:t>Création, MAJ et respect des plans de communications</a:t>
            </a:r>
          </a:p>
          <a:p>
            <a:pPr eaLnBrk="1" hangingPunct="1"/>
            <a:r>
              <a:rPr lang="fr-FR" altLang="fr-FR" dirty="0">
                <a:latin typeface="Arial" panose="020B0604020202020204" pitchFamily="34" charset="0"/>
              </a:rPr>
              <a:t>Développer des réseaux formels et informels</a:t>
            </a:r>
          </a:p>
          <a:p>
            <a:pPr eaLnBrk="1" hangingPunct="1"/>
            <a:r>
              <a:rPr lang="fr-FR" altLang="fr-FR" dirty="0">
                <a:latin typeface="Arial" panose="020B0604020202020204" pitchFamily="34" charset="0"/>
              </a:rPr>
              <a:t>Collaborer avec les autres chefs de projets</a:t>
            </a:r>
          </a:p>
          <a:p>
            <a:pPr eaLnBrk="1" hangingPunct="1"/>
            <a:r>
              <a:rPr lang="fr-FR" altLang="fr-FR" dirty="0">
                <a:latin typeface="Arial" panose="020B0604020202020204" pitchFamily="34" charset="0"/>
              </a:rPr>
              <a:t>S’informer des tendances du secteur d’activités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13629569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fr-FR" sz="1200" kern="1200" dirty="0">
                <a:solidFill>
                  <a:schemeClr val="tx1"/>
                </a:solidFill>
                <a:effectLst/>
                <a:latin typeface="Arial" charset="0"/>
                <a:ea typeface="+mn-ea"/>
                <a:cs typeface="+mn-cs"/>
              </a:rPr>
              <a:t>Le rôle du chef de projet est différent de celui de responsable fonctionnel ou de responsable des opérations. Être Chef de projet requiert des compétences interpersonnelles particulières qui sont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leadership : avec : respect et confiance plutôt que crainte et soumission sont des éléments essentiels d’un bon leadership</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développement de l’esprit d’équipe, ce que l’on appelle le « team building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motivation : Le succès global du projet dépendant de l’engagement de l’équipe, les maintenir motivés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maîtrise de la communication, identifiée comme étant l’une des raisons principales de succès ou d’échec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L’influence pour plus de coopération en s’appuyant sur les compétences et en partageant l’autorité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capacité à prendre des décisions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Une sensibilité politique et culturelle développée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climat de confiance qui est un élément essentiel à un bon leadership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négociation qui nécessite de nombreux talents comme l’analyse et la synthèse, le discernement, l’écoute, l’ouverture, </a:t>
            </a:r>
            <a:r>
              <a:rPr lang="fr-FR" sz="1200" kern="1200" dirty="0" err="1">
                <a:solidFill>
                  <a:schemeClr val="tx1"/>
                </a:solidFill>
                <a:effectLst/>
                <a:latin typeface="Arial" charset="0"/>
                <a:ea typeface="+mn-ea"/>
                <a:cs typeface="+mn-cs"/>
              </a:rPr>
              <a:t>etc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gestion des conflits, inévitables dans un environnement projet</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L’accompagnement : Le Chef de projet est un coach</a:t>
            </a:r>
            <a:endParaRPr lang="fr-FR" sz="1000" kern="1200" dirty="0">
              <a:solidFill>
                <a:schemeClr val="tx1"/>
              </a:solidFill>
              <a:effectLst/>
              <a:latin typeface="Arial" charset="0"/>
              <a:ea typeface="+mn-ea"/>
              <a:cs typeface="+mn-cs"/>
            </a:endParaRPr>
          </a:p>
          <a:p>
            <a:r>
              <a:rPr lang="fr-FR" sz="1200" kern="1200" dirty="0">
                <a:solidFill>
                  <a:schemeClr val="tx1"/>
                </a:solidFill>
                <a:effectLst/>
                <a:latin typeface="Arial" charset="0"/>
                <a:ea typeface="+mn-ea"/>
                <a:cs typeface="+mn-cs"/>
              </a:rPr>
              <a:t>Toutes ses compétences interpersonnelles du Chef de projet sont décrites dans  l’Annexe X3 du PMBOK® Guide.</a:t>
            </a:r>
            <a:endParaRPr lang="fr-FR" sz="1000" kern="1200" dirty="0">
              <a:solidFill>
                <a:schemeClr val="tx1"/>
              </a:solidFill>
              <a:effectLst/>
              <a:latin typeface="Arial" charset="0"/>
              <a:ea typeface="+mn-ea"/>
              <a:cs typeface="+mn-cs"/>
            </a:endParaRPr>
          </a:p>
          <a:p>
            <a:endParaRPr lang="en-US" baseline="0" dirty="0"/>
          </a:p>
          <a:p>
            <a:endParaRPr lang="en-US" baseline="0" dirty="0"/>
          </a:p>
          <a:p>
            <a:endParaRPr lang="en-US" dirty="0"/>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4820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a:t>
            </a:r>
            <a:r>
              <a:rPr lang="fr-FR" altLang="fr-FR" baseline="0" dirty="0">
                <a:latin typeface="Arial" panose="020B0604020202020204" pitchFamily="34" charset="0"/>
              </a:rPr>
              <a:t> Management du Portefeuille vise: Orienter les décisions d’investissement de l’organisation</a:t>
            </a:r>
          </a:p>
          <a:p>
            <a:pPr eaLnBrk="1" hangingPunct="1"/>
            <a:r>
              <a:rPr lang="fr-FR" altLang="fr-FR" baseline="0" dirty="0">
                <a:latin typeface="Arial" panose="020B0604020202020204" pitchFamily="34" charset="0"/>
              </a:rPr>
              <a:t>Exemple de </a:t>
            </a:r>
            <a:r>
              <a:rPr lang="fr-FR" altLang="fr-FR" baseline="0" dirty="0" err="1">
                <a:latin typeface="Arial" panose="020B0604020202020204" pitchFamily="34" charset="0"/>
              </a:rPr>
              <a:t>boloré</a:t>
            </a:r>
            <a:r>
              <a:rPr lang="fr-FR" altLang="fr-FR" baseline="0" dirty="0">
                <a:latin typeface="Arial" panose="020B0604020202020204" pitchFamily="34" charset="0"/>
              </a:rPr>
              <a:t> ( projet pétroliers et gaziers, production d’Energie, d’adduction d’eau, de routes, de voies ferrées, d’installations aéroportuaires)</a:t>
            </a:r>
          </a:p>
          <a:p>
            <a:pPr eaLnBrk="1" hangingPunct="1"/>
            <a:r>
              <a:rPr lang="fr-FR" altLang="fr-FR" baseline="0" dirty="0">
                <a:latin typeface="Arial" panose="020B0604020202020204" pitchFamily="34" charset="0"/>
              </a:rPr>
              <a:t>Capital investi, ROI</a:t>
            </a:r>
          </a:p>
          <a:p>
            <a:pPr eaLnBrk="1" hangingPunct="1"/>
            <a:r>
              <a:rPr lang="fr-FR" altLang="fr-FR" baseline="0" dirty="0">
                <a:latin typeface="Arial" panose="020B0604020202020204" pitchFamily="34" charset="0"/>
              </a:rPr>
              <a:t>Choisir les combinaisons optimales de projets et programmes pour atteindre les objectifs stratégiques</a:t>
            </a:r>
          </a:p>
          <a:p>
            <a:pPr eaLnBrk="1" hangingPunct="1"/>
            <a:r>
              <a:rPr lang="fr-FR" altLang="fr-FR" baseline="0" dirty="0">
                <a:latin typeface="Arial" panose="020B0604020202020204" pitchFamily="34" charset="0"/>
              </a:rPr>
              <a:t>Définir la priorité d’affectation des équipes et des ressources matérielles ( Ceux qui contribuent le plus aux objectifs stratégiques de l’organisation</a:t>
            </a:r>
          </a:p>
          <a:p>
            <a:pPr eaLnBrk="1" hangingPunct="1"/>
            <a:r>
              <a:rPr lang="fr-FR" altLang="fr-FR" baseline="0" dirty="0">
                <a:latin typeface="Arial" panose="020B0604020202020204" pitchFamily="34" charset="0"/>
              </a:rPr>
              <a:t>Accroitre la probabilité de réaliser le retour sur investissement souhaité</a:t>
            </a:r>
          </a:p>
          <a:p>
            <a:pPr eaLnBrk="1" hangingPunct="1"/>
            <a:r>
              <a:rPr lang="fr-FR" altLang="fr-FR" baseline="0" dirty="0">
                <a:latin typeface="Arial" panose="020B0604020202020204" pitchFamily="34" charset="0"/>
              </a:rPr>
              <a:t>THE STANDARD FOR PORTFOLIO MANAGEMENT</a:t>
            </a:r>
          </a:p>
          <a:p>
            <a:pPr eaLnBrk="1" hangingPunct="1"/>
            <a:r>
              <a:rPr lang="fr-FR" altLang="fr-FR" baseline="0" dirty="0">
                <a:latin typeface="Arial" panose="020B0604020202020204" pitchFamily="34" charset="0"/>
              </a:rPr>
              <a:t>Centraliser la gestion du profil de risque consolidé de tous les composants</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74624980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300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Pour être complet, le chef de projet doit faire appel temps au leadership qu’à la gestion.</a:t>
            </a:r>
          </a:p>
          <a:p>
            <a:pPr eaLnBrk="1" hangingPunct="1"/>
            <a:r>
              <a:rPr lang="fr-FR" altLang="fr-FR" dirty="0">
                <a:latin typeface="Arial" panose="020B0604020202020204" pitchFamily="34" charset="0"/>
              </a:rPr>
              <a:t>Il doit trouver le bon équilibre.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79388334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301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Pour être complet, le chef de projet doit faire appel temps au leadership qu’à la gestion.</a:t>
            </a:r>
          </a:p>
          <a:p>
            <a:pPr eaLnBrk="1" hangingPunct="1"/>
            <a:r>
              <a:rPr lang="fr-FR" altLang="fr-FR" dirty="0">
                <a:latin typeface="Arial" panose="020B0604020202020204" pitchFamily="34" charset="0"/>
              </a:rPr>
              <a:t>Il doit trouver le bon équilibre.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8391862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302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Pour être complet, le chef de projet doit faire appel temps au leadership qu’à la gestion.</a:t>
            </a:r>
          </a:p>
          <a:p>
            <a:pPr eaLnBrk="1" hangingPunct="1"/>
            <a:r>
              <a:rPr lang="fr-FR" altLang="fr-FR" dirty="0">
                <a:latin typeface="Arial" panose="020B0604020202020204" pitchFamily="34" charset="0"/>
              </a:rPr>
              <a:t>Il doit trouver le bon équilibre.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01282105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fontScale="92500" lnSpcReduction="10000"/>
          </a:bodyPr>
          <a:lstStyle/>
          <a:p>
            <a:r>
              <a:rPr lang="fr-FR" sz="1200" kern="1200" dirty="0">
                <a:solidFill>
                  <a:schemeClr val="tx1"/>
                </a:solidFill>
                <a:effectLst/>
                <a:latin typeface="Arial" charset="0"/>
                <a:ea typeface="+mn-ea"/>
                <a:cs typeface="+mn-cs"/>
              </a:rPr>
              <a:t>Le rôle du chef de projet est différent de celui de responsable fonctionnel ou de responsable des opérations. Être Chef de projet requiert des compétences interpersonnelles particulières qui sont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leadership : avec : respect et confiance plutôt que crainte et soumission sont des éléments essentiels d’un bon leadership</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développement de l’esprit d’équipe, ce que l’on appelle le « team building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motivation : Le succès global du projet dépendant de l’engagement de l’équipe</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maîtrise de la communication, identifiée comme étant l’une des raisons principales de succès ou d’échec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L’influence pour plus de coopération en s’appuyant sur les compétences et en partageant l’autorité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capacité à prendre des décisions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Une sensibilité politique et culturelle développée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climat de confiance qui est un élément essentiel à un bon leadership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négociation qui nécessite de nombreux talents comme l’analyse et la synthèse, le discernement, l’écoute, l’ouverture, </a:t>
            </a:r>
            <a:r>
              <a:rPr lang="fr-FR" sz="1200" kern="1200" dirty="0" err="1">
                <a:solidFill>
                  <a:schemeClr val="tx1"/>
                </a:solidFill>
                <a:effectLst/>
                <a:latin typeface="Arial" charset="0"/>
                <a:ea typeface="+mn-ea"/>
                <a:cs typeface="+mn-cs"/>
              </a:rPr>
              <a:t>etc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gestion des conflits, inévitables dans un environnement projet</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L’accompagnement : Le Chef de projet est un coach</a:t>
            </a:r>
            <a:endParaRPr lang="fr-FR" sz="1000" kern="1200" dirty="0">
              <a:solidFill>
                <a:schemeClr val="tx1"/>
              </a:solidFill>
              <a:effectLst/>
              <a:latin typeface="Arial" charset="0"/>
              <a:ea typeface="+mn-ea"/>
              <a:cs typeface="+mn-cs"/>
            </a:endParaRPr>
          </a:p>
          <a:p>
            <a:r>
              <a:rPr lang="fr-FR" sz="1200" kern="1200" dirty="0">
                <a:solidFill>
                  <a:schemeClr val="tx1"/>
                </a:solidFill>
                <a:effectLst/>
                <a:latin typeface="Arial" charset="0"/>
                <a:ea typeface="+mn-ea"/>
                <a:cs typeface="+mn-cs"/>
              </a:rPr>
              <a:t>Toutes ses compétences interpersonnelles du Chef de projet sont décrites dans  l’Annexe X3 du PMBOK® Guide.</a:t>
            </a:r>
            <a:endParaRPr lang="fr-FR" sz="1000" kern="1200" dirty="0">
              <a:solidFill>
                <a:schemeClr val="tx1"/>
              </a:solidFill>
              <a:effectLst/>
              <a:latin typeface="Arial" charset="0"/>
              <a:ea typeface="+mn-ea"/>
              <a:cs typeface="+mn-cs"/>
            </a:endParaRPr>
          </a:p>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303</a:t>
            </a:fld>
            <a:endParaRPr lang="fr-FR" dirty="0"/>
          </a:p>
        </p:txBody>
      </p:sp>
    </p:spTree>
    <p:extLst>
      <p:ext uri="{BB962C8B-B14F-4D97-AF65-F5344CB8AC3E}">
        <p14:creationId xmlns:p14="http://schemas.microsoft.com/office/powerpoint/2010/main" val="226358089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304</a:t>
            </a:fld>
            <a:endParaRPr lang="fr-FR" dirty="0"/>
          </a:p>
        </p:txBody>
      </p:sp>
    </p:spTree>
    <p:extLst>
      <p:ext uri="{BB962C8B-B14F-4D97-AF65-F5344CB8AC3E}">
        <p14:creationId xmlns:p14="http://schemas.microsoft.com/office/powerpoint/2010/main" val="422060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b="1" baseline="0" dirty="0">
                <a:latin typeface="Arial" panose="020B0604020202020204" pitchFamily="34" charset="0"/>
              </a:rPr>
              <a:t>Travaux avec </a:t>
            </a:r>
            <a:r>
              <a:rPr lang="fr-FR" altLang="fr-FR" b="1" baseline="0" dirty="0" err="1">
                <a:latin typeface="Arial" panose="020B0604020202020204" pitchFamily="34" charset="0"/>
              </a:rPr>
              <a:t>Steaker</a:t>
            </a:r>
            <a:endParaRPr lang="fr-FR" altLang="fr-FR" b="1" baseline="0" dirty="0">
              <a:latin typeface="Arial" panose="020B0604020202020204" pitchFamily="34" charset="0"/>
            </a:endParaRPr>
          </a:p>
          <a:p>
            <a:pPr eaLnBrk="1" hangingPunct="1"/>
            <a:endParaRPr lang="fr-FR" altLang="fr-FR" b="1" dirty="0">
              <a:latin typeface="Arial" panose="020B0604020202020204" pitchFamily="34" charset="0"/>
            </a:endParaRPr>
          </a:p>
        </p:txBody>
      </p:sp>
    </p:spTree>
    <p:extLst>
      <p:ext uri="{BB962C8B-B14F-4D97-AF65-F5344CB8AC3E}">
        <p14:creationId xmlns:p14="http://schemas.microsoft.com/office/powerpoint/2010/main" val="81750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r>
              <a:rPr lang="fr-FR" dirty="0"/>
              <a:t>Avantage d’avoir des séminaristes de pays différents </a:t>
            </a:r>
          </a:p>
          <a:p>
            <a:r>
              <a:rPr lang="fr-FR" dirty="0"/>
              <a:t>Animateur, partage de savoirs</a:t>
            </a:r>
          </a:p>
          <a:p>
            <a:r>
              <a:rPr lang="fr-FR" dirty="0"/>
              <a:t>Des exemples de votre pays</a:t>
            </a:r>
          </a:p>
          <a:p>
            <a:r>
              <a:rPr lang="fr-FR" dirty="0"/>
              <a:t>Votre vécu, votre histoire qui vous a transformé</a:t>
            </a:r>
          </a:p>
          <a:p>
            <a:r>
              <a:rPr lang="fr-FR" dirty="0"/>
              <a:t>Les vrais séminaires doivent vous transformer et transformer votre structure</a:t>
            </a:r>
          </a:p>
          <a:p>
            <a:r>
              <a:rPr lang="fr-FR" dirty="0"/>
              <a:t>A votre retour il faut que les gens sachent quelques chose à changé, avec humilité</a:t>
            </a:r>
          </a:p>
          <a:p>
            <a:r>
              <a:rPr lang="fr-FR" dirty="0"/>
              <a:t>Votre méthode travail, vos questionnements.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a:t>
            </a:fld>
            <a:endParaRPr lang="fr-FR"/>
          </a:p>
        </p:txBody>
      </p:sp>
    </p:spTree>
    <p:extLst>
      <p:ext uri="{BB962C8B-B14F-4D97-AF65-F5344CB8AC3E}">
        <p14:creationId xmlns:p14="http://schemas.microsoft.com/office/powerpoint/2010/main" val="836247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Définir une opération</a:t>
            </a:r>
          </a:p>
          <a:p>
            <a:pPr eaLnBrk="1" hangingPunct="1"/>
            <a:r>
              <a:rPr lang="fr-FR" altLang="fr-FR" dirty="0">
                <a:latin typeface="Arial" panose="020B0604020202020204" pitchFamily="34" charset="0"/>
              </a:rPr>
              <a:t>Donner des exemples d’opération</a:t>
            </a:r>
          </a:p>
          <a:p>
            <a:pPr eaLnBrk="1" hangingPunct="1"/>
            <a:r>
              <a:rPr lang="fr-FR" altLang="fr-FR" dirty="0">
                <a:latin typeface="Arial" panose="020B0604020202020204" pitchFamily="34" charset="0"/>
              </a:rPr>
              <a:t>Transfert de connaissances ou de ressources du projet à l’opération ( développement de logiciel )</a:t>
            </a:r>
          </a:p>
        </p:txBody>
      </p:sp>
    </p:spTree>
    <p:extLst>
      <p:ext uri="{BB962C8B-B14F-4D97-AF65-F5344CB8AC3E}">
        <p14:creationId xmlns:p14="http://schemas.microsoft.com/office/powerpoint/2010/main" val="689541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portefeuilles, les Programmes</a:t>
            </a:r>
            <a:r>
              <a:rPr lang="fr-FR" altLang="fr-FR" baseline="0" dirty="0">
                <a:latin typeface="Arial" panose="020B0604020202020204" pitchFamily="34" charset="0"/>
              </a:rPr>
              <a:t> et les projets sont alignés sur les stratégies organisationnelles ou motivés par elles. Ils diffère dans leur contribution à la réalisation des objectifs stratégiques. </a:t>
            </a:r>
          </a:p>
          <a:p>
            <a:pPr eaLnBrk="1" hangingPunct="1"/>
            <a:r>
              <a:rPr lang="fr-FR" altLang="fr-FR" baseline="0" dirty="0">
                <a:latin typeface="Arial" panose="020B0604020202020204" pitchFamily="34" charset="0"/>
              </a:rPr>
              <a:t>Le management de portefeuilles s’aligne sur les stratégies organisationnelles à travers la sélection des programmes ou des projets appropriés</a:t>
            </a:r>
          </a:p>
          <a:p>
            <a:pPr eaLnBrk="1" hangingPunct="1"/>
            <a:r>
              <a:rPr lang="fr-FR" altLang="fr-FR" baseline="0" dirty="0">
                <a:latin typeface="Arial" panose="020B0604020202020204" pitchFamily="34" charset="0"/>
              </a:rPr>
              <a:t>Le Management de programme harmonise les composants de ses programmes et maitrise les interdépendances pour produire des bénéfices spécifiques</a:t>
            </a:r>
          </a:p>
          <a:p>
            <a:pPr eaLnBrk="1" hangingPunct="1"/>
            <a:r>
              <a:rPr lang="fr-FR" altLang="fr-FR" baseline="0" dirty="0">
                <a:latin typeface="Arial" panose="020B0604020202020204" pitchFamily="34" charset="0"/>
              </a:rPr>
              <a:t>Le management de projet permet d’atteindre les buts et objectifs de l’organisation.</a:t>
            </a:r>
            <a:endParaRPr lang="fr-FR" altLang="fr-FR" dirty="0">
              <a:latin typeface="Arial" panose="020B0604020202020204" pitchFamily="34" charset="0"/>
            </a:endParaRPr>
          </a:p>
        </p:txBody>
      </p:sp>
    </p:spTree>
    <p:extLst>
      <p:ext uri="{BB962C8B-B14F-4D97-AF65-F5344CB8AC3E}">
        <p14:creationId xmlns:p14="http://schemas.microsoft.com/office/powerpoint/2010/main" val="1287402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Définir un portefeuille</a:t>
            </a:r>
          </a:p>
          <a:p>
            <a:pPr eaLnBrk="1" hangingPunct="1"/>
            <a:r>
              <a:rPr lang="fr-FR" altLang="fr-FR" dirty="0">
                <a:latin typeface="Arial" panose="020B0604020202020204" pitchFamily="34" charset="0"/>
              </a:rPr>
              <a:t>Taux de rentabilité</a:t>
            </a:r>
          </a:p>
          <a:p>
            <a:pPr eaLnBrk="1" hangingPunct="1"/>
            <a:r>
              <a:rPr lang="fr-FR" altLang="fr-FR" dirty="0">
                <a:latin typeface="Arial" panose="020B0604020202020204" pitchFamily="34" charset="0"/>
              </a:rPr>
              <a:t>Coût de revient </a:t>
            </a:r>
          </a:p>
        </p:txBody>
      </p:sp>
    </p:spTree>
    <p:extLst>
      <p:ext uri="{BB962C8B-B14F-4D97-AF65-F5344CB8AC3E}">
        <p14:creationId xmlns:p14="http://schemas.microsoft.com/office/powerpoint/2010/main" val="3291421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Définir un portefeuille</a:t>
            </a:r>
          </a:p>
          <a:p>
            <a:pPr eaLnBrk="1" hangingPunct="1"/>
            <a:r>
              <a:rPr lang="fr-FR" altLang="fr-FR" dirty="0">
                <a:latin typeface="Arial" panose="020B0604020202020204" pitchFamily="34" charset="0"/>
              </a:rPr>
              <a:t>Taux de rentabilité</a:t>
            </a:r>
          </a:p>
          <a:p>
            <a:pPr eaLnBrk="1" hangingPunct="1"/>
            <a:r>
              <a:rPr lang="fr-FR" altLang="fr-FR" dirty="0">
                <a:latin typeface="Arial" panose="020B0604020202020204" pitchFamily="34" charset="0"/>
              </a:rPr>
              <a:t>Coût de revient </a:t>
            </a:r>
          </a:p>
        </p:txBody>
      </p:sp>
    </p:spTree>
    <p:extLst>
      <p:ext uri="{BB962C8B-B14F-4D97-AF65-F5344CB8AC3E}">
        <p14:creationId xmlns:p14="http://schemas.microsoft.com/office/powerpoint/2010/main" val="2482540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portefeuilles, les Programmes</a:t>
            </a:r>
            <a:r>
              <a:rPr lang="fr-FR" altLang="fr-FR" baseline="0" dirty="0">
                <a:latin typeface="Arial" panose="020B0604020202020204" pitchFamily="34" charset="0"/>
              </a:rPr>
              <a:t> et les projets sont alignés sur les stratégies organisationnelles ou motivés par elles. Ils diffère dans leur contribution à la réalisation des objectifs stratégiques. </a:t>
            </a:r>
          </a:p>
          <a:p>
            <a:pPr eaLnBrk="1" hangingPunct="1"/>
            <a:r>
              <a:rPr lang="fr-FR" altLang="fr-FR" baseline="0" dirty="0">
                <a:latin typeface="Arial" panose="020B0604020202020204" pitchFamily="34" charset="0"/>
              </a:rPr>
              <a:t>Le management de portefeuilles s’aligne sur les stratégies organisationnelles à travers la sélection des programmes ou des projets appropriés</a:t>
            </a:r>
          </a:p>
          <a:p>
            <a:pPr eaLnBrk="1" hangingPunct="1"/>
            <a:r>
              <a:rPr lang="fr-FR" altLang="fr-FR" baseline="0" dirty="0">
                <a:latin typeface="Arial" panose="020B0604020202020204" pitchFamily="34" charset="0"/>
              </a:rPr>
              <a:t>Le Management de programme harmonise les composants de ses programmes et maitrise les interdépendances pour produire des bénéfices spécifiques</a:t>
            </a:r>
          </a:p>
          <a:p>
            <a:pPr eaLnBrk="1" hangingPunct="1"/>
            <a:r>
              <a:rPr lang="fr-FR" altLang="fr-FR" baseline="0" dirty="0">
                <a:latin typeface="Arial" panose="020B0604020202020204" pitchFamily="34" charset="0"/>
              </a:rPr>
              <a:t>Le management de projet permet d’atteindre les buts et objectifs de l’organisation.</a:t>
            </a:r>
            <a:endParaRPr lang="fr-FR" altLang="fr-FR" dirty="0">
              <a:latin typeface="Arial" panose="020B0604020202020204" pitchFamily="34" charset="0"/>
            </a:endParaRPr>
          </a:p>
        </p:txBody>
      </p:sp>
    </p:spTree>
    <p:extLst>
      <p:ext uri="{BB962C8B-B14F-4D97-AF65-F5344CB8AC3E}">
        <p14:creationId xmlns:p14="http://schemas.microsoft.com/office/powerpoint/2010/main" val="1160428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portefeuilles, les Programmes</a:t>
            </a:r>
            <a:r>
              <a:rPr lang="fr-FR" altLang="fr-FR" baseline="0" dirty="0">
                <a:latin typeface="Arial" panose="020B0604020202020204" pitchFamily="34" charset="0"/>
              </a:rPr>
              <a:t> et les projets sont alignés sur les stratégies organisationnelles ou motivés par elles. Ils diffère dans leur contribution à la réalisation des objectifs stratégiques. </a:t>
            </a:r>
          </a:p>
          <a:p>
            <a:pPr eaLnBrk="1" hangingPunct="1"/>
            <a:r>
              <a:rPr lang="fr-FR" altLang="fr-FR" baseline="0" dirty="0">
                <a:latin typeface="Arial" panose="020B0604020202020204" pitchFamily="34" charset="0"/>
              </a:rPr>
              <a:t>Le management de portefeuilles s’aligne sur les stratégies organisationnelles à travers la sélection des programmes ou des projets appropriés</a:t>
            </a:r>
          </a:p>
          <a:p>
            <a:pPr eaLnBrk="1" hangingPunct="1"/>
            <a:r>
              <a:rPr lang="fr-FR" altLang="fr-FR" baseline="0" dirty="0">
                <a:latin typeface="Arial" panose="020B0604020202020204" pitchFamily="34" charset="0"/>
              </a:rPr>
              <a:t>Le Management de programme harmonise les composants de ses programmes et maitrise les interdépendances pour produire des bénéfices spécifiques</a:t>
            </a:r>
          </a:p>
          <a:p>
            <a:pPr eaLnBrk="1" hangingPunct="1"/>
            <a:r>
              <a:rPr lang="fr-FR" altLang="fr-FR" baseline="0" dirty="0">
                <a:latin typeface="Arial" panose="020B0604020202020204" pitchFamily="34" charset="0"/>
              </a:rPr>
              <a:t>Le management de projet permet d’atteindre les buts et objectifs de l’organisation.</a:t>
            </a:r>
            <a:endParaRPr lang="fr-FR" altLang="fr-FR" dirty="0">
              <a:latin typeface="Arial" panose="020B0604020202020204" pitchFamily="34" charset="0"/>
            </a:endParaRPr>
          </a:p>
        </p:txBody>
      </p:sp>
    </p:spTree>
    <p:extLst>
      <p:ext uri="{BB962C8B-B14F-4D97-AF65-F5344CB8AC3E}">
        <p14:creationId xmlns:p14="http://schemas.microsoft.com/office/powerpoint/2010/main" val="2443514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Donner des exemples de projet, et exemples de phases, développement de logiciel</a:t>
            </a:r>
          </a:p>
          <a:p>
            <a:pPr eaLnBrk="1" hangingPunct="1"/>
            <a:r>
              <a:rPr lang="fr-FR" altLang="fr-FR" dirty="0">
                <a:latin typeface="Arial" panose="020B0604020202020204" pitchFamily="34" charset="0"/>
              </a:rPr>
              <a:t>Mise en place de SIG</a:t>
            </a:r>
          </a:p>
        </p:txBody>
      </p:sp>
    </p:spTree>
    <p:extLst>
      <p:ext uri="{BB962C8B-B14F-4D97-AF65-F5344CB8AC3E}">
        <p14:creationId xmlns:p14="http://schemas.microsoft.com/office/powerpoint/2010/main" val="569817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Donner des exemples de projet, et exemples de phases, développement de logiciel</a:t>
            </a:r>
          </a:p>
          <a:p>
            <a:pPr eaLnBrk="1" hangingPunct="1"/>
            <a:r>
              <a:rPr lang="fr-FR" altLang="fr-FR" dirty="0">
                <a:latin typeface="Arial" panose="020B0604020202020204" pitchFamily="34" charset="0"/>
              </a:rPr>
              <a:t>Mise en place de SIG</a:t>
            </a:r>
          </a:p>
        </p:txBody>
      </p:sp>
    </p:spTree>
    <p:extLst>
      <p:ext uri="{BB962C8B-B14F-4D97-AF65-F5344CB8AC3E}">
        <p14:creationId xmlns:p14="http://schemas.microsoft.com/office/powerpoint/2010/main" val="3049309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39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Donner des exemples de projet, et exemples de phases, développement de logiciel</a:t>
            </a:r>
          </a:p>
          <a:p>
            <a:pPr eaLnBrk="1" hangingPunct="1"/>
            <a:r>
              <a:rPr lang="fr-FR" altLang="fr-FR" dirty="0">
                <a:latin typeface="Arial" panose="020B0604020202020204" pitchFamily="34" charset="0"/>
              </a:rPr>
              <a:t>Mise en place de SIG</a:t>
            </a:r>
          </a:p>
        </p:txBody>
      </p:sp>
    </p:spTree>
    <p:extLst>
      <p:ext uri="{BB962C8B-B14F-4D97-AF65-F5344CB8AC3E}">
        <p14:creationId xmlns:p14="http://schemas.microsoft.com/office/powerpoint/2010/main" val="2136454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Donner des exemples de projet, et exemples de phases, développement de logiciel</a:t>
            </a:r>
          </a:p>
          <a:p>
            <a:pPr eaLnBrk="1" hangingPunct="1"/>
            <a:r>
              <a:rPr lang="fr-FR" altLang="fr-FR" dirty="0">
                <a:latin typeface="Arial" panose="020B0604020202020204" pitchFamily="34" charset="0"/>
              </a:rPr>
              <a:t>Mise en place de SIG</a:t>
            </a:r>
          </a:p>
        </p:txBody>
      </p:sp>
    </p:spTree>
    <p:extLst>
      <p:ext uri="{BB962C8B-B14F-4D97-AF65-F5344CB8AC3E}">
        <p14:creationId xmlns:p14="http://schemas.microsoft.com/office/powerpoint/2010/main" val="231807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a:t>
            </a:fld>
            <a:endParaRPr lang="fr-FR"/>
          </a:p>
        </p:txBody>
      </p:sp>
    </p:spTree>
    <p:extLst>
      <p:ext uri="{BB962C8B-B14F-4D97-AF65-F5344CB8AC3E}">
        <p14:creationId xmlns:p14="http://schemas.microsoft.com/office/powerpoint/2010/main" val="1012611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75235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756517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032412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097663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Réfléchir et donner des exemples de phases de projet</a:t>
            </a:r>
          </a:p>
        </p:txBody>
      </p:sp>
    </p:spTree>
    <p:extLst>
      <p:ext uri="{BB962C8B-B14F-4D97-AF65-F5344CB8AC3E}">
        <p14:creationId xmlns:p14="http://schemas.microsoft.com/office/powerpoint/2010/main" val="1566408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Réfléchir et donner des exemples de phases de projet</a:t>
            </a:r>
          </a:p>
        </p:txBody>
      </p:sp>
    </p:spTree>
    <p:extLst>
      <p:ext uri="{BB962C8B-B14F-4D97-AF65-F5344CB8AC3E}">
        <p14:creationId xmlns:p14="http://schemas.microsoft.com/office/powerpoint/2010/main" val="3052166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Réfléchir et donner des exemples de phases de projet</a:t>
            </a:r>
          </a:p>
        </p:txBody>
      </p:sp>
    </p:spTree>
    <p:extLst>
      <p:ext uri="{BB962C8B-B14F-4D97-AF65-F5344CB8AC3E}">
        <p14:creationId xmlns:p14="http://schemas.microsoft.com/office/powerpoint/2010/main" val="940895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Réfléchir et donner des exemples de phases de projet</a:t>
            </a:r>
          </a:p>
        </p:txBody>
      </p:sp>
    </p:spTree>
    <p:extLst>
      <p:ext uri="{BB962C8B-B14F-4D97-AF65-F5344CB8AC3E}">
        <p14:creationId xmlns:p14="http://schemas.microsoft.com/office/powerpoint/2010/main" val="3443773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49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Donner des exemples de projet, et exemples de phases, développement de logiciel</a:t>
            </a:r>
          </a:p>
          <a:p>
            <a:pPr eaLnBrk="1" hangingPunct="1"/>
            <a:r>
              <a:rPr lang="fr-FR" altLang="fr-FR" dirty="0">
                <a:latin typeface="Arial" panose="020B0604020202020204" pitchFamily="34" charset="0"/>
              </a:rPr>
              <a:t>Mise en place de SIG</a:t>
            </a:r>
          </a:p>
        </p:txBody>
      </p:sp>
    </p:spTree>
    <p:extLst>
      <p:ext uri="{BB962C8B-B14F-4D97-AF65-F5344CB8AC3E}">
        <p14:creationId xmlns:p14="http://schemas.microsoft.com/office/powerpoint/2010/main" val="1964202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50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Donner des exemples de projet, et exemples de phases, développement de logiciel</a:t>
            </a:r>
          </a:p>
          <a:p>
            <a:pPr eaLnBrk="1" hangingPunct="1"/>
            <a:r>
              <a:rPr lang="fr-FR" altLang="fr-FR" dirty="0">
                <a:latin typeface="Arial" panose="020B0604020202020204" pitchFamily="34" charset="0"/>
              </a:rPr>
              <a:t>Mise en place de SIG</a:t>
            </a:r>
          </a:p>
        </p:txBody>
      </p:sp>
    </p:spTree>
    <p:extLst>
      <p:ext uri="{BB962C8B-B14F-4D97-AF65-F5344CB8AC3E}">
        <p14:creationId xmlns:p14="http://schemas.microsoft.com/office/powerpoint/2010/main" val="260214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5</a:t>
            </a:fld>
            <a:endParaRPr lang="fr-FR"/>
          </a:p>
        </p:txBody>
      </p:sp>
    </p:spTree>
    <p:extLst>
      <p:ext uri="{BB962C8B-B14F-4D97-AF65-F5344CB8AC3E}">
        <p14:creationId xmlns:p14="http://schemas.microsoft.com/office/powerpoint/2010/main" val="40687993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51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onglets</a:t>
            </a:r>
          </a:p>
          <a:p>
            <a:pPr eaLnBrk="1" hangingPunct="1"/>
            <a:r>
              <a:rPr lang="fr-FR" altLang="fr-FR" dirty="0">
                <a:latin typeface="Arial" panose="020B0604020202020204" pitchFamily="34" charset="0"/>
              </a:rPr>
              <a:t>Boutons barre d’état</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184306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58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onglets</a:t>
            </a:r>
          </a:p>
          <a:p>
            <a:pPr eaLnBrk="1" hangingPunct="1"/>
            <a:r>
              <a:rPr lang="fr-FR" altLang="fr-FR" dirty="0">
                <a:latin typeface="Arial" panose="020B0604020202020204" pitchFamily="34" charset="0"/>
              </a:rPr>
              <a:t>Boutons barre d’état</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110298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59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Les onglets</a:t>
            </a:r>
          </a:p>
          <a:p>
            <a:pPr eaLnBrk="1" hangingPunct="1"/>
            <a:r>
              <a:rPr lang="fr-FR" altLang="fr-FR" dirty="0">
                <a:latin typeface="Arial" panose="020B0604020202020204" pitchFamily="34" charset="0"/>
              </a:rPr>
              <a:t>Boutons barre d’état</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678217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046703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Culture, structure de l’organisation, gouvernance et infrastructure de l'entreprise, normes et règlementations des métiers ..</a:t>
            </a:r>
          </a:p>
        </p:txBody>
      </p:sp>
    </p:spTree>
    <p:extLst>
      <p:ext uri="{BB962C8B-B14F-4D97-AF65-F5344CB8AC3E}">
        <p14:creationId xmlns:p14="http://schemas.microsoft.com/office/powerpoint/2010/main" val="1012126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Un actif est un composant de la valeur d’une entreprise</a:t>
            </a:r>
          </a:p>
          <a:p>
            <a:pPr eaLnBrk="1" hangingPunct="1"/>
            <a:r>
              <a:rPr lang="fr-FR" altLang="fr-FR" dirty="0">
                <a:latin typeface="Arial" panose="020B0604020202020204" pitchFamily="34" charset="0"/>
              </a:rPr>
              <a:t>Ensemble de directives, procédures, plans, formulaires, modèles, base de connaissances, normes , politique internes ( santé, sécurité, </a:t>
            </a:r>
            <a:r>
              <a:rPr lang="fr-FR" altLang="fr-FR" dirty="0" err="1">
                <a:latin typeface="Arial" panose="020B0604020202020204" pitchFamily="34" charset="0"/>
              </a:rPr>
              <a:t>rh</a:t>
            </a:r>
            <a:r>
              <a:rPr lang="fr-FR" altLang="fr-FR" dirty="0">
                <a:latin typeface="Arial" panose="020B0604020202020204" pitchFamily="34" charset="0"/>
              </a:rPr>
              <a:t> , </a:t>
            </a:r>
            <a:r>
              <a:rPr lang="fr-FR" altLang="fr-FR" dirty="0" err="1">
                <a:latin typeface="Arial" panose="020B0604020202020204" pitchFamily="34" charset="0"/>
              </a:rPr>
              <a:t>ethique</a:t>
            </a:r>
            <a:r>
              <a:rPr lang="fr-FR" altLang="fr-FR" dirty="0">
                <a:latin typeface="Arial" panose="020B0604020202020204" pitchFamily="34" charset="0"/>
              </a:rPr>
              <a:t> pro</a:t>
            </a:r>
          </a:p>
          <a:p>
            <a:pPr eaLnBrk="1" hangingPunct="1"/>
            <a:r>
              <a:rPr lang="fr-FR" altLang="fr-FR" dirty="0">
                <a:latin typeface="Arial" panose="020B0604020202020204" pitchFamily="34" charset="0"/>
              </a:rPr>
              <a:t>qui vont être utile au management du projet</a:t>
            </a:r>
          </a:p>
          <a:p>
            <a:pPr eaLnBrk="1" hangingPunct="1"/>
            <a:endParaRPr lang="fr-FR" altLang="fr-FR"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dirty="0">
                <a:latin typeface="Arial" panose="020B0604020202020204" pitchFamily="34" charset="0"/>
              </a:rPr>
              <a:t>Le projet évolue dans des environnements susceptibles de les influencer . Ces environnements peuvent être favorables ou défavorables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fr-FR" dirty="0">
                <a:latin typeface="Arial" panose="020B0604020202020204" pitchFamily="34" charset="0"/>
              </a:rPr>
              <a:t>Les actifs peuvent être détenus par le PMO</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590894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195838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Une</a:t>
            </a:r>
            <a:r>
              <a:rPr lang="fr-FR" altLang="fr-FR" baseline="0" dirty="0">
                <a:latin typeface="Arial" panose="020B0604020202020204" pitchFamily="34" charset="0"/>
              </a:rPr>
              <a:t> sortie de processus ( livrable, réalisation …) peut être une entrée de d’autres processus</a:t>
            </a:r>
            <a:endParaRPr lang="fr-FR" altLang="fr-FR" dirty="0">
              <a:latin typeface="Arial" panose="020B0604020202020204" pitchFamily="34" charset="0"/>
            </a:endParaRPr>
          </a:p>
        </p:txBody>
      </p:sp>
    </p:spTree>
    <p:extLst>
      <p:ext uri="{BB962C8B-B14F-4D97-AF65-F5344CB8AC3E}">
        <p14:creationId xmlns:p14="http://schemas.microsoft.com/office/powerpoint/2010/main" val="356724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705462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1930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Thèse Académique</a:t>
            </a:r>
            <a:r>
              <a:rPr lang="fr-FR" baseline="0" dirty="0"/>
              <a:t> sur la Mort Prématurée des PME ( soutenance, 2017 – 2018)</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6</a:t>
            </a:fld>
            <a:endParaRPr lang="fr-FR"/>
          </a:p>
        </p:txBody>
      </p:sp>
    </p:spTree>
    <p:extLst>
      <p:ext uri="{BB962C8B-B14F-4D97-AF65-F5344CB8AC3E}">
        <p14:creationId xmlns:p14="http://schemas.microsoft.com/office/powerpoint/2010/main" val="5532377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437007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9368517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Question</a:t>
            </a:r>
            <a:r>
              <a:rPr lang="fr-FR" baseline="0" dirty="0"/>
              <a:t> quel le groupe de processus qui prend plus de temps dans un projet</a:t>
            </a:r>
            <a:endParaRPr lang="fr-FR" dirty="0"/>
          </a:p>
          <a:p>
            <a:r>
              <a:rPr lang="fr-FR" dirty="0"/>
              <a:t>Démarrage: le lancement du projet ( périmètre, implication )</a:t>
            </a:r>
          </a:p>
          <a:p>
            <a:r>
              <a:rPr lang="fr-FR" dirty="0"/>
              <a:t>Planification: Préparer le travail à faire , le planifier, se projeter</a:t>
            </a:r>
          </a:p>
          <a:p>
            <a:r>
              <a:rPr lang="fr-FR" dirty="0"/>
              <a:t>Exécution: Réaliser le travail planifié</a:t>
            </a:r>
          </a:p>
          <a:p>
            <a:r>
              <a:rPr lang="fr-FR" dirty="0"/>
              <a:t>Surveillance et maitrise: pour suivre les écarts par rapport au plan et les ajustements nécessaire</a:t>
            </a:r>
          </a:p>
          <a:p>
            <a:r>
              <a:rPr lang="fr-FR" dirty="0"/>
              <a:t>Clôture: Pour clore le projet ou la phase.</a:t>
            </a:r>
          </a:p>
          <a:p>
            <a:endParaRPr lang="fr-FR" dirty="0"/>
          </a:p>
          <a:p>
            <a:r>
              <a:rPr lang="fr-FR" dirty="0"/>
              <a:t>Applicable quelques soit le secteur d’activités ( </a:t>
            </a:r>
            <a:r>
              <a:rPr lang="fr-FR" dirty="0" err="1"/>
              <a:t>batiment</a:t>
            </a:r>
            <a:r>
              <a:rPr lang="fr-FR" dirty="0"/>
              <a:t>, informatique, santé, ) ou type de </a:t>
            </a:r>
            <a:r>
              <a:rPr lang="fr-FR" dirty="0" err="1"/>
              <a:t>metier</a:t>
            </a:r>
            <a:r>
              <a:rPr lang="fr-FR" dirty="0"/>
              <a:t> ( santé, finance,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69</a:t>
            </a:fld>
            <a:endParaRPr lang="fr-FR"/>
          </a:p>
        </p:txBody>
      </p:sp>
    </p:spTree>
    <p:extLst>
      <p:ext uri="{BB962C8B-B14F-4D97-AF65-F5344CB8AC3E}">
        <p14:creationId xmlns:p14="http://schemas.microsoft.com/office/powerpoint/2010/main" val="2244321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815011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9843816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36468289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12386482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40418204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12035520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547082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 moment du cours, j’attends de vous des prises de paroles spontanée: aditif, question,</a:t>
            </a:r>
          </a:p>
          <a:p>
            <a:r>
              <a:rPr lang="fr-FR" dirty="0"/>
              <a:t>Libre de poser des question; </a:t>
            </a:r>
          </a:p>
          <a:p>
            <a:r>
              <a:rPr lang="fr-FR" dirty="0"/>
              <a:t>Chacun peut poser des question</a:t>
            </a:r>
          </a:p>
          <a:p>
            <a:r>
              <a:rPr lang="fr-FR" dirty="0"/>
              <a:t>Chacun peut répondre aux questions</a:t>
            </a:r>
          </a:p>
          <a:p>
            <a:r>
              <a:rPr lang="fr-FR" dirty="0"/>
              <a:t>Des exemples de votre pays</a:t>
            </a:r>
          </a:p>
          <a:p>
            <a:endParaRPr lang="fr-FR" dirty="0"/>
          </a:p>
          <a:p>
            <a:r>
              <a:rPr lang="fr-FR" dirty="0"/>
              <a:t>Je ne pose pas de question directement</a:t>
            </a:r>
          </a:p>
          <a:p>
            <a:r>
              <a:rPr lang="fr-FR" dirty="0"/>
              <a:t>J’interroge personne</a:t>
            </a:r>
          </a:p>
          <a:p>
            <a:r>
              <a:rPr lang="fr-FR" dirty="0"/>
              <a:t>Je ne donne pas d’exercice à faire à la maison ou à l'hôtel</a:t>
            </a:r>
          </a:p>
          <a:p>
            <a:r>
              <a:rPr lang="fr-FR" dirty="0"/>
              <a:t>Vous reposer ; Vous pouvez décrocher votre tél ;  de petite pause pour vos mails</a:t>
            </a:r>
          </a:p>
          <a:p>
            <a:r>
              <a:rPr lang="fr-FR" dirty="0"/>
              <a:t>Eviter de lire l’actualité sur le Net</a:t>
            </a:r>
          </a:p>
          <a:p>
            <a:r>
              <a:rPr lang="fr-FR" dirty="0"/>
              <a:t>Sortir d’ici avec des connaissances Excel, Powerpoint, Ms </a:t>
            </a:r>
            <a:r>
              <a:rPr lang="fr-FR" dirty="0" err="1"/>
              <a:t>project</a:t>
            </a:r>
            <a:r>
              <a:rPr lang="fr-FR" dirty="0"/>
              <a:t> ( 1 journée) millier de tâches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7</a:t>
            </a:fld>
            <a:endParaRPr lang="fr-FR"/>
          </a:p>
        </p:txBody>
      </p:sp>
    </p:spTree>
    <p:extLst>
      <p:ext uri="{BB962C8B-B14F-4D97-AF65-F5344CB8AC3E}">
        <p14:creationId xmlns:p14="http://schemas.microsoft.com/office/powerpoint/2010/main" val="1458511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Votre notation aujourd’hui</a:t>
            </a:r>
          </a:p>
          <a:p>
            <a:pPr eaLnBrk="1" hangingPunct="1"/>
            <a:r>
              <a:rPr lang="fr-FR" altLang="fr-FR" dirty="0">
                <a:latin typeface="Arial" panose="020B0604020202020204" pitchFamily="34" charset="0"/>
              </a:rPr>
              <a:t>Votre notation dans 3 mois ? Adapter le tableau</a:t>
            </a:r>
          </a:p>
          <a:p>
            <a:pPr eaLnBrk="1" hangingPunct="1"/>
            <a:r>
              <a:rPr lang="fr-FR" altLang="fr-FR" dirty="0">
                <a:latin typeface="Arial" panose="020B0604020202020204" pitchFamily="34" charset="0"/>
              </a:rPr>
              <a:t>Vous donner un plan de conduite de changement</a:t>
            </a:r>
          </a:p>
        </p:txBody>
      </p:sp>
    </p:spTree>
    <p:extLst>
      <p:ext uri="{BB962C8B-B14F-4D97-AF65-F5344CB8AC3E}">
        <p14:creationId xmlns:p14="http://schemas.microsoft.com/office/powerpoint/2010/main" val="18349704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350665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82</a:t>
            </a:fld>
            <a:endParaRPr lang="fr-FR" dirty="0"/>
          </a:p>
        </p:txBody>
      </p:sp>
    </p:spTree>
    <p:extLst>
      <p:ext uri="{BB962C8B-B14F-4D97-AF65-F5344CB8AC3E}">
        <p14:creationId xmlns:p14="http://schemas.microsoft.com/office/powerpoint/2010/main" val="30209075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a:t>Le </a:t>
            </a:r>
            <a:r>
              <a:rPr lang="en-US" dirty="0" err="1"/>
              <a:t>projet</a:t>
            </a:r>
            <a:r>
              <a:rPr lang="en-US" dirty="0"/>
              <a:t> </a:t>
            </a:r>
            <a:r>
              <a:rPr lang="en-US" dirty="0" err="1"/>
              <a:t>est</a:t>
            </a:r>
            <a:r>
              <a:rPr lang="en-US" dirty="0"/>
              <a:t> à son </a:t>
            </a:r>
            <a:r>
              <a:rPr lang="en-US" dirty="0" err="1"/>
              <a:t>therme</a:t>
            </a:r>
            <a:r>
              <a:rPr lang="en-US" dirty="0"/>
              <a:t>, </a:t>
            </a:r>
            <a:r>
              <a:rPr lang="en-US" dirty="0" err="1"/>
              <a:t>une</a:t>
            </a:r>
            <a:r>
              <a:rPr lang="en-US" dirty="0"/>
              <a:t> </a:t>
            </a:r>
            <a:r>
              <a:rPr lang="en-US" dirty="0" err="1"/>
              <a:t>ceremonie</a:t>
            </a:r>
            <a:r>
              <a:rPr lang="en-US" dirty="0"/>
              <a:t> de</a:t>
            </a:r>
            <a:r>
              <a:rPr lang="en-US" baseline="0" dirty="0"/>
              <a:t> cloture </a:t>
            </a:r>
            <a:r>
              <a:rPr lang="en-US" baseline="0" dirty="0" err="1"/>
              <a:t>est</a:t>
            </a:r>
            <a:r>
              <a:rPr lang="en-US" baseline="0" dirty="0"/>
              <a:t> </a:t>
            </a:r>
            <a:r>
              <a:rPr lang="en-US" baseline="0" dirty="0" err="1"/>
              <a:t>organisé</a:t>
            </a:r>
            <a:r>
              <a:rPr lang="en-US" baseline="0" dirty="0"/>
              <a:t> avec les </a:t>
            </a:r>
            <a:r>
              <a:rPr lang="en-US" baseline="0" dirty="0" err="1"/>
              <a:t>beneficiaires</a:t>
            </a:r>
            <a:r>
              <a:rPr lang="en-US" baseline="0" dirty="0"/>
              <a:t> qui </a:t>
            </a:r>
            <a:r>
              <a:rPr lang="en-US" baseline="0" dirty="0" err="1"/>
              <a:t>sont</a:t>
            </a:r>
            <a:r>
              <a:rPr lang="en-US" baseline="0" dirty="0"/>
              <a:t> </a:t>
            </a:r>
            <a:r>
              <a:rPr lang="en-US" baseline="0" dirty="0" err="1"/>
              <a:t>tres</a:t>
            </a:r>
            <a:r>
              <a:rPr lang="en-US" baseline="0" dirty="0"/>
              <a:t> </a:t>
            </a:r>
            <a:r>
              <a:rPr lang="en-US" baseline="0" dirty="0" err="1"/>
              <a:t>satifaits</a:t>
            </a:r>
            <a:r>
              <a:rPr lang="en-US" baseline="0" dirty="0"/>
              <a:t> du </a:t>
            </a:r>
            <a:r>
              <a:rPr lang="en-US" baseline="0" dirty="0" err="1"/>
              <a:t>produit</a:t>
            </a:r>
            <a:r>
              <a:rPr lang="en-US" baseline="0" dirty="0"/>
              <a:t> final , </a:t>
            </a:r>
            <a:r>
              <a:rPr lang="en-US" baseline="0" dirty="0" err="1"/>
              <a:t>mais</a:t>
            </a:r>
            <a:r>
              <a:rPr lang="en-US" baseline="0" dirty="0"/>
              <a:t> </a:t>
            </a:r>
            <a:r>
              <a:rPr lang="en-US" baseline="0" dirty="0" err="1"/>
              <a:t>l’équipe</a:t>
            </a:r>
            <a:r>
              <a:rPr lang="en-US" baseline="0" dirty="0"/>
              <a:t> de </a:t>
            </a:r>
            <a:r>
              <a:rPr lang="en-US" baseline="0" dirty="0" err="1"/>
              <a:t>projet</a:t>
            </a:r>
            <a:r>
              <a:rPr lang="en-US" baseline="0" dirty="0"/>
              <a:t> </a:t>
            </a:r>
            <a:r>
              <a:rPr lang="en-US" baseline="0" dirty="0" err="1"/>
              <a:t>n’a</a:t>
            </a:r>
            <a:r>
              <a:rPr lang="en-US" baseline="0" dirty="0"/>
              <a:t> </a:t>
            </a:r>
            <a:r>
              <a:rPr lang="en-US" baseline="0" dirty="0" err="1"/>
              <a:t>pu</a:t>
            </a:r>
            <a:r>
              <a:rPr lang="en-US" baseline="0" dirty="0"/>
              <a:t> </a:t>
            </a:r>
            <a:r>
              <a:rPr lang="en-US" baseline="0" dirty="0" err="1"/>
              <a:t>avoir</a:t>
            </a:r>
            <a:r>
              <a:rPr lang="en-US" baseline="0" dirty="0"/>
              <a:t> les </a:t>
            </a:r>
            <a:r>
              <a:rPr lang="en-US" baseline="0" dirty="0" err="1"/>
              <a:t>moyens</a:t>
            </a:r>
            <a:r>
              <a:rPr lang="en-US" baseline="0" dirty="0"/>
              <a:t> pour </a:t>
            </a:r>
            <a:r>
              <a:rPr lang="en-US" baseline="0" dirty="0" err="1"/>
              <a:t>archiver</a:t>
            </a:r>
            <a:r>
              <a:rPr lang="en-US" baseline="0" dirty="0"/>
              <a:t> les documents. Comment </a:t>
            </a:r>
            <a:r>
              <a:rPr lang="en-US" baseline="0" dirty="0" err="1"/>
              <a:t>pouvons</a:t>
            </a:r>
            <a:r>
              <a:rPr lang="en-US" baseline="0" dirty="0"/>
              <a:t> nous </a:t>
            </a:r>
            <a:r>
              <a:rPr lang="en-US" baseline="0" dirty="0" err="1"/>
              <a:t>qualifié</a:t>
            </a:r>
            <a:r>
              <a:rPr lang="en-US" baseline="0" dirty="0"/>
              <a:t> </a:t>
            </a:r>
            <a:r>
              <a:rPr lang="en-US" baseline="0" dirty="0" err="1"/>
              <a:t>ce</a:t>
            </a:r>
            <a:r>
              <a:rPr lang="en-US" baseline="0" dirty="0"/>
              <a:t> </a:t>
            </a:r>
            <a:r>
              <a:rPr lang="en-US" baseline="0" dirty="0" err="1"/>
              <a:t>projet</a:t>
            </a:r>
            <a:r>
              <a:rPr lang="en-US" baseline="0" dirty="0"/>
              <a:t> ( à </a:t>
            </a:r>
            <a:r>
              <a:rPr lang="en-US" baseline="0" dirty="0" err="1"/>
              <a:t>connu</a:t>
            </a:r>
            <a:r>
              <a:rPr lang="en-US" baseline="0" dirty="0"/>
              <a:t> un </a:t>
            </a:r>
            <a:r>
              <a:rPr lang="en-US" baseline="0" dirty="0" err="1"/>
              <a:t>un</a:t>
            </a:r>
            <a:r>
              <a:rPr lang="en-US" baseline="0" dirty="0"/>
              <a:t> </a:t>
            </a:r>
            <a:r>
              <a:rPr lang="en-US" baseline="0" dirty="0" err="1"/>
              <a:t>succés</a:t>
            </a:r>
            <a:r>
              <a:rPr lang="en-US" baseline="0" dirty="0"/>
              <a:t>, </a:t>
            </a:r>
            <a:r>
              <a:rPr lang="en-US" baseline="0" dirty="0" err="1"/>
              <a:t>ou</a:t>
            </a:r>
            <a:r>
              <a:rPr lang="en-US" baseline="0" dirty="0"/>
              <a:t> </a:t>
            </a:r>
            <a:r>
              <a:rPr lang="en-US" baseline="0" dirty="0" err="1"/>
              <a:t>n’a</a:t>
            </a:r>
            <a:r>
              <a:rPr lang="en-US" baseline="0" dirty="0"/>
              <a:t> pas </a:t>
            </a:r>
            <a:r>
              <a:rPr lang="en-US" baseline="0" dirty="0" err="1"/>
              <a:t>connu</a:t>
            </a:r>
            <a:r>
              <a:rPr lang="en-US" baseline="0" dirty="0"/>
              <a:t> de </a:t>
            </a:r>
            <a:r>
              <a:rPr lang="en-US" baseline="0" dirty="0" err="1"/>
              <a:t>succès</a:t>
            </a:r>
            <a:r>
              <a:rPr lang="en-US" baseline="0" dirty="0"/>
              <a:t>). La satisfaction des parties </a:t>
            </a:r>
            <a:r>
              <a:rPr lang="en-US" baseline="0" dirty="0" err="1"/>
              <a:t>prenantes</a:t>
            </a:r>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83</a:t>
            </a:fld>
            <a:endParaRPr lang="fr-FR" dirty="0"/>
          </a:p>
        </p:txBody>
      </p:sp>
    </p:spTree>
    <p:extLst>
      <p:ext uri="{BB962C8B-B14F-4D97-AF65-F5344CB8AC3E}">
        <p14:creationId xmlns:p14="http://schemas.microsoft.com/office/powerpoint/2010/main" val="24120898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d’un projet d’autosuffisante Alimentaire</a:t>
            </a:r>
          </a:p>
          <a:p>
            <a:pPr eaLnBrk="1" hangingPunct="1"/>
            <a:r>
              <a:rPr lang="fr-FR" altLang="fr-FR" dirty="0">
                <a:latin typeface="Arial" panose="020B0604020202020204" pitchFamily="34" charset="0"/>
              </a:rPr>
              <a:t>Un projet de sachet Biodégradable</a:t>
            </a:r>
          </a:p>
          <a:p>
            <a:pPr eaLnBrk="1" hangingPunct="1"/>
            <a:r>
              <a:rPr lang="fr-FR" altLang="fr-FR" dirty="0">
                <a:latin typeface="Arial" panose="020B0604020202020204" pitchFamily="34" charset="0"/>
              </a:rPr>
              <a:t>Même le recherche du vaccin contre le VIH</a:t>
            </a:r>
          </a:p>
        </p:txBody>
      </p:sp>
    </p:spTree>
    <p:extLst>
      <p:ext uri="{BB962C8B-B14F-4D97-AF65-F5344CB8AC3E}">
        <p14:creationId xmlns:p14="http://schemas.microsoft.com/office/powerpoint/2010/main" val="7487768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fontScale="92500" lnSpcReduction="10000"/>
          </a:bodyPr>
          <a:lstStyle/>
          <a:p>
            <a:r>
              <a:rPr lang="fr-FR" sz="1200" kern="1200" dirty="0">
                <a:solidFill>
                  <a:schemeClr val="tx1"/>
                </a:solidFill>
                <a:effectLst/>
                <a:latin typeface="Arial" charset="0"/>
                <a:ea typeface="+mn-ea"/>
                <a:cs typeface="+mn-cs"/>
              </a:rPr>
              <a:t>Le rôle du chef de projet est différent de celui de responsable fonctionnel ou de responsable des opérations. Être Chef de projet requiert des compétences interpersonnelles particulières qui sont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leadership : avec : respect et confiance plutôt que crainte et soumission sont des éléments essentiels d’un bon leadership</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développement de l’esprit d’équipe, ce que l’on appelle le « team building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motivation : Le succès global du projet dépendant de l’engagement de l’équipe</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maîtrise de la communication, identifiée comme étant l’une des raisons principales de succès ou d’échec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L’influence pour plus de coopération en s’appuyant sur les compétences et en partageant l’autorité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capacité à prendre des décisions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Une sensibilité politique et culturelle développée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climat de confiance qui est un élément essentiel à un bon leadership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négociation qui nécessite de nombreux talents comme l’analyse et la synthèse, le discernement, l’écoute, l’ouverture, </a:t>
            </a:r>
            <a:r>
              <a:rPr lang="fr-FR" sz="1200" kern="1200" dirty="0" err="1">
                <a:solidFill>
                  <a:schemeClr val="tx1"/>
                </a:solidFill>
                <a:effectLst/>
                <a:latin typeface="Arial" charset="0"/>
                <a:ea typeface="+mn-ea"/>
                <a:cs typeface="+mn-cs"/>
              </a:rPr>
              <a:t>etc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gestion des conflits, inévitables dans un environnement projet</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L’accompagnement : Le Chef de projet est un coach</a:t>
            </a:r>
            <a:endParaRPr lang="fr-FR" sz="1000" kern="1200" dirty="0">
              <a:solidFill>
                <a:schemeClr val="tx1"/>
              </a:solidFill>
              <a:effectLst/>
              <a:latin typeface="Arial" charset="0"/>
              <a:ea typeface="+mn-ea"/>
              <a:cs typeface="+mn-cs"/>
            </a:endParaRPr>
          </a:p>
          <a:p>
            <a:r>
              <a:rPr lang="fr-FR" sz="1200" kern="1200" dirty="0">
                <a:solidFill>
                  <a:schemeClr val="tx1"/>
                </a:solidFill>
                <a:effectLst/>
                <a:latin typeface="Arial" charset="0"/>
                <a:ea typeface="+mn-ea"/>
                <a:cs typeface="+mn-cs"/>
              </a:rPr>
              <a:t>Toutes ses compétences interpersonnelles du Chef de projet sont décrites dans  l’Annexe X3 du PMBOK® Guide.</a:t>
            </a:r>
            <a:endParaRPr lang="fr-FR" sz="1000" kern="1200" dirty="0">
              <a:solidFill>
                <a:schemeClr val="tx1"/>
              </a:solidFill>
              <a:effectLst/>
              <a:latin typeface="Arial" charset="0"/>
              <a:ea typeface="+mn-ea"/>
              <a:cs typeface="+mn-cs"/>
            </a:endParaRPr>
          </a:p>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85</a:t>
            </a:fld>
            <a:endParaRPr lang="fr-FR" dirty="0"/>
          </a:p>
        </p:txBody>
      </p:sp>
    </p:spTree>
    <p:extLst>
      <p:ext uri="{BB962C8B-B14F-4D97-AF65-F5344CB8AC3E}">
        <p14:creationId xmlns:p14="http://schemas.microsoft.com/office/powerpoint/2010/main" val="25269303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86</a:t>
            </a:fld>
            <a:endParaRPr lang="fr-FR" dirty="0"/>
          </a:p>
        </p:txBody>
      </p:sp>
    </p:spTree>
    <p:extLst>
      <p:ext uri="{BB962C8B-B14F-4D97-AF65-F5344CB8AC3E}">
        <p14:creationId xmlns:p14="http://schemas.microsoft.com/office/powerpoint/2010/main" val="3429191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22781791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Normalement chacun doit venir présenter son projet au tableau</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88</a:t>
            </a:fld>
            <a:endParaRPr lang="fr-FR"/>
          </a:p>
        </p:txBody>
      </p:sp>
    </p:spTree>
    <p:extLst>
      <p:ext uri="{BB962C8B-B14F-4D97-AF65-F5344CB8AC3E}">
        <p14:creationId xmlns:p14="http://schemas.microsoft.com/office/powerpoint/2010/main" val="18511125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9254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Post </a:t>
            </a:r>
            <a:r>
              <a:rPr lang="fr-FR" altLang="fr-FR" dirty="0" err="1">
                <a:latin typeface="Arial" panose="020B0604020202020204" pitchFamily="34" charset="0"/>
              </a:rPr>
              <a:t>it</a:t>
            </a:r>
            <a:r>
              <a:rPr lang="fr-FR" altLang="fr-FR" dirty="0">
                <a:latin typeface="Arial" panose="020B0604020202020204" pitchFamily="34" charset="0"/>
              </a:rPr>
              <a:t> et les classer par domaine de connaissance </a:t>
            </a:r>
          </a:p>
          <a:p>
            <a:pPr eaLnBrk="1" hangingPunct="1"/>
            <a:r>
              <a:rPr lang="fr-FR" altLang="fr-FR" dirty="0">
                <a:latin typeface="Arial" panose="020B0604020202020204" pitchFamily="34" charset="0"/>
              </a:rPr>
              <a:t>Comment éviter l’</a:t>
            </a:r>
            <a:r>
              <a:rPr lang="fr-FR" altLang="fr-FR" dirty="0" err="1">
                <a:latin typeface="Arial" panose="020B0604020202020204" pitchFamily="34" charset="0"/>
              </a:rPr>
              <a:t>echec</a:t>
            </a:r>
            <a:r>
              <a:rPr lang="fr-FR" altLang="fr-FR" dirty="0">
                <a:latin typeface="Arial" panose="020B0604020202020204" pitchFamily="34" charset="0"/>
              </a:rPr>
              <a:t> des projet</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Qu’est ce qu’une planification de projet</a:t>
            </a:r>
          </a:p>
        </p:txBody>
      </p:sp>
    </p:spTree>
    <p:extLst>
      <p:ext uri="{BB962C8B-B14F-4D97-AF65-F5344CB8AC3E}">
        <p14:creationId xmlns:p14="http://schemas.microsoft.com/office/powerpoint/2010/main" val="1247753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Normalement chacun doit venir présenter son projet au tableau</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90</a:t>
            </a:fld>
            <a:endParaRPr lang="fr-FR"/>
          </a:p>
        </p:txBody>
      </p:sp>
    </p:spTree>
    <p:extLst>
      <p:ext uri="{BB962C8B-B14F-4D97-AF65-F5344CB8AC3E}">
        <p14:creationId xmlns:p14="http://schemas.microsoft.com/office/powerpoint/2010/main" val="34721818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91</a:t>
            </a:fld>
            <a:endParaRPr lang="fr-FR" dirty="0"/>
          </a:p>
        </p:txBody>
      </p:sp>
    </p:spTree>
    <p:extLst>
      <p:ext uri="{BB962C8B-B14F-4D97-AF65-F5344CB8AC3E}">
        <p14:creationId xmlns:p14="http://schemas.microsoft.com/office/powerpoint/2010/main" val="25297790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err="1"/>
              <a:t>Regrouper</a:t>
            </a:r>
            <a:r>
              <a:rPr lang="en-US" dirty="0"/>
              <a:t> les parties </a:t>
            </a:r>
            <a:r>
              <a:rPr lang="en-US" dirty="0" err="1"/>
              <a:t>prenantes</a:t>
            </a:r>
            <a:r>
              <a:rPr lang="en-US" dirty="0"/>
              <a:t>  sur la base de </a:t>
            </a:r>
            <a:r>
              <a:rPr lang="en-US" dirty="0" err="1"/>
              <a:t>leur</a:t>
            </a:r>
            <a:r>
              <a:rPr lang="en-US" dirty="0"/>
              <a:t> </a:t>
            </a:r>
            <a:r>
              <a:rPr lang="en-US" dirty="0" err="1"/>
              <a:t>niveau</a:t>
            </a:r>
            <a:r>
              <a:rPr lang="en-US" dirty="0"/>
              <a:t> </a:t>
            </a:r>
            <a:r>
              <a:rPr lang="en-US" dirty="0" err="1"/>
              <a:t>d’autorité</a:t>
            </a:r>
            <a:r>
              <a:rPr lang="en-US" dirty="0"/>
              <a:t> ( </a:t>
            </a:r>
            <a:r>
              <a:rPr lang="en-US" dirty="0" err="1"/>
              <a:t>Pouvoir</a:t>
            </a:r>
            <a:r>
              <a:rPr lang="en-US" dirty="0"/>
              <a:t>) et de </a:t>
            </a:r>
            <a:r>
              <a:rPr lang="en-US" dirty="0" err="1"/>
              <a:t>leur</a:t>
            </a:r>
            <a:r>
              <a:rPr lang="en-US" dirty="0"/>
              <a:t> </a:t>
            </a:r>
            <a:r>
              <a:rPr lang="en-US" dirty="0" err="1"/>
              <a:t>niveau</a:t>
            </a:r>
            <a:r>
              <a:rPr lang="en-US" dirty="0"/>
              <a:t> </a:t>
            </a:r>
            <a:r>
              <a:rPr lang="en-US" dirty="0" err="1"/>
              <a:t>d’engagement</a:t>
            </a:r>
            <a:r>
              <a:rPr lang="en-US" dirty="0"/>
              <a:t> ( </a:t>
            </a:r>
            <a:r>
              <a:rPr lang="en-US" dirty="0" err="1"/>
              <a:t>interet</a:t>
            </a:r>
            <a:r>
              <a:rPr lang="en-US" dirty="0"/>
              <a:t>) </a:t>
            </a:r>
            <a:r>
              <a:rPr lang="en-US" dirty="0" err="1"/>
              <a:t>envers</a:t>
            </a:r>
            <a:r>
              <a:rPr lang="en-US" dirty="0"/>
              <a:t> les </a:t>
            </a:r>
            <a:r>
              <a:rPr lang="en-US" dirty="0" err="1"/>
              <a:t>resultats</a:t>
            </a:r>
            <a:r>
              <a:rPr lang="en-US" dirty="0"/>
              <a:t> du </a:t>
            </a:r>
            <a:r>
              <a:rPr lang="en-US" dirty="0" err="1"/>
              <a:t>projets</a:t>
            </a:r>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92</a:t>
            </a:fld>
            <a:endParaRPr lang="fr-FR" dirty="0"/>
          </a:p>
        </p:txBody>
      </p:sp>
    </p:spTree>
    <p:extLst>
      <p:ext uri="{BB962C8B-B14F-4D97-AF65-F5344CB8AC3E}">
        <p14:creationId xmlns:p14="http://schemas.microsoft.com/office/powerpoint/2010/main" val="19630280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err="1"/>
              <a:t>Regrouper</a:t>
            </a:r>
            <a:r>
              <a:rPr lang="en-US" dirty="0"/>
              <a:t> les parties </a:t>
            </a:r>
            <a:r>
              <a:rPr lang="en-US" dirty="0" err="1"/>
              <a:t>prenantes</a:t>
            </a:r>
            <a:r>
              <a:rPr lang="en-US" dirty="0"/>
              <a:t>  sur la base de </a:t>
            </a:r>
            <a:r>
              <a:rPr lang="en-US" dirty="0" err="1"/>
              <a:t>leur</a:t>
            </a:r>
            <a:r>
              <a:rPr lang="en-US" dirty="0"/>
              <a:t> </a:t>
            </a:r>
            <a:r>
              <a:rPr lang="en-US" dirty="0" err="1"/>
              <a:t>niveau</a:t>
            </a:r>
            <a:r>
              <a:rPr lang="en-US" dirty="0"/>
              <a:t> </a:t>
            </a:r>
            <a:r>
              <a:rPr lang="en-US" dirty="0" err="1"/>
              <a:t>d’autorité</a:t>
            </a:r>
            <a:r>
              <a:rPr lang="en-US" dirty="0"/>
              <a:t> ( </a:t>
            </a:r>
            <a:r>
              <a:rPr lang="en-US" dirty="0" err="1"/>
              <a:t>Pouvoir</a:t>
            </a:r>
            <a:r>
              <a:rPr lang="en-US" dirty="0"/>
              <a:t>) et de </a:t>
            </a:r>
            <a:r>
              <a:rPr lang="en-US" dirty="0" err="1"/>
              <a:t>leur</a:t>
            </a:r>
            <a:r>
              <a:rPr lang="en-US" dirty="0"/>
              <a:t> </a:t>
            </a:r>
            <a:r>
              <a:rPr lang="en-US" dirty="0" err="1"/>
              <a:t>niveau</a:t>
            </a:r>
            <a:r>
              <a:rPr lang="en-US" dirty="0"/>
              <a:t> </a:t>
            </a:r>
            <a:r>
              <a:rPr lang="en-US" dirty="0" err="1"/>
              <a:t>d’engagement</a:t>
            </a:r>
            <a:r>
              <a:rPr lang="en-US" dirty="0"/>
              <a:t> ( </a:t>
            </a:r>
            <a:r>
              <a:rPr lang="en-US" dirty="0" err="1"/>
              <a:t>interet</a:t>
            </a:r>
            <a:r>
              <a:rPr lang="en-US" dirty="0"/>
              <a:t>) </a:t>
            </a:r>
            <a:r>
              <a:rPr lang="en-US" dirty="0" err="1"/>
              <a:t>envers</a:t>
            </a:r>
            <a:r>
              <a:rPr lang="en-US" dirty="0"/>
              <a:t> les </a:t>
            </a:r>
            <a:r>
              <a:rPr lang="en-US" dirty="0" err="1"/>
              <a:t>resultats</a:t>
            </a:r>
            <a:r>
              <a:rPr lang="en-US" dirty="0"/>
              <a:t> du </a:t>
            </a:r>
            <a:r>
              <a:rPr lang="en-US" dirty="0" err="1"/>
              <a:t>projets</a:t>
            </a:r>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93</a:t>
            </a:fld>
            <a:endParaRPr lang="fr-FR" dirty="0"/>
          </a:p>
        </p:txBody>
      </p:sp>
    </p:spTree>
    <p:extLst>
      <p:ext uri="{BB962C8B-B14F-4D97-AF65-F5344CB8AC3E}">
        <p14:creationId xmlns:p14="http://schemas.microsoft.com/office/powerpoint/2010/main" val="21105548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err="1"/>
              <a:t>Regrouper</a:t>
            </a:r>
            <a:r>
              <a:rPr lang="en-US" dirty="0"/>
              <a:t> les parties </a:t>
            </a:r>
            <a:r>
              <a:rPr lang="en-US" dirty="0" err="1"/>
              <a:t>prenantes</a:t>
            </a:r>
            <a:r>
              <a:rPr lang="en-US" dirty="0"/>
              <a:t>  sur la base de </a:t>
            </a:r>
            <a:r>
              <a:rPr lang="en-US" dirty="0" err="1"/>
              <a:t>leur</a:t>
            </a:r>
            <a:r>
              <a:rPr lang="en-US" dirty="0"/>
              <a:t> </a:t>
            </a:r>
            <a:r>
              <a:rPr lang="en-US" dirty="0" err="1"/>
              <a:t>niveau</a:t>
            </a:r>
            <a:r>
              <a:rPr lang="en-US" dirty="0"/>
              <a:t> </a:t>
            </a:r>
            <a:r>
              <a:rPr lang="en-US" dirty="0" err="1"/>
              <a:t>d’autorité</a:t>
            </a:r>
            <a:r>
              <a:rPr lang="en-US" dirty="0"/>
              <a:t> ( </a:t>
            </a:r>
            <a:r>
              <a:rPr lang="en-US" dirty="0" err="1"/>
              <a:t>Pouvoir</a:t>
            </a:r>
            <a:r>
              <a:rPr lang="en-US" dirty="0"/>
              <a:t>) et de </a:t>
            </a:r>
            <a:r>
              <a:rPr lang="en-US" dirty="0" err="1"/>
              <a:t>leur</a:t>
            </a:r>
            <a:r>
              <a:rPr lang="en-US" dirty="0"/>
              <a:t> </a:t>
            </a:r>
            <a:r>
              <a:rPr lang="en-US" dirty="0" err="1"/>
              <a:t>niveau</a:t>
            </a:r>
            <a:r>
              <a:rPr lang="en-US" dirty="0"/>
              <a:t> </a:t>
            </a:r>
            <a:r>
              <a:rPr lang="en-US" dirty="0" err="1"/>
              <a:t>d’engagement</a:t>
            </a:r>
            <a:r>
              <a:rPr lang="en-US" dirty="0"/>
              <a:t> ( </a:t>
            </a:r>
            <a:r>
              <a:rPr lang="en-US" dirty="0" err="1"/>
              <a:t>interet</a:t>
            </a:r>
            <a:r>
              <a:rPr lang="en-US" dirty="0"/>
              <a:t>) </a:t>
            </a:r>
            <a:r>
              <a:rPr lang="en-US" dirty="0" err="1"/>
              <a:t>envers</a:t>
            </a:r>
            <a:r>
              <a:rPr lang="en-US" dirty="0"/>
              <a:t> les </a:t>
            </a:r>
            <a:r>
              <a:rPr lang="en-US" dirty="0" err="1"/>
              <a:t>resultats</a:t>
            </a:r>
            <a:r>
              <a:rPr lang="en-US" dirty="0"/>
              <a:t> du </a:t>
            </a:r>
            <a:r>
              <a:rPr lang="en-US" dirty="0" err="1"/>
              <a:t>projets</a:t>
            </a:r>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94</a:t>
            </a:fld>
            <a:endParaRPr lang="fr-FR" dirty="0"/>
          </a:p>
        </p:txBody>
      </p:sp>
    </p:spTree>
    <p:extLst>
      <p:ext uri="{BB962C8B-B14F-4D97-AF65-F5344CB8AC3E}">
        <p14:creationId xmlns:p14="http://schemas.microsoft.com/office/powerpoint/2010/main" val="12353449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95</a:t>
            </a:fld>
            <a:endParaRPr lang="fr-FR" dirty="0"/>
          </a:p>
        </p:txBody>
      </p:sp>
    </p:spTree>
    <p:extLst>
      <p:ext uri="{BB962C8B-B14F-4D97-AF65-F5344CB8AC3E}">
        <p14:creationId xmlns:p14="http://schemas.microsoft.com/office/powerpoint/2010/main" val="40606960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Normalement chacun doit venir présenter son projet au tableau</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96</a:t>
            </a:fld>
            <a:endParaRPr lang="fr-FR"/>
          </a:p>
        </p:txBody>
      </p:sp>
    </p:spTree>
    <p:extLst>
      <p:ext uri="{BB962C8B-B14F-4D97-AF65-F5344CB8AC3E}">
        <p14:creationId xmlns:p14="http://schemas.microsoft.com/office/powerpoint/2010/main" val="34253606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Normalement chacun doit venir présenter son projet au tableau</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97</a:t>
            </a:fld>
            <a:endParaRPr lang="fr-FR"/>
          </a:p>
        </p:txBody>
      </p:sp>
    </p:spTree>
    <p:extLst>
      <p:ext uri="{BB962C8B-B14F-4D97-AF65-F5344CB8AC3E}">
        <p14:creationId xmlns:p14="http://schemas.microsoft.com/office/powerpoint/2010/main" val="37339319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98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5687983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logiciel</a:t>
            </a:r>
          </a:p>
          <a:p>
            <a:pPr eaLnBrk="1" hangingPunct="1"/>
            <a:r>
              <a:rPr lang="fr-FR" altLang="fr-FR" dirty="0">
                <a:latin typeface="Arial" panose="020B0604020202020204" pitchFamily="34" charset="0"/>
              </a:rPr>
              <a:t>Cycle de vie adaptative; cycle de vie prédictive.</a:t>
            </a:r>
          </a:p>
        </p:txBody>
      </p:sp>
    </p:spTree>
    <p:extLst>
      <p:ext uri="{BB962C8B-B14F-4D97-AF65-F5344CB8AC3E}">
        <p14:creationId xmlns:p14="http://schemas.microsoft.com/office/powerpoint/2010/main" val="266189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r>
              <a:rPr lang="fr-FR" dirty="0"/>
              <a:t>Exemple de projet qui a échoué dans votre pays le classer dans un groupe de connaissances</a:t>
            </a:r>
          </a:p>
          <a:p>
            <a:endParaRPr lang="fr-FR" dirty="0"/>
          </a:p>
          <a:p>
            <a:r>
              <a:rPr lang="fr-FR" dirty="0"/>
              <a:t>Ne pas utiliser un management de projet autour des dix domaines de connaissance revient à l’improvisation, de nombreuses incompréhension</a:t>
            </a:r>
          </a:p>
          <a:p>
            <a:r>
              <a:rPr lang="fr-FR" dirty="0"/>
              <a:t>Au sein de l’équipe, C’est compter sur la chance  plutôt que sur un véritable travail d’organisation et de préparation.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a:t>
            </a:fld>
            <a:endParaRPr lang="fr-FR"/>
          </a:p>
        </p:txBody>
      </p:sp>
    </p:spTree>
    <p:extLst>
      <p:ext uri="{BB962C8B-B14F-4D97-AF65-F5344CB8AC3E}">
        <p14:creationId xmlns:p14="http://schemas.microsoft.com/office/powerpoint/2010/main" val="7225743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9960487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100549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5304031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4988343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39233738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224222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Faisant parti</a:t>
            </a:r>
            <a:r>
              <a:rPr lang="fr-FR" altLang="fr-FR" baseline="0" dirty="0">
                <a:latin typeface="Arial" panose="020B0604020202020204" pitchFamily="34" charset="0"/>
              </a:rPr>
              <a:t> du Management de l’intégration, d’autre domaines peuvent être par des spécialistes ( Finance, </a:t>
            </a:r>
            <a:r>
              <a:rPr lang="fr-FR" altLang="fr-FR" baseline="0" dirty="0" err="1">
                <a:latin typeface="Arial" panose="020B0604020202020204" pitchFamily="34" charset="0"/>
              </a:rPr>
              <a:t>Appro</a:t>
            </a:r>
            <a:r>
              <a:rPr lang="fr-FR" altLang="fr-FR" baseline="0" dirty="0">
                <a:latin typeface="Arial" panose="020B0604020202020204" pitchFamily="34" charset="0"/>
              </a:rPr>
              <a:t>, Com ) la responsabilité de la gestion de l’intégration ne peut être déléguée, ni </a:t>
            </a:r>
            <a:r>
              <a:rPr lang="fr-FR" altLang="fr-FR" baseline="0" dirty="0" err="1">
                <a:latin typeface="Arial" panose="020B0604020202020204" pitchFamily="34" charset="0"/>
              </a:rPr>
              <a:t>transferée</a:t>
            </a:r>
            <a:endParaRPr lang="fr-FR" altLang="fr-FR" dirty="0">
              <a:latin typeface="Arial" panose="020B0604020202020204" pitchFamily="34" charset="0"/>
            </a:endParaRPr>
          </a:p>
        </p:txBody>
      </p:sp>
    </p:spTree>
    <p:extLst>
      <p:ext uri="{BB962C8B-B14F-4D97-AF65-F5344CB8AC3E}">
        <p14:creationId xmlns:p14="http://schemas.microsoft.com/office/powerpoint/2010/main" val="41512330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108</a:t>
            </a:fld>
            <a:endParaRPr lang="fr-FR" dirty="0"/>
          </a:p>
        </p:txBody>
      </p:sp>
    </p:spTree>
    <p:extLst>
      <p:ext uri="{BB962C8B-B14F-4D97-AF65-F5344CB8AC3E}">
        <p14:creationId xmlns:p14="http://schemas.microsoft.com/office/powerpoint/2010/main" val="34859262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109</a:t>
            </a:fld>
            <a:endParaRPr lang="fr-FR" dirty="0"/>
          </a:p>
        </p:txBody>
      </p:sp>
    </p:spTree>
    <p:extLst>
      <p:ext uri="{BB962C8B-B14F-4D97-AF65-F5344CB8AC3E}">
        <p14:creationId xmlns:p14="http://schemas.microsoft.com/office/powerpoint/2010/main" val="5176891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110</a:t>
            </a:fld>
            <a:endParaRPr lang="fr-FR"/>
          </a:p>
        </p:txBody>
      </p:sp>
    </p:spTree>
    <p:extLst>
      <p:ext uri="{BB962C8B-B14F-4D97-AF65-F5344CB8AC3E}">
        <p14:creationId xmlns:p14="http://schemas.microsoft.com/office/powerpoint/2010/main" val="648988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B4FCF-40F4-4B4E-B031-B1820D7ACC7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33044EB-12FB-4C22-A57A-61DB62023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id="{F233E6F0-BAD9-493A-97F2-1364C6727F04}"/>
              </a:ext>
            </a:extLst>
          </p:cNvPr>
          <p:cNvSpPr>
            <a:spLocks noGrp="1"/>
          </p:cNvSpPr>
          <p:nvPr>
            <p:ph type="dt" sz="half" idx="10"/>
          </p:nvPr>
        </p:nvSpPr>
        <p:spPr/>
        <p:txBody>
          <a:bodyPr/>
          <a:lstStyle/>
          <a:p>
            <a:fld id="{59EF5809-ACD5-4097-8E27-917C7149C7C7}" type="datetime1">
              <a:rPr lang="fr-FR" smtClean="0"/>
              <a:t>20/07/2018</a:t>
            </a:fld>
            <a:endParaRPr lang="fr-FR"/>
          </a:p>
        </p:txBody>
      </p:sp>
      <p:sp>
        <p:nvSpPr>
          <p:cNvPr id="5" name="Espace réservé du pied de page 4">
            <a:extLst>
              <a:ext uri="{FF2B5EF4-FFF2-40B4-BE49-F238E27FC236}">
                <a16:creationId xmlns:a16="http://schemas.microsoft.com/office/drawing/2014/main" id="{1B17F2C4-8EB0-429F-A351-70FA68C2241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6" name="Espace réservé du numéro de diapositive 5">
            <a:extLst>
              <a:ext uri="{FF2B5EF4-FFF2-40B4-BE49-F238E27FC236}">
                <a16:creationId xmlns:a16="http://schemas.microsoft.com/office/drawing/2014/main" id="{8FAEFCC5-C7C3-46A6-91E8-F403A6DD463A}"/>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014988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22033C-877F-4494-B102-C6C3A1769E7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0196DDE-C59C-4D98-98E2-D7F4D8FE000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3482D56-52CD-4747-8965-2FFDDCC0FBFE}"/>
              </a:ext>
            </a:extLst>
          </p:cNvPr>
          <p:cNvSpPr>
            <a:spLocks noGrp="1"/>
          </p:cNvSpPr>
          <p:nvPr>
            <p:ph type="dt" sz="half" idx="10"/>
          </p:nvPr>
        </p:nvSpPr>
        <p:spPr/>
        <p:txBody>
          <a:bodyPr/>
          <a:lstStyle/>
          <a:p>
            <a:fld id="{AC2E33DA-3127-4C7C-A5E4-E3B0FBAD6924}" type="datetime1">
              <a:rPr lang="fr-FR" smtClean="0"/>
              <a:t>20/07/2018</a:t>
            </a:fld>
            <a:endParaRPr lang="fr-FR"/>
          </a:p>
        </p:txBody>
      </p:sp>
      <p:sp>
        <p:nvSpPr>
          <p:cNvPr id="5" name="Espace réservé du pied de page 4">
            <a:extLst>
              <a:ext uri="{FF2B5EF4-FFF2-40B4-BE49-F238E27FC236}">
                <a16:creationId xmlns:a16="http://schemas.microsoft.com/office/drawing/2014/main" id="{CB142E8F-A408-497D-84D5-B9D1D22E107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6" name="Espace réservé du numéro de diapositive 5">
            <a:extLst>
              <a:ext uri="{FF2B5EF4-FFF2-40B4-BE49-F238E27FC236}">
                <a16:creationId xmlns:a16="http://schemas.microsoft.com/office/drawing/2014/main" id="{95F9B1BD-D36E-49DA-BA05-98ACB967D11C}"/>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3429569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B934093-1C79-4654-A3D5-F980DCEF850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E36ED83-B39E-4689-8ED7-1AF3226965C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CD43F7-A612-42EA-9089-3BC90363479D}"/>
              </a:ext>
            </a:extLst>
          </p:cNvPr>
          <p:cNvSpPr>
            <a:spLocks noGrp="1"/>
          </p:cNvSpPr>
          <p:nvPr>
            <p:ph type="dt" sz="half" idx="10"/>
          </p:nvPr>
        </p:nvSpPr>
        <p:spPr/>
        <p:txBody>
          <a:bodyPr/>
          <a:lstStyle/>
          <a:p>
            <a:fld id="{ECD54FC6-A404-4CF1-A4CD-865E351B1A57}" type="datetime1">
              <a:rPr lang="fr-FR" smtClean="0"/>
              <a:t>20/07/2018</a:t>
            </a:fld>
            <a:endParaRPr lang="fr-FR"/>
          </a:p>
        </p:txBody>
      </p:sp>
      <p:sp>
        <p:nvSpPr>
          <p:cNvPr id="5" name="Espace réservé du pied de page 4">
            <a:extLst>
              <a:ext uri="{FF2B5EF4-FFF2-40B4-BE49-F238E27FC236}">
                <a16:creationId xmlns:a16="http://schemas.microsoft.com/office/drawing/2014/main" id="{04EC4996-2EED-40A0-8379-87E40A27428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6" name="Espace réservé du numéro de diapositive 5">
            <a:extLst>
              <a:ext uri="{FF2B5EF4-FFF2-40B4-BE49-F238E27FC236}">
                <a16:creationId xmlns:a16="http://schemas.microsoft.com/office/drawing/2014/main" id="{5E01308E-B54D-4C84-BDB5-9963B8A9D979}"/>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1733592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Bannière chapitre 3">
    <p:spTree>
      <p:nvGrpSpPr>
        <p:cNvPr id="1" name=""/>
        <p:cNvGrpSpPr/>
        <p:nvPr/>
      </p:nvGrpSpPr>
      <p:grpSpPr>
        <a:xfrm>
          <a:off x="0" y="0"/>
          <a:ext cx="0" cy="0"/>
          <a:chOff x="0" y="0"/>
          <a:chExt cx="0" cy="0"/>
        </a:xfrm>
      </p:grpSpPr>
      <p:sp>
        <p:nvSpPr>
          <p:cNvPr id="4" name="Rectangle 3"/>
          <p:cNvSpPr/>
          <p:nvPr userDrawn="1"/>
        </p:nvSpPr>
        <p:spPr bwMode="auto">
          <a:xfrm>
            <a:off x="-1" y="-4524"/>
            <a:ext cx="3398400" cy="6858000"/>
          </a:xfrm>
          <a:prstGeom prst="rect">
            <a:avLst/>
          </a:prstGeom>
          <a:gradFill flip="none" rotWithShape="1">
            <a:gsLst>
              <a:gs pos="0">
                <a:schemeClr val="accent4"/>
              </a:gs>
              <a:gs pos="50000">
                <a:schemeClr val="accent4">
                  <a:lumMod val="60000"/>
                  <a:lumOff val="40000"/>
                  <a:tint val="44500"/>
                  <a:satMod val="160000"/>
                </a:schemeClr>
              </a:gs>
              <a:gs pos="100000">
                <a:srgbClr val="7030A0"/>
              </a:gs>
            </a:gsLst>
            <a:path path="circle">
              <a:fillToRect l="100000" t="100000"/>
            </a:path>
            <a:tileRect r="-100000" b="-10000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109728" tIns="54864" rIns="109728" bIns="54864" numCol="1" rtlCol="0" anchor="t" anchorCtr="0" compatLnSpc="1">
            <a:prstTxWarp prst="textNoShape">
              <a:avLst/>
            </a:prstTxWarp>
          </a:bodyPr>
          <a:lstStyle/>
          <a:p>
            <a:pPr marL="0" marR="0" indent="0" algn="l" defTabSz="539116" rtl="0" eaLnBrk="0" fontAlgn="base" latinLnBrk="0" hangingPunct="0">
              <a:lnSpc>
                <a:spcPct val="86000"/>
              </a:lnSpc>
              <a:spcBef>
                <a:spcPct val="0"/>
              </a:spcBef>
              <a:spcAft>
                <a:spcPct val="0"/>
              </a:spcAft>
              <a:buClr>
                <a:srgbClr val="000099"/>
              </a:buClr>
              <a:buSzPct val="100000"/>
              <a:buFont typeface="Times New Roman" pitchFamily="18" charset="0"/>
              <a:buNone/>
              <a:tabLst/>
            </a:pPr>
            <a:endParaRPr kumimoji="0" lang="fr-FR" sz="2880" b="0" i="0" u="none" strike="noStrike" cap="none" normalizeH="0" baseline="0" dirty="0">
              <a:ln>
                <a:noFill/>
              </a:ln>
              <a:solidFill>
                <a:schemeClr val="bg1">
                  <a:lumMod val="95000"/>
                </a:schemeClr>
              </a:solidFill>
              <a:effectLst/>
              <a:latin typeface="Times New Roman" pitchFamily="18" charset="0"/>
              <a:cs typeface="Lucida Sans Unicode" pitchFamily="34" charset="0"/>
            </a:endParaRPr>
          </a:p>
        </p:txBody>
      </p:sp>
      <p:sp>
        <p:nvSpPr>
          <p:cNvPr id="14" name="Titre 1"/>
          <p:cNvSpPr>
            <a:spLocks noGrp="1"/>
          </p:cNvSpPr>
          <p:nvPr>
            <p:ph type="title"/>
          </p:nvPr>
        </p:nvSpPr>
        <p:spPr>
          <a:xfrm>
            <a:off x="3599724" y="161926"/>
            <a:ext cx="8418109" cy="685800"/>
          </a:xfrm>
          <a:prstGeom prst="rect">
            <a:avLst/>
          </a:prstGeom>
        </p:spPr>
        <p:txBody>
          <a:bodyPr lIns="71320" tIns="35661" rIns="71320" bIns="35661">
            <a:normAutofit/>
          </a:bodyPr>
          <a:lstStyle>
            <a:lvl1pPr algn="ctr">
              <a:defRPr sz="3360" b="1">
                <a:solidFill>
                  <a:schemeClr val="tx1"/>
                </a:solidFill>
                <a:latin typeface="+mj-lt"/>
              </a:defRPr>
            </a:lvl1pPr>
          </a:lstStyle>
          <a:p>
            <a:r>
              <a:rPr lang="fr-FR" dirty="0"/>
              <a:t>Modifiez le style du titre</a:t>
            </a:r>
          </a:p>
        </p:txBody>
      </p:sp>
      <p:sp>
        <p:nvSpPr>
          <p:cNvPr id="23" name="Espace réservé du contenu 2"/>
          <p:cNvSpPr>
            <a:spLocks noGrp="1"/>
          </p:cNvSpPr>
          <p:nvPr>
            <p:ph idx="1"/>
          </p:nvPr>
        </p:nvSpPr>
        <p:spPr>
          <a:xfrm>
            <a:off x="3791747" y="1480458"/>
            <a:ext cx="8230927" cy="4724400"/>
          </a:xfrm>
          <a:prstGeom prst="rect">
            <a:avLst/>
          </a:prstGeom>
        </p:spPr>
        <p:txBody>
          <a:bodyPr lIns="71320" tIns="35661" rIns="71320" bIns="35661"/>
          <a:lstStyle>
            <a:lvl1pPr>
              <a:buClrTx/>
              <a:defRPr sz="2880">
                <a:solidFill>
                  <a:schemeClr val="tx1"/>
                </a:solidFill>
                <a:latin typeface="Calibri" pitchFamily="34" charset="0"/>
              </a:defRPr>
            </a:lvl1pPr>
            <a:lvl2pPr marL="548640" indent="0">
              <a:buClrTx/>
              <a:buNone/>
              <a:defRPr sz="2400">
                <a:solidFill>
                  <a:schemeClr val="tx1"/>
                </a:solidFill>
                <a:latin typeface="Calibri" pitchFamily="34" charset="0"/>
              </a:defRPr>
            </a:lvl2pPr>
            <a:lvl3pPr>
              <a:buClrTx/>
              <a:defRPr>
                <a:solidFill>
                  <a:schemeClr val="tx1"/>
                </a:solidFill>
                <a:latin typeface="Calibri" pitchFamily="34" charset="0"/>
              </a:defRPr>
            </a:lvl3pPr>
            <a:lvl4pPr marL="1645920" indent="0">
              <a:buClrTx/>
              <a:buNone/>
              <a:defRPr sz="2160">
                <a:solidFill>
                  <a:schemeClr val="tx1"/>
                </a:solidFill>
                <a:latin typeface="Calibri" pitchFamily="34" charset="0"/>
              </a:defRPr>
            </a:lvl4pPr>
            <a:lvl5pPr>
              <a:buClrTx/>
              <a:defRPr>
                <a:solidFill>
                  <a:schemeClr val="tx1"/>
                </a:solidFill>
                <a:latin typeface="Calibri" pitchFamily="34" charset="0"/>
              </a:defRPr>
            </a:lvl5pPr>
          </a:lstStyle>
          <a:p>
            <a:pPr lvl="0"/>
            <a:r>
              <a:rPr lang="fr-FR" dirty="0"/>
              <a:t>Modifiez les styles du texte du masque</a:t>
            </a:r>
          </a:p>
          <a:p>
            <a:pPr lvl="1"/>
            <a:r>
              <a:rPr lang="fr-FR" dirty="0"/>
              <a:t>Deuxième niveau Troisième niveau</a:t>
            </a:r>
          </a:p>
          <a:p>
            <a:pPr lvl="3"/>
            <a:r>
              <a:rPr lang="fr-FR" dirty="0"/>
              <a:t>Quatrième niveau</a:t>
            </a:r>
          </a:p>
        </p:txBody>
      </p:sp>
      <p:sp>
        <p:nvSpPr>
          <p:cNvPr id="26" name="ZoneTexte 25"/>
          <p:cNvSpPr txBox="1"/>
          <p:nvPr userDrawn="1"/>
        </p:nvSpPr>
        <p:spPr>
          <a:xfrm>
            <a:off x="0" y="2496424"/>
            <a:ext cx="3410855" cy="572464"/>
          </a:xfrm>
          <a:prstGeom prst="rect">
            <a:avLst/>
          </a:prstGeom>
          <a:noFill/>
          <a:effectLst/>
        </p:spPr>
        <p:txBody>
          <a:bodyPr wrap="square" rtlCol="0">
            <a:spAutoFit/>
          </a:bodyPr>
          <a:lstStyle/>
          <a:p>
            <a:pPr algn="ctr" rtl="0" fontAlgn="base">
              <a:spcBef>
                <a:spcPct val="0"/>
              </a:spcBef>
              <a:spcAft>
                <a:spcPct val="0"/>
              </a:spcAft>
            </a:pPr>
            <a:r>
              <a:rPr lang="fr-FR" sz="1680" b="1" kern="1200" noProof="0" dirty="0">
                <a:solidFill>
                  <a:schemeClr val="tx1"/>
                </a:solidFill>
                <a:latin typeface="Arial" pitchFamily="34" charset="0"/>
                <a:ea typeface="+mn-ea"/>
                <a:cs typeface="Arial" pitchFamily="34" charset="0"/>
              </a:rPr>
              <a:t> Joëlle Gazérian</a:t>
            </a:r>
          </a:p>
          <a:p>
            <a:pPr algn="ctr"/>
            <a:r>
              <a:rPr lang="fr-FR" sz="1440" noProof="0" dirty="0">
                <a:solidFill>
                  <a:schemeClr val="tx1"/>
                </a:solidFill>
                <a:latin typeface="Arial" pitchFamily="34" charset="0"/>
                <a:cs typeface="Arial" pitchFamily="34" charset="0"/>
              </a:rPr>
              <a:t>Maître de Conférences </a:t>
            </a:r>
          </a:p>
        </p:txBody>
      </p:sp>
      <p:pic>
        <p:nvPicPr>
          <p:cNvPr id="27" name="Picture 2" descr="C:\Users\jean\Desktop\LOGOS Centrale\Logo ECM 10 2012 bleu carré réserve.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56189" y="3065964"/>
            <a:ext cx="869168" cy="673822"/>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2" y="6184993"/>
            <a:ext cx="1410679" cy="444206"/>
          </a:xfrm>
          <a:prstGeom prst="rect">
            <a:avLst/>
          </a:prstGeom>
        </p:spPr>
      </p:pic>
      <p:sp>
        <p:nvSpPr>
          <p:cNvPr id="32" name="ZoneTexte 31"/>
          <p:cNvSpPr txBox="1"/>
          <p:nvPr userDrawn="1"/>
        </p:nvSpPr>
        <p:spPr>
          <a:xfrm>
            <a:off x="134836" y="3873729"/>
            <a:ext cx="972895" cy="313932"/>
          </a:xfrm>
          <a:prstGeom prst="rect">
            <a:avLst/>
          </a:prstGeom>
          <a:noFill/>
        </p:spPr>
        <p:txBody>
          <a:bodyPr wrap="none" rtlCol="0">
            <a:spAutoFit/>
          </a:bodyPr>
          <a:lstStyle/>
          <a:p>
            <a:r>
              <a:rPr lang="fr-FR" sz="1440" b="1" dirty="0">
                <a:latin typeface="+mn-lt"/>
              </a:rPr>
              <a:t>Chapitre</a:t>
            </a:r>
            <a:r>
              <a:rPr lang="fr-FR" sz="1440" b="1" baseline="0" dirty="0">
                <a:latin typeface="+mn-lt"/>
              </a:rPr>
              <a:t> 2</a:t>
            </a:r>
            <a:endParaRPr lang="fr-FR" sz="1440" b="1" dirty="0">
              <a:latin typeface="+mn-lt"/>
            </a:endParaRPr>
          </a:p>
        </p:txBody>
      </p:sp>
      <p:sp>
        <p:nvSpPr>
          <p:cNvPr id="33" name="Rectangle 32"/>
          <p:cNvSpPr/>
          <p:nvPr userDrawn="1"/>
        </p:nvSpPr>
        <p:spPr>
          <a:xfrm>
            <a:off x="117342" y="4244442"/>
            <a:ext cx="3281057" cy="1733808"/>
          </a:xfrm>
          <a:prstGeom prst="rect">
            <a:avLst/>
          </a:prstGeom>
        </p:spPr>
        <p:txBody>
          <a:bodyPr wrap="square" tIns="0" bIns="0">
            <a:spAutoFit/>
          </a:bodyPr>
          <a:lstStyle/>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Le PMBOK®, une norme reconnue</a:t>
            </a:r>
          </a:p>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Structure et contenu du PMBOK®</a:t>
            </a:r>
          </a:p>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Définitions clés du PMBOK®</a:t>
            </a:r>
          </a:p>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Compétences du chef de projet</a:t>
            </a:r>
          </a:p>
          <a:p>
            <a:pPr marL="342900" marR="0" lvl="0" indent="-238126" algn="just"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Le PMBOK® Pocket</a:t>
            </a:r>
          </a:p>
        </p:txBody>
      </p:sp>
    </p:spTree>
    <p:extLst>
      <p:ext uri="{BB962C8B-B14F-4D97-AF65-F5344CB8AC3E}">
        <p14:creationId xmlns:p14="http://schemas.microsoft.com/office/powerpoint/2010/main" val="158464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4986BA-069A-4CF8-A376-88711ACB6E2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0FE86F5-EEFD-4144-A011-17660434FC55}"/>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C55FD18-F984-4BF0-8E5C-E2A4C4F28305}"/>
              </a:ext>
            </a:extLst>
          </p:cNvPr>
          <p:cNvSpPr>
            <a:spLocks noGrp="1"/>
          </p:cNvSpPr>
          <p:nvPr>
            <p:ph type="dt" sz="half" idx="10"/>
          </p:nvPr>
        </p:nvSpPr>
        <p:spPr/>
        <p:txBody>
          <a:bodyPr/>
          <a:lstStyle/>
          <a:p>
            <a:fld id="{22A42FF1-9911-4AA4-9971-60D80E0AF924}" type="datetime1">
              <a:rPr lang="fr-FR" smtClean="0"/>
              <a:t>20/07/2018</a:t>
            </a:fld>
            <a:endParaRPr lang="fr-FR"/>
          </a:p>
        </p:txBody>
      </p:sp>
      <p:sp>
        <p:nvSpPr>
          <p:cNvPr id="5" name="Espace réservé du pied de page 4">
            <a:extLst>
              <a:ext uri="{FF2B5EF4-FFF2-40B4-BE49-F238E27FC236}">
                <a16:creationId xmlns:a16="http://schemas.microsoft.com/office/drawing/2014/main" id="{3CC4B02C-3AD7-4FCE-90F3-7E112018879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6" name="Espace réservé du numéro de diapositive 5">
            <a:extLst>
              <a:ext uri="{FF2B5EF4-FFF2-40B4-BE49-F238E27FC236}">
                <a16:creationId xmlns:a16="http://schemas.microsoft.com/office/drawing/2014/main" id="{A364FEE8-1237-42B5-A04B-8E05974AC4A1}"/>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772115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17210A-4ADA-4963-ABA0-3466D697763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11B3CB9-89E3-4534-8B1F-B6A546F9F0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9998093-479D-4745-ABBE-31356B423CD1}"/>
              </a:ext>
            </a:extLst>
          </p:cNvPr>
          <p:cNvSpPr>
            <a:spLocks noGrp="1"/>
          </p:cNvSpPr>
          <p:nvPr>
            <p:ph type="dt" sz="half" idx="10"/>
          </p:nvPr>
        </p:nvSpPr>
        <p:spPr/>
        <p:txBody>
          <a:bodyPr/>
          <a:lstStyle/>
          <a:p>
            <a:fld id="{3AE52887-F7DD-48BD-AD8D-4B11FB31E3F8}" type="datetime1">
              <a:rPr lang="fr-FR" smtClean="0"/>
              <a:t>20/07/2018</a:t>
            </a:fld>
            <a:endParaRPr lang="fr-FR"/>
          </a:p>
        </p:txBody>
      </p:sp>
      <p:sp>
        <p:nvSpPr>
          <p:cNvPr id="5" name="Espace réservé du pied de page 4">
            <a:extLst>
              <a:ext uri="{FF2B5EF4-FFF2-40B4-BE49-F238E27FC236}">
                <a16:creationId xmlns:a16="http://schemas.microsoft.com/office/drawing/2014/main" id="{98C167CA-9186-4D23-AAA1-26E8CDD2B79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6" name="Espace réservé du numéro de diapositive 5">
            <a:extLst>
              <a:ext uri="{FF2B5EF4-FFF2-40B4-BE49-F238E27FC236}">
                <a16:creationId xmlns:a16="http://schemas.microsoft.com/office/drawing/2014/main" id="{1C3393E5-992C-43EF-8031-DD3B84EC8E99}"/>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150803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3DD4A6-15A5-4FF6-ADCF-BECBD37B1AF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130D0C-D450-4EA0-89C3-0A64114495C5}"/>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FBE2AE4-35C5-451E-B2D8-75161459DBA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6519C4D-34AA-456B-ACE8-337F6F44BCE9}"/>
              </a:ext>
            </a:extLst>
          </p:cNvPr>
          <p:cNvSpPr>
            <a:spLocks noGrp="1"/>
          </p:cNvSpPr>
          <p:nvPr>
            <p:ph type="dt" sz="half" idx="10"/>
          </p:nvPr>
        </p:nvSpPr>
        <p:spPr/>
        <p:txBody>
          <a:bodyPr/>
          <a:lstStyle/>
          <a:p>
            <a:fld id="{6F952428-9C7F-4C5F-BC36-EDE745403461}" type="datetime1">
              <a:rPr lang="fr-FR" smtClean="0"/>
              <a:t>20/07/2018</a:t>
            </a:fld>
            <a:endParaRPr lang="fr-FR"/>
          </a:p>
        </p:txBody>
      </p:sp>
      <p:sp>
        <p:nvSpPr>
          <p:cNvPr id="6" name="Espace réservé du pied de page 5">
            <a:extLst>
              <a:ext uri="{FF2B5EF4-FFF2-40B4-BE49-F238E27FC236}">
                <a16:creationId xmlns:a16="http://schemas.microsoft.com/office/drawing/2014/main" id="{C42EBB9A-619F-44F9-BAB8-BC8888A106B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7" name="Espace réservé du numéro de diapositive 6">
            <a:extLst>
              <a:ext uri="{FF2B5EF4-FFF2-40B4-BE49-F238E27FC236}">
                <a16:creationId xmlns:a16="http://schemas.microsoft.com/office/drawing/2014/main" id="{378C8ECE-420C-4488-882A-3A7D6E3F53AE}"/>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625097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81CB5E-D9C0-4190-AB0B-E1A73657E32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4768513-3177-483B-8A10-A86F96ED59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E71422B5-775E-4EBF-9381-ECF8FE2F035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1E5B4A2-E081-4B56-9088-1C13BCDF42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6DFB75AD-FB66-4DCC-A5B0-A54D9267E539}"/>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2F3A43-22C8-4736-9754-D80146CB3E1F}"/>
              </a:ext>
            </a:extLst>
          </p:cNvPr>
          <p:cNvSpPr>
            <a:spLocks noGrp="1"/>
          </p:cNvSpPr>
          <p:nvPr>
            <p:ph type="dt" sz="half" idx="10"/>
          </p:nvPr>
        </p:nvSpPr>
        <p:spPr/>
        <p:txBody>
          <a:bodyPr/>
          <a:lstStyle/>
          <a:p>
            <a:fld id="{95D9DA68-97A4-42DD-9449-85C86E13EF41}" type="datetime1">
              <a:rPr lang="fr-FR" smtClean="0"/>
              <a:t>20/07/2018</a:t>
            </a:fld>
            <a:endParaRPr lang="fr-FR"/>
          </a:p>
        </p:txBody>
      </p:sp>
      <p:sp>
        <p:nvSpPr>
          <p:cNvPr id="8" name="Espace réservé du pied de page 7">
            <a:extLst>
              <a:ext uri="{FF2B5EF4-FFF2-40B4-BE49-F238E27FC236}">
                <a16:creationId xmlns:a16="http://schemas.microsoft.com/office/drawing/2014/main" id="{3494A4C4-7797-4E09-880A-AFB5A2BAE54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9" name="Espace réservé du numéro de diapositive 8">
            <a:extLst>
              <a:ext uri="{FF2B5EF4-FFF2-40B4-BE49-F238E27FC236}">
                <a16:creationId xmlns:a16="http://schemas.microsoft.com/office/drawing/2014/main" id="{31512C9B-2930-43F3-9C58-11D6EF38457E}"/>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868652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E9CDA3-B887-4170-93A3-840B5D077A7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E364298-311E-4CFF-95DA-9204DAFF59DF}"/>
              </a:ext>
            </a:extLst>
          </p:cNvPr>
          <p:cNvSpPr>
            <a:spLocks noGrp="1"/>
          </p:cNvSpPr>
          <p:nvPr>
            <p:ph type="dt" sz="half" idx="10"/>
          </p:nvPr>
        </p:nvSpPr>
        <p:spPr/>
        <p:txBody>
          <a:bodyPr/>
          <a:lstStyle/>
          <a:p>
            <a:fld id="{2C52A127-5496-4C14-B04B-1C115AA202FB}" type="datetime1">
              <a:rPr lang="fr-FR" smtClean="0"/>
              <a:t>20/07/2018</a:t>
            </a:fld>
            <a:endParaRPr lang="fr-FR"/>
          </a:p>
        </p:txBody>
      </p:sp>
      <p:sp>
        <p:nvSpPr>
          <p:cNvPr id="4" name="Espace réservé du pied de page 3">
            <a:extLst>
              <a:ext uri="{FF2B5EF4-FFF2-40B4-BE49-F238E27FC236}">
                <a16:creationId xmlns:a16="http://schemas.microsoft.com/office/drawing/2014/main" id="{9ABB2EB9-3F79-402F-9DB1-83B6CFDD126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5" name="Espace réservé du numéro de diapositive 4">
            <a:extLst>
              <a:ext uri="{FF2B5EF4-FFF2-40B4-BE49-F238E27FC236}">
                <a16:creationId xmlns:a16="http://schemas.microsoft.com/office/drawing/2014/main" id="{C051F91C-0DF7-4343-B54B-78772C3AFBD7}"/>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95473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89324A4-A71C-4735-9E63-B804FCAA31DD}"/>
              </a:ext>
            </a:extLst>
          </p:cNvPr>
          <p:cNvSpPr>
            <a:spLocks noGrp="1"/>
          </p:cNvSpPr>
          <p:nvPr>
            <p:ph type="dt" sz="half" idx="10"/>
          </p:nvPr>
        </p:nvSpPr>
        <p:spPr/>
        <p:txBody>
          <a:bodyPr/>
          <a:lstStyle/>
          <a:p>
            <a:fld id="{DF1629B3-7157-4AAD-8EE9-7854D579EED9}" type="datetime1">
              <a:rPr lang="fr-FR" smtClean="0"/>
              <a:t>20/07/2018</a:t>
            </a:fld>
            <a:endParaRPr lang="fr-FR"/>
          </a:p>
        </p:txBody>
      </p:sp>
      <p:sp>
        <p:nvSpPr>
          <p:cNvPr id="3" name="Espace réservé du pied de page 2">
            <a:extLst>
              <a:ext uri="{FF2B5EF4-FFF2-40B4-BE49-F238E27FC236}">
                <a16:creationId xmlns:a16="http://schemas.microsoft.com/office/drawing/2014/main" id="{F9C560D2-D918-411A-B74E-457A26708CB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4" name="Espace réservé du numéro de diapositive 3">
            <a:extLst>
              <a:ext uri="{FF2B5EF4-FFF2-40B4-BE49-F238E27FC236}">
                <a16:creationId xmlns:a16="http://schemas.microsoft.com/office/drawing/2014/main" id="{E1D6ACBE-EFB9-4240-805A-ECE09FDC1BE5}"/>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57167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446D1-0F3E-40E2-BD8A-E0A8ECDFBCD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4D15333-9104-40FC-B504-93B7B9FA68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9221281-F188-4978-BE77-A98F82FCE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241682E6-C48D-44FD-8E2A-CA4020C1B406}"/>
              </a:ext>
            </a:extLst>
          </p:cNvPr>
          <p:cNvSpPr>
            <a:spLocks noGrp="1"/>
          </p:cNvSpPr>
          <p:nvPr>
            <p:ph type="dt" sz="half" idx="10"/>
          </p:nvPr>
        </p:nvSpPr>
        <p:spPr/>
        <p:txBody>
          <a:bodyPr/>
          <a:lstStyle/>
          <a:p>
            <a:fld id="{576CAB25-2404-4A7E-AB5A-072F6D206B27}" type="datetime1">
              <a:rPr lang="fr-FR" smtClean="0"/>
              <a:t>20/07/2018</a:t>
            </a:fld>
            <a:endParaRPr lang="fr-FR"/>
          </a:p>
        </p:txBody>
      </p:sp>
      <p:sp>
        <p:nvSpPr>
          <p:cNvPr id="6" name="Espace réservé du pied de page 5">
            <a:extLst>
              <a:ext uri="{FF2B5EF4-FFF2-40B4-BE49-F238E27FC236}">
                <a16:creationId xmlns:a16="http://schemas.microsoft.com/office/drawing/2014/main" id="{C57D60A8-5D14-4F90-B7CF-10C773A5896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7" name="Espace réservé du numéro de diapositive 6">
            <a:extLst>
              <a:ext uri="{FF2B5EF4-FFF2-40B4-BE49-F238E27FC236}">
                <a16:creationId xmlns:a16="http://schemas.microsoft.com/office/drawing/2014/main" id="{0D0571A1-BCE2-4471-A09E-D2A4EE8E33EF}"/>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190022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9DC92D-EC73-4281-B1F1-294FEB6873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3A2DF1A-2326-4119-86EE-CE9397C92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AA9DB18-6EC8-4F54-BA54-93974518F6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7D38957A-F186-4B20-999B-C48B9E15AE61}"/>
              </a:ext>
            </a:extLst>
          </p:cNvPr>
          <p:cNvSpPr>
            <a:spLocks noGrp="1"/>
          </p:cNvSpPr>
          <p:nvPr>
            <p:ph type="dt" sz="half" idx="10"/>
          </p:nvPr>
        </p:nvSpPr>
        <p:spPr/>
        <p:txBody>
          <a:bodyPr/>
          <a:lstStyle/>
          <a:p>
            <a:fld id="{7A97CFA0-3FF6-48D3-A2AB-166945EC838E}" type="datetime1">
              <a:rPr lang="fr-FR" smtClean="0"/>
              <a:t>20/07/2018</a:t>
            </a:fld>
            <a:endParaRPr lang="fr-FR"/>
          </a:p>
        </p:txBody>
      </p:sp>
      <p:sp>
        <p:nvSpPr>
          <p:cNvPr id="6" name="Espace réservé du pied de page 5">
            <a:extLst>
              <a:ext uri="{FF2B5EF4-FFF2-40B4-BE49-F238E27FC236}">
                <a16:creationId xmlns:a16="http://schemas.microsoft.com/office/drawing/2014/main" id="{5293116B-52D6-491E-80B0-13616AB027F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
        <p:nvSpPr>
          <p:cNvPr id="7" name="Espace réservé du numéro de diapositive 6">
            <a:extLst>
              <a:ext uri="{FF2B5EF4-FFF2-40B4-BE49-F238E27FC236}">
                <a16:creationId xmlns:a16="http://schemas.microsoft.com/office/drawing/2014/main" id="{905D6DB4-4577-424E-9B0D-635A9104A623}"/>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300347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4A8E48F-AAB3-47CA-9B0D-877541E44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DD3E59E-B6B4-48AA-8DE5-C5B8EE521B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2BA77DE-232A-4C59-9829-AA3B3EA410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7BC71-1399-41AE-ABC6-5387D16C521F}" type="datetime1">
              <a:rPr lang="fr-FR" smtClean="0"/>
              <a:t>20/07/2018</a:t>
            </a:fld>
            <a:endParaRPr lang="fr-FR"/>
          </a:p>
        </p:txBody>
      </p:sp>
      <p:sp>
        <p:nvSpPr>
          <p:cNvPr id="5" name="Espace réservé du pied de page 4">
            <a:extLst>
              <a:ext uri="{FF2B5EF4-FFF2-40B4-BE49-F238E27FC236}">
                <a16:creationId xmlns:a16="http://schemas.microsoft.com/office/drawing/2014/main" id="{5C70A37E-0992-4A7F-A2CA-8197590B00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Ce document est exclusivement réservé aux séminaristes du F61 du CIFOPE, toute autre distribution est interdite, info@cifope.com</a:t>
            </a:r>
          </a:p>
        </p:txBody>
      </p:sp>
      <p:sp>
        <p:nvSpPr>
          <p:cNvPr id="6" name="Espace réservé du numéro de diapositive 5">
            <a:extLst>
              <a:ext uri="{FF2B5EF4-FFF2-40B4-BE49-F238E27FC236}">
                <a16:creationId xmlns:a16="http://schemas.microsoft.com/office/drawing/2014/main" id="{E70831A5-74CC-49C6-A2FC-0F7AC2698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48A23-FA17-41C6-B7D2-2DF5F71C5AAF}" type="slidenum">
              <a:rPr lang="fr-FR" smtClean="0"/>
              <a:t>‹N°›</a:t>
            </a:fld>
            <a:endParaRPr lang="fr-FR"/>
          </a:p>
        </p:txBody>
      </p:sp>
    </p:spTree>
    <p:extLst>
      <p:ext uri="{BB962C8B-B14F-4D97-AF65-F5344CB8AC3E}">
        <p14:creationId xmlns:p14="http://schemas.microsoft.com/office/powerpoint/2010/main" val="2575084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ouhipaul.boua@sciencespo.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pmi-fr.org/" TargetMode="External"/><Relationship Id="rId7"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ipma.ch/"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0.png"/></Relationships>
</file>

<file path=ppt/slides/_rels/slide1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8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9.png"/></Relationships>
</file>

<file path=ppt/slides/_rels/slide1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5.png"/></Relationships>
</file>

<file path=ppt/slides/_rels/slide1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11.png"/></Relationships>
</file>

<file path=ppt/slides/_rels/slide2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14.png"/></Relationships>
</file>

<file path=ppt/slides/_rels/slide2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17.png"/></Relationships>
</file>

<file path=ppt/slides/_rels/slide2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3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2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2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2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61.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2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28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4.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2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8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3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2.xml"/></Relationships>
</file>

<file path=ppt/slides/_rels/slide3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4.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282633" y="0"/>
            <a:ext cx="11557065" cy="1727823"/>
          </a:xfrm>
          <a:solidFill>
            <a:schemeClr val="accent1"/>
          </a:solidFill>
        </p:spPr>
        <p:txBody>
          <a:bodyPr>
            <a:normAutofit/>
          </a:bodyPr>
          <a:lstStyle/>
          <a:p>
            <a:r>
              <a:rPr lang="fr-FR" sz="4800" b="1" dirty="0">
                <a:solidFill>
                  <a:schemeClr val="bg1"/>
                </a:solidFill>
              </a:rPr>
              <a:t>F61: Outils et techniques de planification des projets et programmes</a:t>
            </a:r>
          </a:p>
        </p:txBody>
      </p:sp>
      <p:sp>
        <p:nvSpPr>
          <p:cNvPr id="3" name="Sous-titre 2">
            <a:extLst>
              <a:ext uri="{FF2B5EF4-FFF2-40B4-BE49-F238E27FC236}">
                <a16:creationId xmlns:a16="http://schemas.microsoft.com/office/drawing/2014/main" id="{75410484-3987-475E-BCC2-AE56C63CEB5D}"/>
              </a:ext>
            </a:extLst>
          </p:cNvPr>
          <p:cNvSpPr>
            <a:spLocks noGrp="1"/>
          </p:cNvSpPr>
          <p:nvPr>
            <p:ph type="subTitle" idx="1"/>
          </p:nvPr>
        </p:nvSpPr>
        <p:spPr>
          <a:xfrm>
            <a:off x="290947" y="1936704"/>
            <a:ext cx="11790218" cy="3354411"/>
          </a:xfrm>
        </p:spPr>
        <p:txBody>
          <a:bodyPr>
            <a:normAutofit fontScale="92500" lnSpcReduction="10000"/>
          </a:bodyPr>
          <a:lstStyle/>
          <a:p>
            <a:pPr marL="800100" lvl="1" indent="-342900" algn="l">
              <a:buFont typeface="Wingdings" panose="05000000000000000000" pitchFamily="2" charset="2"/>
              <a:buChar char="§"/>
            </a:pPr>
            <a:r>
              <a:rPr lang="fr-FR" sz="4000" dirty="0"/>
              <a:t>Paris, CIFOPE - Juillet 2018</a:t>
            </a:r>
          </a:p>
          <a:p>
            <a:pPr marL="800100" lvl="1" indent="-342900" algn="l">
              <a:buFont typeface="Wingdings" panose="05000000000000000000" pitchFamily="2" charset="2"/>
              <a:buChar char="§"/>
            </a:pPr>
            <a:r>
              <a:rPr lang="fr-FR" sz="4000" dirty="0"/>
              <a:t>Formateur: Paul BOUA, Certifié PMP</a:t>
            </a:r>
          </a:p>
          <a:p>
            <a:pPr marL="800100" lvl="1" indent="-342900" algn="l">
              <a:buFont typeface="Wingdings" panose="05000000000000000000" pitchFamily="2" charset="2"/>
              <a:buChar char="§"/>
            </a:pPr>
            <a:r>
              <a:rPr lang="fr-FR" sz="4000" dirty="0">
                <a:hlinkClick r:id="rId3"/>
              </a:rPr>
              <a:t>mouhipaul.boua@sciencespo.fr</a:t>
            </a:r>
            <a:r>
              <a:rPr lang="fr-FR" sz="4000" dirty="0"/>
              <a:t> </a:t>
            </a:r>
            <a:r>
              <a:rPr lang="fr-FR" sz="4000" u="sng" dirty="0">
                <a:solidFill>
                  <a:schemeClr val="accent1"/>
                </a:solidFill>
              </a:rPr>
              <a:t>/ pboua@agosoftci.com</a:t>
            </a:r>
          </a:p>
          <a:p>
            <a:pPr marL="800100" lvl="1" indent="-342900" algn="l">
              <a:buFont typeface="Wingdings" panose="05000000000000000000" pitchFamily="2" charset="2"/>
              <a:buChar char="§"/>
            </a:pPr>
            <a:r>
              <a:rPr lang="fr-FR" sz="4000" dirty="0"/>
              <a:t>Tel: 0033648777147 / 00225 08519998</a:t>
            </a:r>
          </a:p>
          <a:p>
            <a:pPr marL="800100" lvl="1" indent="-342900" algn="l">
              <a:buFont typeface="Wingdings" panose="05000000000000000000" pitchFamily="2" charset="2"/>
              <a:buChar char="§"/>
            </a:pPr>
            <a:r>
              <a:rPr lang="fr-FR" sz="3000" i="1" dirty="0"/>
              <a:t>Source d’informations: Guide du CORPUS DES CONNAISSANCES EN MANAGEMENT DE PROJET,( GUIDE PMBOK),Sixième édition du PMI). + Fruit de nos expériences et formations)</a:t>
            </a:r>
          </a:p>
        </p:txBody>
      </p:sp>
      <p:sp>
        <p:nvSpPr>
          <p:cNvPr id="4" name="ZoneTexte 3">
            <a:extLst>
              <a:ext uri="{FF2B5EF4-FFF2-40B4-BE49-F238E27FC236}">
                <a16:creationId xmlns:a16="http://schemas.microsoft.com/office/drawing/2014/main" id="{B7985DEC-171E-410A-8DE0-12973345BAC7}"/>
              </a:ext>
            </a:extLst>
          </p:cNvPr>
          <p:cNvSpPr txBox="1"/>
          <p:nvPr/>
        </p:nvSpPr>
        <p:spPr>
          <a:xfrm>
            <a:off x="290947" y="5291115"/>
            <a:ext cx="11402289" cy="369332"/>
          </a:xfrm>
          <a:prstGeom prst="rect">
            <a:avLst/>
          </a:prstGeom>
          <a:solidFill>
            <a:schemeClr val="tx1"/>
          </a:solidFill>
        </p:spPr>
        <p:txBody>
          <a:bodyPr wrap="square" rtlCol="0">
            <a:spAutoFit/>
          </a:bodyPr>
          <a:lstStyle/>
          <a:p>
            <a:pPr algn="ctr"/>
            <a:r>
              <a:rPr lang="fr-FR" b="1" dirty="0">
                <a:highlight>
                  <a:srgbClr val="FFFF00"/>
                </a:highlight>
              </a:rPr>
              <a:t>Ce document est exclusivement réservé aux séminaristes du F61 du CIFOPE, toute autre distribution est interdite</a:t>
            </a:r>
          </a:p>
        </p:txBody>
      </p:sp>
    </p:spTree>
    <p:extLst>
      <p:ext uri="{BB962C8B-B14F-4D97-AF65-F5344CB8AC3E}">
        <p14:creationId xmlns:p14="http://schemas.microsoft.com/office/powerpoint/2010/main" val="1406565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D291C01F-8ECE-4119-85EC-D2A3F47831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935" y="270192"/>
            <a:ext cx="6458905" cy="485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DAB1F14E-16B3-48A6-B564-F7A93CE1CB63}"/>
              </a:ext>
            </a:extLst>
          </p:cNvPr>
          <p:cNvSpPr txBox="1"/>
          <p:nvPr/>
        </p:nvSpPr>
        <p:spPr>
          <a:xfrm>
            <a:off x="6773286" y="888043"/>
            <a:ext cx="5418714" cy="3139321"/>
          </a:xfrm>
          <a:prstGeom prst="rect">
            <a:avLst/>
          </a:prstGeom>
          <a:noFill/>
        </p:spPr>
        <p:txBody>
          <a:bodyPr wrap="square">
            <a:spAutoFit/>
          </a:bodyPr>
          <a:lstStyle/>
          <a:p>
            <a:pPr>
              <a:defRPr/>
            </a:pPr>
            <a:r>
              <a:rPr lang="fr-FR" dirty="0"/>
              <a:t>40% Changements de périmètre </a:t>
            </a:r>
            <a:br>
              <a:rPr lang="fr-FR" dirty="0"/>
            </a:br>
            <a:r>
              <a:rPr lang="fr-FR" dirty="0"/>
              <a:t>36% Disponibilité des ressources</a:t>
            </a:r>
            <a:br>
              <a:rPr lang="fr-FR" dirty="0"/>
            </a:br>
            <a:r>
              <a:rPr lang="fr-FR" dirty="0"/>
              <a:t>33% Deadlines non réalistes</a:t>
            </a:r>
            <a:br>
              <a:rPr lang="fr-FR" dirty="0"/>
            </a:br>
            <a:r>
              <a:rPr lang="fr-FR" dirty="0"/>
              <a:t>28% Objectifs non clarifiés</a:t>
            </a:r>
            <a:br>
              <a:rPr lang="fr-FR" dirty="0"/>
            </a:br>
            <a:r>
              <a:rPr lang="fr-FR" dirty="0"/>
              <a:t>20% Dépendance non gérée</a:t>
            </a:r>
            <a:br>
              <a:rPr lang="fr-FR" dirty="0"/>
            </a:br>
            <a:r>
              <a:rPr lang="fr-FR" dirty="0"/>
              <a:t>19% Communication pauvre</a:t>
            </a:r>
            <a:br>
              <a:rPr lang="fr-FR" dirty="0"/>
            </a:br>
            <a:r>
              <a:rPr lang="fr-FR" dirty="0"/>
              <a:t>19% Echec de planification</a:t>
            </a:r>
            <a:br>
              <a:rPr lang="fr-FR" dirty="0"/>
            </a:br>
            <a:r>
              <a:rPr lang="fr-FR" dirty="0"/>
              <a:t>18% Non engagement des clients ou utilisateurs</a:t>
            </a:r>
            <a:br>
              <a:rPr lang="fr-FR" dirty="0"/>
            </a:br>
            <a:r>
              <a:rPr lang="fr-FR" dirty="0"/>
              <a:t>16% Manque de gouvernance</a:t>
            </a:r>
            <a:br>
              <a:rPr lang="fr-FR" dirty="0"/>
            </a:br>
            <a:r>
              <a:rPr lang="fr-FR" dirty="0"/>
              <a:t>14% Manque de compétences au sein de l’équipe projet</a:t>
            </a:r>
            <a:br>
              <a:rPr lang="fr-FR" dirty="0"/>
            </a:br>
            <a:r>
              <a:rPr lang="fr-FR" dirty="0"/>
              <a:t>10% Mauvaise estimation des coûts et de l’échéancier</a:t>
            </a:r>
          </a:p>
        </p:txBody>
      </p:sp>
      <p:sp>
        <p:nvSpPr>
          <p:cNvPr id="3" name="ZoneTexte 2"/>
          <p:cNvSpPr txBox="1"/>
          <p:nvPr/>
        </p:nvSpPr>
        <p:spPr>
          <a:xfrm>
            <a:off x="7614745" y="6400800"/>
            <a:ext cx="4335517" cy="369332"/>
          </a:xfrm>
          <a:prstGeom prst="rect">
            <a:avLst/>
          </a:prstGeom>
          <a:noFill/>
        </p:spPr>
        <p:txBody>
          <a:bodyPr wrap="square" rtlCol="0">
            <a:spAutoFit/>
          </a:bodyPr>
          <a:lstStyle/>
          <a:p>
            <a:r>
              <a:rPr lang="fr-FR" b="1" dirty="0"/>
              <a:t>Source: www.haironfirepm.com</a:t>
            </a:r>
          </a:p>
        </p:txBody>
      </p:sp>
    </p:spTree>
    <p:extLst>
      <p:ext uri="{BB962C8B-B14F-4D97-AF65-F5344CB8AC3E}">
        <p14:creationId xmlns:p14="http://schemas.microsoft.com/office/powerpoint/2010/main" val="17958433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38673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2598785" cy="1569660"/>
          </a:xfrm>
          <a:prstGeom prst="rect">
            <a:avLst/>
          </a:prstGeom>
          <a:noFill/>
        </p:spPr>
        <p:txBody>
          <a:bodyPr wrap="square" rtlCol="0">
            <a:spAutoFit/>
          </a:bodyPr>
          <a:lstStyle/>
          <a:p>
            <a:pPr algn="ctr"/>
            <a:r>
              <a:rPr lang="fr-FR" sz="3200" b="1" dirty="0"/>
              <a:t>GESTION DU PERIMETRE DU PROJET</a:t>
            </a:r>
          </a:p>
        </p:txBody>
      </p:sp>
      <p:sp>
        <p:nvSpPr>
          <p:cNvPr id="2" name="ZoneTexte 1">
            <a:extLst>
              <a:ext uri="{FF2B5EF4-FFF2-40B4-BE49-F238E27FC236}">
                <a16:creationId xmlns:a16="http://schemas.microsoft.com/office/drawing/2014/main" id="{5A22DF0A-498E-4C98-9022-9AB6A0B5C734}"/>
              </a:ext>
            </a:extLst>
          </p:cNvPr>
          <p:cNvSpPr txBox="1"/>
          <p:nvPr/>
        </p:nvSpPr>
        <p:spPr>
          <a:xfrm>
            <a:off x="2428304" y="335844"/>
            <a:ext cx="9754067" cy="6186309"/>
          </a:xfrm>
          <a:prstGeom prst="rect">
            <a:avLst/>
          </a:prstGeom>
          <a:noFill/>
        </p:spPr>
        <p:txBody>
          <a:bodyPr wrap="square" rtlCol="0">
            <a:spAutoFit/>
          </a:bodyPr>
          <a:lstStyle/>
          <a:p>
            <a:pPr marL="285750" indent="-285750">
              <a:buFont typeface="Wingdings" panose="05000000000000000000" pitchFamily="2" charset="2"/>
              <a:buChar char="§"/>
            </a:pPr>
            <a:r>
              <a:rPr lang="fr-FR" sz="2200" dirty="0"/>
              <a:t>Périmètre ( contenu du produit =caractéristique/fonctionnalité –Périmètre du projet=travail qui doit être réalisé pour livrer le produit..)</a:t>
            </a:r>
          </a:p>
          <a:p>
            <a:pPr marL="285750" indent="-285750">
              <a:buFont typeface="Wingdings" panose="05000000000000000000" pitchFamily="2" charset="2"/>
              <a:buChar char="§"/>
            </a:pPr>
            <a:r>
              <a:rPr lang="fr-FR" sz="2200" dirty="0"/>
              <a:t>Les processus requis pour s’assurer que tout le travail requis par le projet et seulement le travail requis est effectué ( Budget).</a:t>
            </a:r>
          </a:p>
          <a:p>
            <a:pPr marL="285750" indent="-285750">
              <a:buFont typeface="Wingdings" panose="05000000000000000000" pitchFamily="2" charset="2"/>
              <a:buChar char="§"/>
            </a:pPr>
            <a:r>
              <a:rPr lang="fr-FR" sz="2200" dirty="0"/>
              <a:t>Définition et maitrise de ce qui est inclus dans le projet et ce qui est exclu </a:t>
            </a:r>
          </a:p>
          <a:p>
            <a:pPr marL="285750" indent="-285750">
              <a:buFont typeface="Wingdings" panose="05000000000000000000" pitchFamily="2" charset="2"/>
              <a:buChar char="§"/>
            </a:pPr>
            <a:r>
              <a:rPr lang="fr-FR" sz="2200" dirty="0"/>
              <a:t>Définir les exigences relatives au produit, délivrable ( </a:t>
            </a:r>
            <a:r>
              <a:rPr lang="fr-FR" sz="2200" dirty="0" err="1"/>
              <a:t>product</a:t>
            </a:r>
            <a:r>
              <a:rPr lang="fr-FR" sz="2200" dirty="0"/>
              <a:t> scope), - &gt; composantes, fonctionnalités…( …utilisateurs?) </a:t>
            </a:r>
          </a:p>
          <a:p>
            <a:pPr marL="285750" indent="-285750">
              <a:buFont typeface="Wingdings" panose="05000000000000000000" pitchFamily="2" charset="2"/>
              <a:buChar char="§"/>
            </a:pPr>
            <a:r>
              <a:rPr lang="fr-FR" sz="2200" dirty="0"/>
              <a:t>Définir les activités pour délivrer le produit / Service.. ( Project scope) exemple ?</a:t>
            </a:r>
          </a:p>
          <a:p>
            <a:pPr marL="285750" indent="-285750">
              <a:buFont typeface="Wingdings" panose="05000000000000000000" pitchFamily="2" charset="2"/>
              <a:buChar char="§"/>
            </a:pPr>
            <a:r>
              <a:rPr lang="fr-FR" sz="2200" b="1" dirty="0"/>
              <a:t>Les travaux requis , Seulement les travaux requis ( Plan analytique )</a:t>
            </a:r>
          </a:p>
          <a:p>
            <a:pPr marL="285750" indent="-285750">
              <a:buFont typeface="Wingdings" panose="05000000000000000000" pitchFamily="2" charset="2"/>
              <a:buChar char="§"/>
            </a:pPr>
            <a:r>
              <a:rPr lang="fr-FR" sz="2200" dirty="0"/>
              <a:t> Planifier d’avance ( comment déterminer, gérer, contrôler le contenu)</a:t>
            </a:r>
          </a:p>
          <a:p>
            <a:pPr marL="285750" indent="-285750">
              <a:buFont typeface="Wingdings" panose="05000000000000000000" pitchFamily="2" charset="2"/>
              <a:buChar char="§"/>
            </a:pPr>
            <a:r>
              <a:rPr lang="fr-FR" sz="2200" dirty="0"/>
              <a:t>Clairement défini et formellement approuvé avant le démarrage </a:t>
            </a:r>
          </a:p>
          <a:p>
            <a:pPr marL="285750" indent="-285750">
              <a:buFont typeface="Wingdings" panose="05000000000000000000" pitchFamily="2" charset="2"/>
              <a:buChar char="§"/>
            </a:pPr>
            <a:r>
              <a:rPr lang="fr-FR" sz="2200" dirty="0"/>
              <a:t>Les exigences recueillies avec toutes les parties prenantes ( pas avec seulement l’initiateur du projet) </a:t>
            </a:r>
          </a:p>
          <a:p>
            <a:pPr marL="285750" indent="-285750">
              <a:buFont typeface="Wingdings" panose="05000000000000000000" pitchFamily="2" charset="2"/>
              <a:buChar char="§"/>
            </a:pPr>
            <a:r>
              <a:rPr lang="fr-FR" sz="2200" dirty="0"/>
              <a:t>Evaluation des exigences , en phase avec le projet ( in and out of the </a:t>
            </a:r>
            <a:r>
              <a:rPr lang="fr-FR" sz="2200" dirty="0" err="1"/>
              <a:t>project</a:t>
            </a:r>
            <a:r>
              <a:rPr lang="fr-FR" sz="2200" dirty="0"/>
              <a:t>)</a:t>
            </a:r>
          </a:p>
          <a:p>
            <a:pPr marL="285750" indent="-285750">
              <a:buFont typeface="Wingdings" panose="05000000000000000000" pitchFamily="2" charset="2"/>
              <a:buChar char="§"/>
            </a:pPr>
            <a:r>
              <a:rPr lang="fr-FR" sz="2200" dirty="0"/>
              <a:t>Le WBS utilisé sur tous les projets</a:t>
            </a:r>
          </a:p>
          <a:p>
            <a:pPr marL="285750" indent="-285750">
              <a:buFont typeface="Wingdings" panose="05000000000000000000" pitchFamily="2" charset="2"/>
              <a:buChar char="§"/>
            </a:pPr>
            <a:r>
              <a:rPr lang="fr-FR" sz="2200" dirty="0"/>
              <a:t>Gold </a:t>
            </a:r>
            <a:r>
              <a:rPr lang="fr-FR" sz="2200" dirty="0" err="1"/>
              <a:t>plating</a:t>
            </a:r>
            <a:r>
              <a:rPr lang="fr-FR" sz="2200" dirty="0"/>
              <a:t> non autorisé</a:t>
            </a:r>
          </a:p>
          <a:p>
            <a:pPr marL="285750" indent="-285750">
              <a:buFont typeface="Wingdings" panose="05000000000000000000" pitchFamily="2" charset="2"/>
              <a:buChar char="§"/>
            </a:pPr>
            <a:r>
              <a:rPr lang="fr-FR" sz="2200" dirty="0"/>
              <a:t>Evaluation de tout changement du contenu ( impact sur les références de base )</a:t>
            </a:r>
          </a:p>
          <a:p>
            <a:pPr marL="285750" indent="-285750">
              <a:buFont typeface="Wingdings" panose="05000000000000000000" pitchFamily="2" charset="2"/>
              <a:buChar char="§"/>
            </a:pPr>
            <a:r>
              <a:rPr lang="fr-FR" sz="2200" dirty="0"/>
              <a:t>Pas de changement sans suivre le processus de changement</a:t>
            </a:r>
          </a:p>
        </p:txBody>
      </p:sp>
      <p:sp>
        <p:nvSpPr>
          <p:cNvPr id="3" name="Espace réservé du pied de page 2">
            <a:extLst>
              <a:ext uri="{FF2B5EF4-FFF2-40B4-BE49-F238E27FC236}">
                <a16:creationId xmlns:a16="http://schemas.microsoft.com/office/drawing/2014/main" id="{912567CD-535B-4E08-B8CB-C69D3A68598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40703369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DU CONTENU</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158837" y="137775"/>
          <a:ext cx="8908470" cy="6491353"/>
        </p:xfrm>
        <a:graphic>
          <a:graphicData uri="http://schemas.openxmlformats.org/drawingml/2006/table">
            <a:tbl>
              <a:tblPr firstRow="1" bandRow="1">
                <a:tableStyleId>{5C22544A-7EE6-4342-B048-85BDC9FD1C3A}</a:tableStyleId>
              </a:tblPr>
              <a:tblGrid>
                <a:gridCol w="5017249">
                  <a:extLst>
                    <a:ext uri="{9D8B030D-6E8A-4147-A177-3AD203B41FA5}">
                      <a16:colId xmlns:a16="http://schemas.microsoft.com/office/drawing/2014/main" val="2126170792"/>
                    </a:ext>
                  </a:extLst>
                </a:gridCol>
                <a:gridCol w="1468117">
                  <a:extLst>
                    <a:ext uri="{9D8B030D-6E8A-4147-A177-3AD203B41FA5}">
                      <a16:colId xmlns:a16="http://schemas.microsoft.com/office/drawing/2014/main" val="973778650"/>
                    </a:ext>
                  </a:extLst>
                </a:gridCol>
                <a:gridCol w="912226">
                  <a:extLst>
                    <a:ext uri="{9D8B030D-6E8A-4147-A177-3AD203B41FA5}">
                      <a16:colId xmlns:a16="http://schemas.microsoft.com/office/drawing/2014/main" val="3571137902"/>
                    </a:ext>
                  </a:extLst>
                </a:gridCol>
                <a:gridCol w="1510878">
                  <a:extLst>
                    <a:ext uri="{9D8B030D-6E8A-4147-A177-3AD203B41FA5}">
                      <a16:colId xmlns:a16="http://schemas.microsoft.com/office/drawing/2014/main" val="501303867"/>
                    </a:ext>
                  </a:extLst>
                </a:gridCol>
              </a:tblGrid>
              <a:tr h="612685">
                <a:tc>
                  <a:txBody>
                    <a:bodyPr/>
                    <a:lstStyle/>
                    <a:p>
                      <a:pPr algn="ctr"/>
                      <a:r>
                        <a:rPr lang="fr-FR" dirty="0"/>
                        <a:t>Contenu du projet</a:t>
                      </a:r>
                    </a:p>
                  </a:txBody>
                  <a:tcPr/>
                </a:tc>
                <a:tc>
                  <a:txBody>
                    <a:bodyPr/>
                    <a:lstStyle/>
                    <a:p>
                      <a:pPr algn="ctr"/>
                      <a:r>
                        <a:rPr lang="fr-FR" dirty="0"/>
                        <a:t>Score</a:t>
                      </a:r>
                    </a:p>
                  </a:txBody>
                  <a:tcPr/>
                </a:tc>
                <a:tc>
                  <a:txBody>
                    <a:bodyPr/>
                    <a:lstStyle/>
                    <a:p>
                      <a:pPr algn="ctr"/>
                      <a:r>
                        <a:rPr lang="fr-FR" dirty="0"/>
                        <a:t>Valeur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12685">
                <a:tc>
                  <a:txBody>
                    <a:bodyPr/>
                    <a:lstStyle/>
                    <a:p>
                      <a:r>
                        <a:rPr lang="fr-FR" dirty="0"/>
                        <a:t>Un responsable du contenu et des exigences du projet a été nommé par le projet</a:t>
                      </a:r>
                    </a:p>
                  </a:txBody>
                  <a:tcPr/>
                </a:tc>
                <a:tc>
                  <a:txBody>
                    <a:bodyPr/>
                    <a:lstStyle/>
                    <a:p>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0, 3, 5 </a:t>
                      </a:r>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12685">
                <a:tc>
                  <a:txBody>
                    <a:bodyPr/>
                    <a:lstStyle/>
                    <a:p>
                      <a:pPr marL="0" algn="l" defTabSz="914400" rtl="0" eaLnBrk="1" latinLnBrk="0" hangingPunct="1"/>
                      <a:r>
                        <a:rPr lang="fr-FR" sz="1800" kern="1200" dirty="0">
                          <a:solidFill>
                            <a:schemeClr val="dk1"/>
                          </a:solidFill>
                          <a:latin typeface="+mn-lt"/>
                          <a:ea typeface="+mn-ea"/>
                          <a:cs typeface="+mn-cs"/>
                        </a:rPr>
                        <a:t>Un plan de mangement du contenu et des exigences a été rédigé et validé</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612685">
                <a:tc>
                  <a:txBody>
                    <a:bodyPr/>
                    <a:lstStyle/>
                    <a:p>
                      <a:r>
                        <a:rPr lang="fr-FR" sz="1800" kern="1200" dirty="0">
                          <a:solidFill>
                            <a:schemeClr val="dk1"/>
                          </a:solidFill>
                          <a:latin typeface="+mn-lt"/>
                          <a:ea typeface="+mn-ea"/>
                          <a:cs typeface="+mn-cs"/>
                        </a:rPr>
                        <a:t>Les utilisateurs / bénéficiaires clés ont exprimé et validé l’ensemble de leurs exigence: dans la matrice de traçabilité des exigences</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868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La solution ou le produit final sont décrits à la fois par une analyse fonctionnelle et une analyse technique</a:t>
                      </a:r>
                    </a:p>
                    <a:p>
                      <a:pPr marL="0" algn="l" defTabSz="914400" rtl="0" eaLnBrk="1" latinLnBrk="0" hangingPunct="1"/>
                      <a:endParaRPr lang="fr-FR" sz="1800" kern="1200" dirty="0">
                        <a:solidFill>
                          <a:schemeClr val="dk1"/>
                        </a:solidFill>
                        <a:latin typeface="+mn-lt"/>
                        <a:ea typeface="+mn-ea"/>
                        <a:cs typeface="+mn-cs"/>
                      </a:endParaRPr>
                    </a:p>
                  </a:txBody>
                  <a:tcPr/>
                </a:tc>
                <a:tc>
                  <a:txBody>
                    <a:bodyPr/>
                    <a:lstStyle/>
                    <a:p>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1289059">
                <a:tc>
                  <a:txBody>
                    <a:bodyPr/>
                    <a:lstStyle/>
                    <a:p>
                      <a:pPr marL="0" algn="l" defTabSz="914400" rtl="0" eaLnBrk="1" latinLnBrk="0" hangingPunct="1"/>
                      <a:r>
                        <a:rPr lang="fr-FR" sz="1800" kern="1200" dirty="0">
                          <a:solidFill>
                            <a:schemeClr val="dk1"/>
                          </a:solidFill>
                          <a:latin typeface="+mn-lt"/>
                          <a:ea typeface="+mn-ea"/>
                          <a:cs typeface="+mn-cs"/>
                        </a:rPr>
                        <a:t>La Structure de Découpage de Projet  (SDP/WBS) est élaborée, complétée sur tous les domaines et validée</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1178934">
                <a:tc>
                  <a:txBody>
                    <a:bodyPr/>
                    <a:lstStyle/>
                    <a:p>
                      <a:r>
                        <a:rPr lang="fr-FR" dirty="0"/>
                        <a:t>La référence de base du contenu est établie à partir de la solution, de la matrice des exigences et de la Structure de Découpage de Projet (SDP)</a:t>
                      </a:r>
                    </a:p>
                  </a:txBody>
                  <a:tcPr/>
                </a:tc>
                <a:tc>
                  <a:txBody>
                    <a:bodyPr/>
                    <a:lstStyle/>
                    <a:p>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la maîtrise du contenu</a:t>
            </a:r>
          </a:p>
        </p:txBody>
      </p:sp>
      <p:sp>
        <p:nvSpPr>
          <p:cNvPr id="2" name="Espace réservé du pied de page 1">
            <a:extLst>
              <a:ext uri="{FF2B5EF4-FFF2-40B4-BE49-F238E27FC236}">
                <a16:creationId xmlns:a16="http://schemas.microsoft.com/office/drawing/2014/main" id="{D2C2A7D1-8DE9-451A-A64B-2AD18ACE86F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0493479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DU CONTENU</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61854" y="913630"/>
          <a:ext cx="8908470" cy="4572000"/>
        </p:xfrm>
        <a:graphic>
          <a:graphicData uri="http://schemas.openxmlformats.org/drawingml/2006/table">
            <a:tbl>
              <a:tblPr firstRow="1" bandRow="1">
                <a:tableStyleId>{5C22544A-7EE6-4342-B048-85BDC9FD1C3A}</a:tableStyleId>
              </a:tblPr>
              <a:tblGrid>
                <a:gridCol w="5017249">
                  <a:extLst>
                    <a:ext uri="{9D8B030D-6E8A-4147-A177-3AD203B41FA5}">
                      <a16:colId xmlns:a16="http://schemas.microsoft.com/office/drawing/2014/main" val="2126170792"/>
                    </a:ext>
                  </a:extLst>
                </a:gridCol>
                <a:gridCol w="1468117">
                  <a:extLst>
                    <a:ext uri="{9D8B030D-6E8A-4147-A177-3AD203B41FA5}">
                      <a16:colId xmlns:a16="http://schemas.microsoft.com/office/drawing/2014/main" val="973778650"/>
                    </a:ext>
                  </a:extLst>
                </a:gridCol>
                <a:gridCol w="912226">
                  <a:extLst>
                    <a:ext uri="{9D8B030D-6E8A-4147-A177-3AD203B41FA5}">
                      <a16:colId xmlns:a16="http://schemas.microsoft.com/office/drawing/2014/main" val="3571137902"/>
                    </a:ext>
                  </a:extLst>
                </a:gridCol>
                <a:gridCol w="1510878">
                  <a:extLst>
                    <a:ext uri="{9D8B030D-6E8A-4147-A177-3AD203B41FA5}">
                      <a16:colId xmlns:a16="http://schemas.microsoft.com/office/drawing/2014/main" val="501303867"/>
                    </a:ext>
                  </a:extLst>
                </a:gridCol>
              </a:tblGrid>
              <a:tr h="612685">
                <a:tc>
                  <a:txBody>
                    <a:bodyPr/>
                    <a:lstStyle/>
                    <a:p>
                      <a:pPr algn="ctr"/>
                      <a:r>
                        <a:rPr lang="fr-FR" dirty="0"/>
                        <a:t>Contenu du projet</a:t>
                      </a:r>
                    </a:p>
                  </a:txBody>
                  <a:tcPr/>
                </a:tc>
                <a:tc>
                  <a:txBody>
                    <a:bodyPr/>
                    <a:lstStyle/>
                    <a:p>
                      <a:pPr algn="ctr"/>
                      <a:r>
                        <a:rPr lang="fr-FR" dirty="0"/>
                        <a:t>Score</a:t>
                      </a:r>
                    </a:p>
                  </a:txBody>
                  <a:tcPr/>
                </a:tc>
                <a:tc>
                  <a:txBody>
                    <a:bodyPr/>
                    <a:lstStyle/>
                    <a:p>
                      <a:pPr algn="ctr"/>
                      <a:r>
                        <a:rPr lang="fr-FR" dirty="0"/>
                        <a:t>Valeur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12685">
                <a:tc>
                  <a:txBody>
                    <a:bodyPr/>
                    <a:lstStyle/>
                    <a:p>
                      <a:r>
                        <a:rPr lang="fr-FR" dirty="0"/>
                        <a:t>Tous les livrables de passage de jalon ont été terminés en revue de préparation du jalon. Ils sont approuvés selon le processus défini</a:t>
                      </a:r>
                    </a:p>
                  </a:txBody>
                  <a:tcPr/>
                </a:tc>
                <a:tc>
                  <a:txBody>
                    <a:bodyPr/>
                    <a:lstStyle/>
                    <a:p>
                      <a:r>
                        <a:rPr lang="fr-FR" dirty="0"/>
                        <a:t>0, 3, 5 ou NA</a:t>
                      </a:r>
                      <a:endParaRPr lang="fr-FR" baseline="0" dirty="0"/>
                    </a:p>
                    <a:p>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12685">
                <a:tc>
                  <a:txBody>
                    <a:bodyPr/>
                    <a:lstStyle/>
                    <a:p>
                      <a:pPr marL="0" algn="l" defTabSz="914400" rtl="0" eaLnBrk="1" latinLnBrk="0" hangingPunct="1"/>
                      <a:r>
                        <a:rPr lang="fr-FR" sz="1800" b="1" kern="1200" dirty="0">
                          <a:solidFill>
                            <a:schemeClr val="dk1"/>
                          </a:solidFill>
                          <a:latin typeface="+mn-lt"/>
                          <a:ea typeface="+mn-ea"/>
                          <a:cs typeface="+mn-cs"/>
                        </a:rPr>
                        <a:t>Le produit final est validé par les utilisateurs/bénéficiaires selon un plan de validation établi</a:t>
                      </a:r>
                    </a:p>
                  </a:txBody>
                  <a:tcPr/>
                </a:tc>
                <a:tc>
                  <a:txBody>
                    <a:bodyPr/>
                    <a:lstStyle/>
                    <a:p>
                      <a:r>
                        <a:rPr lang="fr-FR" dirty="0"/>
                        <a:t>0, 3, 5 ou NA</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612685">
                <a:tc>
                  <a:txBody>
                    <a:bodyPr/>
                    <a:lstStyle/>
                    <a:p>
                      <a:r>
                        <a:rPr lang="fr-FR" sz="1800" b="1" kern="1200" dirty="0">
                          <a:solidFill>
                            <a:schemeClr val="dk1"/>
                          </a:solidFill>
                          <a:latin typeface="+mn-lt"/>
                          <a:ea typeface="+mn-ea"/>
                          <a:cs typeface="+mn-cs"/>
                        </a:rPr>
                        <a:t>Les modifications de contenu suivent le processus de gestion intégrée des changements</a:t>
                      </a:r>
                    </a:p>
                  </a:txBody>
                  <a:tcPr/>
                </a:tc>
                <a:tc>
                  <a:txBody>
                    <a:bodyPr/>
                    <a:lstStyle/>
                    <a:p>
                      <a:r>
                        <a:rPr lang="fr-FR" dirty="0"/>
                        <a:t>0, 3, 5 ou NA</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868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chemeClr val="dk1"/>
                          </a:solidFill>
                          <a:latin typeface="+mn-lt"/>
                          <a:ea typeface="+mn-ea"/>
                          <a:cs typeface="+mn-cs"/>
                        </a:rPr>
                        <a:t>Le contenu du projet est contrôlé régulièrement: révision de la référence de base du contenu, couverture des exigences et prise en compte des changements approuvés</a:t>
                      </a:r>
                    </a:p>
                    <a:p>
                      <a:pPr marL="0" algn="l" defTabSz="914400" rtl="0" eaLnBrk="1" latinLnBrk="0" hangingPunct="1"/>
                      <a:endParaRPr lang="fr-FR" sz="1800" kern="1200" dirty="0">
                        <a:solidFill>
                          <a:schemeClr val="dk1"/>
                        </a:solidFill>
                        <a:latin typeface="+mn-lt"/>
                        <a:ea typeface="+mn-ea"/>
                        <a:cs typeface="+mn-cs"/>
                      </a:endParaRPr>
                    </a:p>
                  </a:txBody>
                  <a:tcPr/>
                </a:tc>
                <a:tc>
                  <a:txBody>
                    <a:bodyPr/>
                    <a:lstStyle/>
                    <a:p>
                      <a:r>
                        <a:rPr lang="fr-FR" dirty="0"/>
                        <a:t>0, 3, 5 ou NA</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la maîtrise du contenu</a:t>
            </a:r>
          </a:p>
        </p:txBody>
      </p:sp>
      <p:sp>
        <p:nvSpPr>
          <p:cNvPr id="2" name="Espace réservé du pied de page 1">
            <a:extLst>
              <a:ext uri="{FF2B5EF4-FFF2-40B4-BE49-F238E27FC236}">
                <a16:creationId xmlns:a16="http://schemas.microsoft.com/office/drawing/2014/main" id="{5B556F78-3DE3-4EDA-8C6A-32AD4159A88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6103999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30924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2350811" cy="830997"/>
          </a:xfrm>
          <a:prstGeom prst="rect">
            <a:avLst/>
          </a:prstGeom>
          <a:noFill/>
        </p:spPr>
        <p:txBody>
          <a:bodyPr wrap="square" rtlCol="0">
            <a:spAutoFit/>
          </a:bodyPr>
          <a:lstStyle/>
          <a:p>
            <a:pPr algn="ctr"/>
            <a:r>
              <a:rPr lang="fr-FR" sz="2400" b="1" dirty="0"/>
              <a:t>MANAGEMENT DU CONTENU</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1103118053"/>
              </p:ext>
            </p:extLst>
          </p:nvPr>
        </p:nvGraphicFramePr>
        <p:xfrm>
          <a:off x="2464231" y="1052176"/>
          <a:ext cx="9561513" cy="4272280"/>
        </p:xfrm>
        <a:graphic>
          <a:graphicData uri="http://schemas.openxmlformats.org/drawingml/2006/table">
            <a:tbl>
              <a:tblPr firstRow="1" bandRow="1">
                <a:tableStyleId>{5C22544A-7EE6-4342-B048-85BDC9FD1C3A}</a:tableStyleId>
              </a:tblPr>
              <a:tblGrid>
                <a:gridCol w="5148507">
                  <a:extLst>
                    <a:ext uri="{9D8B030D-6E8A-4147-A177-3AD203B41FA5}">
                      <a16:colId xmlns:a16="http://schemas.microsoft.com/office/drawing/2014/main" val="2126170792"/>
                    </a:ext>
                  </a:extLst>
                </a:gridCol>
                <a:gridCol w="4413006">
                  <a:extLst>
                    <a:ext uri="{9D8B030D-6E8A-4147-A177-3AD203B41FA5}">
                      <a16:colId xmlns:a16="http://schemas.microsoft.com/office/drawing/2014/main" val="973778650"/>
                    </a:ext>
                  </a:extLst>
                </a:gridCol>
              </a:tblGrid>
              <a:tr h="370840">
                <a:tc>
                  <a:txBody>
                    <a:bodyPr/>
                    <a:lstStyle/>
                    <a:p>
                      <a:r>
                        <a:rPr lang="fr-FR" dirty="0"/>
                        <a:t>LES DIFFERENTS PROCESSUS </a:t>
                      </a:r>
                    </a:p>
                  </a:txBody>
                  <a:tcPr/>
                </a:tc>
                <a:tc>
                  <a:txBody>
                    <a:bodyPr/>
                    <a:lstStyle/>
                    <a:p>
                      <a:r>
                        <a:rPr lang="fr-FR" dirty="0"/>
                        <a:t>GROUPE DE PROCESSUS </a:t>
                      </a:r>
                    </a:p>
                  </a:txBody>
                  <a:tcPr/>
                </a:tc>
                <a:extLst>
                  <a:ext uri="{0D108BD9-81ED-4DB2-BD59-A6C34878D82A}">
                    <a16:rowId xmlns:a16="http://schemas.microsoft.com/office/drawing/2014/main" val="1020992721"/>
                  </a:ext>
                </a:extLst>
              </a:tr>
              <a:tr h="370840">
                <a:tc>
                  <a:txBody>
                    <a:bodyPr/>
                    <a:lstStyle/>
                    <a:p>
                      <a:r>
                        <a:rPr lang="fr-FR" sz="2000" b="1" dirty="0">
                          <a:solidFill>
                            <a:srgbClr val="C00000"/>
                          </a:solidFill>
                        </a:rPr>
                        <a:t>Planifier la gestion du périmètre et du contenu</a:t>
                      </a:r>
                    </a:p>
                  </a:txBody>
                  <a:tcPr/>
                </a:tc>
                <a:tc>
                  <a:txBody>
                    <a:bodyPr/>
                    <a:lstStyle/>
                    <a:p>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3617802200"/>
                  </a:ext>
                </a:extLst>
              </a:tr>
              <a:tr h="209049">
                <a:tc>
                  <a:txBody>
                    <a:bodyPr/>
                    <a:lstStyle/>
                    <a:p>
                      <a:r>
                        <a:rPr lang="fr-FR" sz="2000" b="1" dirty="0">
                          <a:solidFill>
                            <a:srgbClr val="C00000"/>
                          </a:solidFill>
                        </a:rPr>
                        <a:t>Recueillir les exigences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4145226790"/>
                  </a:ext>
                </a:extLst>
              </a:tr>
              <a:tr h="370840">
                <a:tc>
                  <a:txBody>
                    <a:bodyPr/>
                    <a:lstStyle/>
                    <a:p>
                      <a:r>
                        <a:rPr lang="fr-FR" sz="2000" b="1" dirty="0">
                          <a:solidFill>
                            <a:srgbClr val="C00000"/>
                          </a:solidFill>
                        </a:rPr>
                        <a:t>Définir le contenu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227430433"/>
                  </a:ext>
                </a:extLst>
              </a:tr>
              <a:tr h="370840">
                <a:tc>
                  <a:txBody>
                    <a:bodyPr/>
                    <a:lstStyle/>
                    <a:p>
                      <a:r>
                        <a:rPr lang="fr-FR" sz="2000" b="1" dirty="0">
                          <a:solidFill>
                            <a:srgbClr val="C00000"/>
                          </a:solidFill>
                        </a:rPr>
                        <a:t>Créer le</a:t>
                      </a:r>
                      <a:r>
                        <a:rPr lang="fr-FR" sz="2000" b="1" baseline="0" dirty="0">
                          <a:solidFill>
                            <a:srgbClr val="C00000"/>
                          </a:solidFill>
                        </a:rPr>
                        <a:t> WBS</a:t>
                      </a:r>
                      <a:endParaRPr lang="fr-FR" sz="2000" b="1"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2812462739"/>
                  </a:ext>
                </a:extLst>
              </a:tr>
              <a:tr h="370840">
                <a:tc>
                  <a:txBody>
                    <a:bodyPr/>
                    <a:lstStyle/>
                    <a:p>
                      <a:r>
                        <a:rPr lang="fr-FR" sz="2000" b="1" dirty="0">
                          <a:solidFill>
                            <a:srgbClr val="0070C0"/>
                          </a:solidFill>
                        </a:rPr>
                        <a:t>Valider le périmètre</a:t>
                      </a:r>
                    </a:p>
                  </a:txBody>
                  <a:tcPr/>
                </a:tc>
                <a:tc>
                  <a:txBody>
                    <a:bodyPr/>
                    <a:lstStyle/>
                    <a:p>
                      <a:r>
                        <a:rPr lang="fr-FR" sz="2000" b="1" dirty="0">
                          <a:solidFill>
                            <a:srgbClr val="0070C0"/>
                          </a:solidFill>
                        </a:rPr>
                        <a:t>Groupe de processus de maitrise</a:t>
                      </a:r>
                    </a:p>
                    <a:p>
                      <a:endParaRPr lang="fr-FR" sz="2000" b="1" dirty="0">
                        <a:solidFill>
                          <a:srgbClr val="0070C0"/>
                        </a:solidFill>
                      </a:endParaRPr>
                    </a:p>
                  </a:txBody>
                  <a:tcPr/>
                </a:tc>
                <a:extLst>
                  <a:ext uri="{0D108BD9-81ED-4DB2-BD59-A6C34878D82A}">
                    <a16:rowId xmlns:a16="http://schemas.microsoft.com/office/drawing/2014/main" val="1452519780"/>
                  </a:ext>
                </a:extLst>
              </a:tr>
              <a:tr h="370840">
                <a:tc>
                  <a:txBody>
                    <a:bodyPr/>
                    <a:lstStyle/>
                    <a:p>
                      <a:r>
                        <a:rPr lang="fr-FR" sz="2000" b="1" dirty="0">
                          <a:solidFill>
                            <a:srgbClr val="0070C0"/>
                          </a:solidFill>
                        </a:rPr>
                        <a:t>Maitriser le périmètre et le</a:t>
                      </a:r>
                      <a:r>
                        <a:rPr lang="fr-FR" sz="2000" b="1" baseline="0" dirty="0">
                          <a:solidFill>
                            <a:srgbClr val="0070C0"/>
                          </a:solidFill>
                        </a:rPr>
                        <a:t> contenu</a:t>
                      </a:r>
                      <a:endParaRPr lang="fr-FR" sz="2000" b="1" dirty="0">
                        <a:solidFill>
                          <a:srgbClr val="0070C0"/>
                        </a:solidFill>
                      </a:endParaRPr>
                    </a:p>
                  </a:txBody>
                  <a:tcPr/>
                </a:tc>
                <a:tc>
                  <a:txBody>
                    <a:bodyPr/>
                    <a:lstStyle/>
                    <a:p>
                      <a:r>
                        <a:rPr lang="fr-FR" sz="2000" b="1" dirty="0">
                          <a:solidFill>
                            <a:srgbClr val="0070C0"/>
                          </a:solidFill>
                        </a:rPr>
                        <a:t>Groupe de de maitrise</a:t>
                      </a:r>
                    </a:p>
                  </a:txBody>
                  <a:tcPr/>
                </a:tc>
                <a:extLst>
                  <a:ext uri="{0D108BD9-81ED-4DB2-BD59-A6C34878D82A}">
                    <a16:rowId xmlns:a16="http://schemas.microsoft.com/office/drawing/2014/main" val="3597621683"/>
                  </a:ext>
                </a:extLst>
              </a:tr>
            </a:tbl>
          </a:graphicData>
        </a:graphic>
      </p:graphicFrame>
      <p:sp>
        <p:nvSpPr>
          <p:cNvPr id="2" name="Espace réservé du pied de page 1">
            <a:extLst>
              <a:ext uri="{FF2B5EF4-FFF2-40B4-BE49-F238E27FC236}">
                <a16:creationId xmlns:a16="http://schemas.microsoft.com/office/drawing/2014/main" id="{B6F14B0F-388C-40EC-B24F-2CC98AD6AC3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8365571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495226"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39485" y="2265619"/>
            <a:ext cx="2126593" cy="1323439"/>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PLANIFIER LA GESTION DU PÉRIMÈTRE ET DU CONTENU</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692434029"/>
              </p:ext>
            </p:extLst>
          </p:nvPr>
        </p:nvGraphicFramePr>
        <p:xfrm>
          <a:off x="2683905" y="185881"/>
          <a:ext cx="9296285" cy="2845654"/>
        </p:xfrm>
        <a:graphic>
          <a:graphicData uri="http://schemas.openxmlformats.org/drawingml/2006/table">
            <a:tbl>
              <a:tblPr firstRow="1" bandRow="1">
                <a:tableStyleId>{5C22544A-7EE6-4342-B048-85BDC9FD1C3A}</a:tableStyleId>
              </a:tblPr>
              <a:tblGrid>
                <a:gridCol w="3728382">
                  <a:extLst>
                    <a:ext uri="{9D8B030D-6E8A-4147-A177-3AD203B41FA5}">
                      <a16:colId xmlns:a16="http://schemas.microsoft.com/office/drawing/2014/main" val="2249680118"/>
                    </a:ext>
                  </a:extLst>
                </a:gridCol>
                <a:gridCol w="5567903">
                  <a:extLst>
                    <a:ext uri="{9D8B030D-6E8A-4147-A177-3AD203B41FA5}">
                      <a16:colId xmlns:a16="http://schemas.microsoft.com/office/drawing/2014/main" val="2722779140"/>
                    </a:ext>
                  </a:extLst>
                </a:gridCol>
              </a:tblGrid>
              <a:tr h="1648953">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6854">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du périmètre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0000FF"/>
                          </a:solidFill>
                          <a:latin typeface="Tahoma" pitchFamily="34" charset="0"/>
                          <a:ea typeface="+mn-ea"/>
                          <a:cs typeface="+mn-cs"/>
                        </a:rPr>
                        <a:t>Planifier le management du contenu</a:t>
                      </a:r>
                      <a:endParaRPr lang="fr-FR" sz="20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83905" y="185881"/>
            <a:ext cx="3639403" cy="172808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3366305" y="35333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266078" y="117529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C4ECA5DA-8E9F-48A0-9EBB-F0D2B6894A1D}"/>
              </a:ext>
            </a:extLst>
          </p:cNvPr>
          <p:cNvSpPr txBox="1"/>
          <p:nvPr/>
        </p:nvSpPr>
        <p:spPr>
          <a:xfrm>
            <a:off x="2577278" y="3072348"/>
            <a:ext cx="9509538" cy="378565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Créer un plan de gestion du périmètre (composant du Plan de Management de projet)</a:t>
            </a:r>
          </a:p>
          <a:p>
            <a:pPr marL="285750" indent="-285750">
              <a:buFont typeface="Wingdings" panose="05000000000000000000" pitchFamily="2" charset="2"/>
              <a:buChar char="§"/>
            </a:pPr>
            <a:r>
              <a:rPr lang="fr-FR" sz="2400" dirty="0"/>
              <a:t>Documente La façon dont le contenu sera défini, suivi, maitrisé et validé</a:t>
            </a:r>
          </a:p>
          <a:p>
            <a:pPr marL="285750" indent="-285750">
              <a:buFont typeface="Wingdings" panose="05000000000000000000" pitchFamily="2" charset="2"/>
              <a:buChar char="§"/>
            </a:pPr>
            <a:r>
              <a:rPr lang="fr-FR" sz="2400" dirty="0"/>
              <a:t>Fournir les directives et les orientations de management du contenu tout au long du projet</a:t>
            </a:r>
          </a:p>
          <a:p>
            <a:pPr marL="285750" indent="-285750">
              <a:buFont typeface="Wingdings" panose="05000000000000000000" pitchFamily="2" charset="2"/>
              <a:buChar char="§"/>
            </a:pPr>
            <a:r>
              <a:rPr lang="fr-FR" sz="2400" dirty="0"/>
              <a:t> Comment réaliser le contenu</a:t>
            </a:r>
          </a:p>
          <a:p>
            <a:pPr marL="285750" indent="-285750">
              <a:buFont typeface="Wingdings" panose="05000000000000000000" pitchFamily="2" charset="2"/>
              <a:buChar char="§"/>
            </a:pPr>
            <a:r>
              <a:rPr lang="fr-FR" sz="2400" dirty="0"/>
              <a:t>Les outils et techniques utilisés</a:t>
            </a:r>
          </a:p>
          <a:p>
            <a:pPr marL="285750" indent="-285750">
              <a:buFont typeface="Wingdings" panose="05000000000000000000" pitchFamily="2" charset="2"/>
              <a:buChar char="§"/>
            </a:pPr>
            <a:r>
              <a:rPr lang="fr-FR" sz="2400" dirty="0"/>
              <a:t>Comment créer le PDP ( WBS)</a:t>
            </a:r>
          </a:p>
          <a:p>
            <a:pPr marL="285750" indent="-285750">
              <a:buFont typeface="Wingdings" panose="05000000000000000000" pitchFamily="2" charset="2"/>
              <a:buChar char="§"/>
            </a:pPr>
            <a:r>
              <a:rPr lang="fr-FR" sz="2400" dirty="0"/>
              <a:t>Comment obtenir l’acceptation des délivrables</a:t>
            </a:r>
          </a:p>
          <a:p>
            <a:pPr marL="285750" indent="-285750">
              <a:buFont typeface="Wingdings" panose="05000000000000000000" pitchFamily="2" charset="2"/>
              <a:buChar char="§"/>
            </a:pPr>
            <a:r>
              <a:rPr lang="fr-FR" sz="2400" dirty="0"/>
              <a:t>Contribution à limiter les dérives du contenu du projet </a:t>
            </a:r>
          </a:p>
        </p:txBody>
      </p:sp>
      <p:sp>
        <p:nvSpPr>
          <p:cNvPr id="3" name="Espace réservé du pied de page 2">
            <a:extLst>
              <a:ext uri="{FF2B5EF4-FFF2-40B4-BE49-F238E27FC236}">
                <a16:creationId xmlns:a16="http://schemas.microsoft.com/office/drawing/2014/main" id="{30C4A976-710F-4DF6-9309-95C3F3B1AC0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05777469"/>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8" name="ZoneTexte 7">
            <a:extLst>
              <a:ext uri="{FF2B5EF4-FFF2-40B4-BE49-F238E27FC236}">
                <a16:creationId xmlns:a16="http://schemas.microsoft.com/office/drawing/2014/main" id="{D2D80AEC-8795-4710-9C0B-673886909921}"/>
              </a:ext>
            </a:extLst>
          </p:cNvPr>
          <p:cNvSpPr txBox="1"/>
          <p:nvPr/>
        </p:nvSpPr>
        <p:spPr>
          <a:xfrm>
            <a:off x="139485" y="2265619"/>
            <a:ext cx="2126593" cy="1323439"/>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PLANIFIER LA GESTION DU PÉRIMÈTRE ET DU CONTENU</a:t>
            </a:r>
          </a:p>
        </p:txBody>
      </p:sp>
      <p:pic>
        <p:nvPicPr>
          <p:cNvPr id="2" name="Image 1"/>
          <p:cNvPicPr>
            <a:picLocks noChangeAspect="1"/>
          </p:cNvPicPr>
          <p:nvPr/>
        </p:nvPicPr>
        <p:blipFill>
          <a:blip r:embed="rId3"/>
          <a:stretch>
            <a:fillRect/>
          </a:stretch>
        </p:blipFill>
        <p:spPr>
          <a:xfrm>
            <a:off x="2466109" y="972533"/>
            <a:ext cx="9528396" cy="3909609"/>
          </a:xfrm>
          <a:prstGeom prst="rect">
            <a:avLst/>
          </a:prstGeom>
        </p:spPr>
      </p:pic>
      <p:sp>
        <p:nvSpPr>
          <p:cNvPr id="3" name="Espace réservé du pied de page 2">
            <a:extLst>
              <a:ext uri="{FF2B5EF4-FFF2-40B4-BE49-F238E27FC236}">
                <a16:creationId xmlns:a16="http://schemas.microsoft.com/office/drawing/2014/main" id="{F6E4865D-794A-4B23-BB07-516FDF5C045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7935717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26607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599596"/>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RECUEILLIR LES EXIGENCES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140786371"/>
              </p:ext>
            </p:extLst>
          </p:nvPr>
        </p:nvGraphicFramePr>
        <p:xfrm>
          <a:off x="2683905" y="185881"/>
          <a:ext cx="9296285" cy="2845654"/>
        </p:xfrm>
        <a:graphic>
          <a:graphicData uri="http://schemas.openxmlformats.org/drawingml/2006/table">
            <a:tbl>
              <a:tblPr firstRow="1" bandRow="1">
                <a:tableStyleId>{5C22544A-7EE6-4342-B048-85BDC9FD1C3A}</a:tableStyleId>
              </a:tblPr>
              <a:tblGrid>
                <a:gridCol w="3728382">
                  <a:extLst>
                    <a:ext uri="{9D8B030D-6E8A-4147-A177-3AD203B41FA5}">
                      <a16:colId xmlns:a16="http://schemas.microsoft.com/office/drawing/2014/main" val="2249680118"/>
                    </a:ext>
                  </a:extLst>
                </a:gridCol>
                <a:gridCol w="5567903">
                  <a:extLst>
                    <a:ext uri="{9D8B030D-6E8A-4147-A177-3AD203B41FA5}">
                      <a16:colId xmlns:a16="http://schemas.microsoft.com/office/drawing/2014/main" val="2722779140"/>
                    </a:ext>
                  </a:extLst>
                </a:gridCol>
              </a:tblGrid>
              <a:tr h="1648953">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6854">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du périmètre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0000FF"/>
                          </a:solidFill>
                          <a:latin typeface="Tahoma" pitchFamily="34" charset="0"/>
                          <a:ea typeface="+mn-ea"/>
                          <a:cs typeface="+mn-cs"/>
                        </a:rPr>
                        <a:t>Recueillir</a:t>
                      </a:r>
                      <a:r>
                        <a:rPr lang="fr-FR" sz="2000" b="1" kern="1200" baseline="0" dirty="0">
                          <a:solidFill>
                            <a:srgbClr val="0000FF"/>
                          </a:solidFill>
                          <a:latin typeface="Tahoma" pitchFamily="34" charset="0"/>
                          <a:ea typeface="+mn-ea"/>
                          <a:cs typeface="+mn-cs"/>
                        </a:rPr>
                        <a:t> les exigences</a:t>
                      </a:r>
                      <a:endParaRPr lang="fr-FR" sz="20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83905" y="185881"/>
            <a:ext cx="3639403" cy="172808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3366305" y="35333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266078" y="117529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F6BB901-9B9D-4413-BFF8-EDA40045F53F}"/>
              </a:ext>
            </a:extLst>
          </p:cNvPr>
          <p:cNvSpPr txBox="1"/>
          <p:nvPr/>
        </p:nvSpPr>
        <p:spPr>
          <a:xfrm>
            <a:off x="2266079" y="3236123"/>
            <a:ext cx="9925922" cy="2677656"/>
          </a:xfrm>
          <a:prstGeom prst="rect">
            <a:avLst/>
          </a:prstGeom>
          <a:noFill/>
        </p:spPr>
        <p:txBody>
          <a:bodyPr wrap="square" rtlCol="0">
            <a:spAutoFit/>
          </a:bodyPr>
          <a:lstStyle/>
          <a:p>
            <a:pPr marL="285750" indent="-285750">
              <a:buFont typeface="Wingdings" panose="05000000000000000000" pitchFamily="2" charset="2"/>
              <a:buChar char="§"/>
            </a:pPr>
            <a:r>
              <a:rPr lang="fr-FR" sz="2400" dirty="0"/>
              <a:t>Déterminer , documenter et gérer les besoins et les exigences des parties prenantes</a:t>
            </a:r>
          </a:p>
          <a:p>
            <a:pPr marL="285750" indent="-285750">
              <a:buFont typeface="Wingdings" panose="05000000000000000000" pitchFamily="2" charset="2"/>
              <a:buChar char="§"/>
            </a:pPr>
            <a:r>
              <a:rPr lang="fr-FR" sz="2400" dirty="0"/>
              <a:t>Base pour définir et gérer le contenu du produit et le périmètre du projet</a:t>
            </a:r>
          </a:p>
          <a:p>
            <a:pPr marL="285750" indent="-285750">
              <a:buFont typeface="Wingdings" panose="05000000000000000000" pitchFamily="2" charset="2"/>
              <a:buChar char="§"/>
            </a:pPr>
            <a:r>
              <a:rPr lang="fr-FR" sz="2400" dirty="0"/>
              <a:t>Implication active des parties prenantes</a:t>
            </a:r>
          </a:p>
          <a:p>
            <a:pPr marL="285750" indent="-285750">
              <a:buFont typeface="Wingdings" panose="05000000000000000000" pitchFamily="2" charset="2"/>
              <a:buChar char="§"/>
            </a:pPr>
            <a:r>
              <a:rPr lang="fr-FR" sz="2400" dirty="0"/>
              <a:t>Les planifications du coût, de l’échéancier, et de la qualité ainsi que de l’approvisionnement sont tous basées sur les exigences  </a:t>
            </a:r>
          </a:p>
          <a:p>
            <a:endParaRPr lang="fr-FR" sz="2400" dirty="0"/>
          </a:p>
        </p:txBody>
      </p:sp>
      <p:sp>
        <p:nvSpPr>
          <p:cNvPr id="3" name="Espace réservé du pied de page 2">
            <a:extLst>
              <a:ext uri="{FF2B5EF4-FFF2-40B4-BE49-F238E27FC236}">
                <a16:creationId xmlns:a16="http://schemas.microsoft.com/office/drawing/2014/main" id="{E05EAC11-8B64-415A-92FF-17464B0EFBE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4153006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169757" y="2573394"/>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RECUEILLIR LES EXIGENCES</a:t>
            </a:r>
          </a:p>
        </p:txBody>
      </p:sp>
      <p:pic>
        <p:nvPicPr>
          <p:cNvPr id="3" name="Image 2"/>
          <p:cNvPicPr>
            <a:picLocks noChangeAspect="1"/>
          </p:cNvPicPr>
          <p:nvPr/>
        </p:nvPicPr>
        <p:blipFill>
          <a:blip r:embed="rId3"/>
          <a:stretch>
            <a:fillRect/>
          </a:stretch>
        </p:blipFill>
        <p:spPr>
          <a:xfrm>
            <a:off x="2635866" y="460267"/>
            <a:ext cx="9269678" cy="6142011"/>
          </a:xfrm>
          <a:prstGeom prst="rect">
            <a:avLst/>
          </a:prstGeom>
        </p:spPr>
      </p:pic>
      <p:sp>
        <p:nvSpPr>
          <p:cNvPr id="2" name="Espace réservé du pied de page 1">
            <a:extLst>
              <a:ext uri="{FF2B5EF4-FFF2-40B4-BE49-F238E27FC236}">
                <a16:creationId xmlns:a16="http://schemas.microsoft.com/office/drawing/2014/main" id="{49EA3F73-66BB-4C0E-9C72-40DE0C24CFD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97925667"/>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83280"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320292" y="4584405"/>
            <a:ext cx="2823052" cy="1643527"/>
          </a:xfrm>
          <a:prstGeom prst="rect">
            <a:avLst/>
          </a:prstGeom>
          <a:noFill/>
        </p:spPr>
        <p:txBody>
          <a:bodyPr wrap="square" rtlCol="0">
            <a:spAutoFit/>
          </a:bodyPr>
          <a:lstStyle/>
          <a:p>
            <a:pPr algn="ctr"/>
            <a:r>
              <a:rPr lang="fr-FR" sz="3360" b="1" dirty="0"/>
              <a:t>EXEMPLE DE PROJET</a:t>
            </a:r>
          </a:p>
          <a:p>
            <a:pPr algn="ctr"/>
            <a:endParaRPr lang="fr-FR" sz="3360" b="1" dirty="0"/>
          </a:p>
        </p:txBody>
      </p:sp>
      <p:graphicFrame>
        <p:nvGraphicFramePr>
          <p:cNvPr id="2" name="Tableau 1"/>
          <p:cNvGraphicFramePr>
            <a:graphicFrameLocks noGrp="1"/>
          </p:cNvGraphicFramePr>
          <p:nvPr>
            <p:extLst>
              <p:ext uri="{D42A27DB-BD31-4B8C-83A1-F6EECF244321}">
                <p14:modId xmlns:p14="http://schemas.microsoft.com/office/powerpoint/2010/main" val="1343895630"/>
              </p:ext>
            </p:extLst>
          </p:nvPr>
        </p:nvGraphicFramePr>
        <p:xfrm>
          <a:off x="3537027" y="680875"/>
          <a:ext cx="8467739" cy="5470062"/>
        </p:xfrm>
        <a:graphic>
          <a:graphicData uri="http://schemas.openxmlformats.org/drawingml/2006/table">
            <a:tbl>
              <a:tblPr firstRow="1" bandRow="1">
                <a:tableStyleId>{5C22544A-7EE6-4342-B048-85BDC9FD1C3A}</a:tableStyleId>
              </a:tblPr>
              <a:tblGrid>
                <a:gridCol w="1933875">
                  <a:extLst>
                    <a:ext uri="{9D8B030D-6E8A-4147-A177-3AD203B41FA5}">
                      <a16:colId xmlns:a16="http://schemas.microsoft.com/office/drawing/2014/main" val="147758416"/>
                    </a:ext>
                  </a:extLst>
                </a:gridCol>
                <a:gridCol w="2913681">
                  <a:extLst>
                    <a:ext uri="{9D8B030D-6E8A-4147-A177-3AD203B41FA5}">
                      <a16:colId xmlns:a16="http://schemas.microsoft.com/office/drawing/2014/main" val="799494272"/>
                    </a:ext>
                  </a:extLst>
                </a:gridCol>
                <a:gridCol w="3620183">
                  <a:extLst>
                    <a:ext uri="{9D8B030D-6E8A-4147-A177-3AD203B41FA5}">
                      <a16:colId xmlns:a16="http://schemas.microsoft.com/office/drawing/2014/main" val="990192209"/>
                    </a:ext>
                  </a:extLst>
                </a:gridCol>
              </a:tblGrid>
              <a:tr h="942597">
                <a:tc>
                  <a:txBody>
                    <a:bodyPr/>
                    <a:lstStyle/>
                    <a:p>
                      <a:pPr algn="ctr"/>
                      <a:r>
                        <a:rPr lang="fr-FR" sz="1600" dirty="0"/>
                        <a:t>Parties prenantes</a:t>
                      </a:r>
                    </a:p>
                  </a:txBody>
                  <a:tcPr marL="109728" marR="109728" marT="54864" marB="54864"/>
                </a:tc>
                <a:tc>
                  <a:txBody>
                    <a:bodyPr/>
                    <a:lstStyle/>
                    <a:p>
                      <a:pPr algn="ctr"/>
                      <a:r>
                        <a:rPr lang="fr-FR" sz="2000" dirty="0">
                          <a:solidFill>
                            <a:srgbClr val="FF0000"/>
                          </a:solidFill>
                        </a:rPr>
                        <a:t>Exigence V1</a:t>
                      </a:r>
                    </a:p>
                  </a:txBody>
                  <a:tcPr marL="109728" marR="109728" marT="54864" marB="54864"/>
                </a:tc>
                <a:tc>
                  <a:txBody>
                    <a:bodyPr/>
                    <a:lstStyle/>
                    <a:p>
                      <a:pPr algn="ctr"/>
                      <a:r>
                        <a:rPr lang="fr-FR" sz="2000" dirty="0">
                          <a:solidFill>
                            <a:srgbClr val="FF0000"/>
                          </a:solidFill>
                        </a:rPr>
                        <a:t>Exigence V2</a:t>
                      </a:r>
                    </a:p>
                  </a:txBody>
                  <a:tcPr marL="109728" marR="109728" marT="54864" marB="54864"/>
                </a:tc>
                <a:extLst>
                  <a:ext uri="{0D108BD9-81ED-4DB2-BD59-A6C34878D82A}">
                    <a16:rowId xmlns:a16="http://schemas.microsoft.com/office/drawing/2014/main" val="486321949"/>
                  </a:ext>
                </a:extLst>
              </a:tr>
              <a:tr h="1058253">
                <a:tc>
                  <a:txBody>
                    <a:bodyPr/>
                    <a:lstStyle/>
                    <a:p>
                      <a:endParaRPr lang="fr-FR" sz="1600" dirty="0"/>
                    </a:p>
                  </a:txBody>
                  <a:tcPr marL="109728" marR="109728" marT="54864" marB="54864"/>
                </a:tc>
                <a:tc>
                  <a:txBody>
                    <a:bodyPr/>
                    <a:lstStyle/>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531949030"/>
                  </a:ext>
                </a:extLst>
              </a:tr>
              <a:tr h="442214">
                <a:tc>
                  <a:txBody>
                    <a:bodyPr/>
                    <a:lstStyle/>
                    <a:p>
                      <a:endParaRPr lang="fr-FR" sz="1600" dirty="0"/>
                    </a:p>
                  </a:txBody>
                  <a:tcPr marL="109728" marR="109728" marT="54864" marB="54864"/>
                </a:tc>
                <a:tc>
                  <a:txBody>
                    <a:bodyPr/>
                    <a:lstStyle/>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3273577398"/>
                  </a:ext>
                </a:extLst>
              </a:tr>
              <a:tr h="740199">
                <a:tc>
                  <a:txBody>
                    <a:bodyPr/>
                    <a:lstStyle/>
                    <a:p>
                      <a:endParaRPr lang="fr-FR" sz="1600" dirty="0"/>
                    </a:p>
                  </a:txBody>
                  <a:tcPr marL="109728" marR="109728" marT="54864" marB="54864"/>
                </a:tc>
                <a:tc>
                  <a:txBody>
                    <a:bodyPr/>
                    <a:lstStyle/>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2752303356"/>
                  </a:ext>
                </a:extLst>
              </a:tr>
              <a:tr h="806401">
                <a:tc>
                  <a:txBody>
                    <a:bodyPr/>
                    <a:lstStyle/>
                    <a:p>
                      <a:endParaRPr lang="fr-FR" sz="1600" dirty="0"/>
                    </a:p>
                  </a:txBody>
                  <a:tcPr marL="109728" marR="109728" marT="54864" marB="54864"/>
                </a:tc>
                <a:tc>
                  <a:txBody>
                    <a:bodyPr/>
                    <a:lstStyle/>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1081900820"/>
                  </a:ext>
                </a:extLst>
              </a:tr>
              <a:tr h="740199">
                <a:tc>
                  <a:txBody>
                    <a:bodyPr/>
                    <a:lstStyle/>
                    <a:p>
                      <a:endParaRPr lang="fr-FR" sz="1600" dirty="0"/>
                    </a:p>
                  </a:txBody>
                  <a:tcPr marL="109728" marR="109728" marT="54864" marB="54864"/>
                </a:tc>
                <a:tc>
                  <a:txBody>
                    <a:bodyPr/>
                    <a:lstStyle/>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4202635112"/>
                  </a:ext>
                </a:extLst>
              </a:tr>
              <a:tr h="740199">
                <a:tc>
                  <a:txBody>
                    <a:bodyPr/>
                    <a:lstStyle/>
                    <a:p>
                      <a:endParaRPr lang="fr-FR" sz="1600" dirty="0"/>
                    </a:p>
                  </a:txBody>
                  <a:tcPr marL="109728" marR="109728" marT="54864" marB="54864"/>
                </a:tc>
                <a:tc>
                  <a:txBody>
                    <a:bodyPr/>
                    <a:lstStyle/>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1009433027"/>
                  </a:ext>
                </a:extLst>
              </a:tr>
            </a:tbl>
          </a:graphicData>
        </a:graphic>
      </p:graphicFrame>
      <p:sp>
        <p:nvSpPr>
          <p:cNvPr id="12" name="ZoneTexte 11">
            <a:extLst>
              <a:ext uri="{FF2B5EF4-FFF2-40B4-BE49-F238E27FC236}">
                <a16:creationId xmlns:a16="http://schemas.microsoft.com/office/drawing/2014/main" id="{408986C0-C15E-4184-9DF8-B575D81A449B}"/>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spTree>
    <p:extLst>
      <p:ext uri="{BB962C8B-B14F-4D97-AF65-F5344CB8AC3E}">
        <p14:creationId xmlns:p14="http://schemas.microsoft.com/office/powerpoint/2010/main" val="764488396"/>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83280"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320292" y="4584405"/>
            <a:ext cx="2823052" cy="1643527"/>
          </a:xfrm>
          <a:prstGeom prst="rect">
            <a:avLst/>
          </a:prstGeom>
          <a:noFill/>
        </p:spPr>
        <p:txBody>
          <a:bodyPr wrap="square" rtlCol="0">
            <a:spAutoFit/>
          </a:bodyPr>
          <a:lstStyle/>
          <a:p>
            <a:pPr algn="ctr"/>
            <a:r>
              <a:rPr lang="fr-FR" sz="3360" b="1" dirty="0"/>
              <a:t>EXEMPLE DE PROJET</a:t>
            </a:r>
          </a:p>
          <a:p>
            <a:pPr algn="ctr"/>
            <a:endParaRPr lang="fr-FR" sz="3360" b="1" dirty="0"/>
          </a:p>
        </p:txBody>
      </p:sp>
      <p:graphicFrame>
        <p:nvGraphicFramePr>
          <p:cNvPr id="2" name="Tableau 1"/>
          <p:cNvGraphicFramePr>
            <a:graphicFrameLocks noGrp="1"/>
          </p:cNvGraphicFramePr>
          <p:nvPr>
            <p:extLst/>
          </p:nvPr>
        </p:nvGraphicFramePr>
        <p:xfrm>
          <a:off x="3537027" y="680875"/>
          <a:ext cx="8467739" cy="5841786"/>
        </p:xfrm>
        <a:graphic>
          <a:graphicData uri="http://schemas.openxmlformats.org/drawingml/2006/table">
            <a:tbl>
              <a:tblPr firstRow="1" bandRow="1">
                <a:tableStyleId>{5C22544A-7EE6-4342-B048-85BDC9FD1C3A}</a:tableStyleId>
              </a:tblPr>
              <a:tblGrid>
                <a:gridCol w="2099401">
                  <a:extLst>
                    <a:ext uri="{9D8B030D-6E8A-4147-A177-3AD203B41FA5}">
                      <a16:colId xmlns:a16="http://schemas.microsoft.com/office/drawing/2014/main" val="147758416"/>
                    </a:ext>
                  </a:extLst>
                </a:gridCol>
                <a:gridCol w="4661762">
                  <a:extLst>
                    <a:ext uri="{9D8B030D-6E8A-4147-A177-3AD203B41FA5}">
                      <a16:colId xmlns:a16="http://schemas.microsoft.com/office/drawing/2014/main" val="799494272"/>
                    </a:ext>
                  </a:extLst>
                </a:gridCol>
                <a:gridCol w="1706576">
                  <a:extLst>
                    <a:ext uri="{9D8B030D-6E8A-4147-A177-3AD203B41FA5}">
                      <a16:colId xmlns:a16="http://schemas.microsoft.com/office/drawing/2014/main" val="990192209"/>
                    </a:ext>
                  </a:extLst>
                </a:gridCol>
              </a:tblGrid>
              <a:tr h="942597">
                <a:tc>
                  <a:txBody>
                    <a:bodyPr/>
                    <a:lstStyle/>
                    <a:p>
                      <a:r>
                        <a:rPr lang="fr-FR" sz="1600" dirty="0"/>
                        <a:t>Parties prenantes</a:t>
                      </a:r>
                    </a:p>
                  </a:txBody>
                  <a:tcPr marL="109728" marR="109728" marT="54864" marB="54864"/>
                </a:tc>
                <a:tc>
                  <a:txBody>
                    <a:bodyPr/>
                    <a:lstStyle/>
                    <a:p>
                      <a:pPr algn="ctr"/>
                      <a:r>
                        <a:rPr lang="fr-FR" sz="2000" dirty="0">
                          <a:solidFill>
                            <a:srgbClr val="FF0000"/>
                          </a:solidFill>
                        </a:rPr>
                        <a:t>Exigence V1</a:t>
                      </a:r>
                    </a:p>
                  </a:txBody>
                  <a:tcPr marL="109728" marR="109728" marT="54864" marB="54864"/>
                </a:tc>
                <a:tc>
                  <a:txBody>
                    <a:bodyPr/>
                    <a:lstStyle/>
                    <a:p>
                      <a:pPr algn="ctr"/>
                      <a:r>
                        <a:rPr lang="fr-FR" sz="2000" dirty="0">
                          <a:solidFill>
                            <a:srgbClr val="FF0000"/>
                          </a:solidFill>
                        </a:rPr>
                        <a:t>Exigence V2</a:t>
                      </a:r>
                    </a:p>
                  </a:txBody>
                  <a:tcPr marL="109728" marR="109728" marT="54864" marB="54864"/>
                </a:tc>
                <a:extLst>
                  <a:ext uri="{0D108BD9-81ED-4DB2-BD59-A6C34878D82A}">
                    <a16:rowId xmlns:a16="http://schemas.microsoft.com/office/drawing/2014/main" val="486321949"/>
                  </a:ext>
                </a:extLst>
              </a:tr>
              <a:tr h="1058253">
                <a:tc>
                  <a:txBody>
                    <a:bodyPr/>
                    <a:lstStyle/>
                    <a:p>
                      <a:r>
                        <a:rPr lang="fr-FR" sz="1600" dirty="0"/>
                        <a:t>ETAT</a:t>
                      </a:r>
                    </a:p>
                  </a:txBody>
                  <a:tcPr marL="109728" marR="109728" marT="54864" marB="54864"/>
                </a:tc>
                <a:tc>
                  <a:txBody>
                    <a:bodyPr/>
                    <a:lstStyle/>
                    <a:p>
                      <a:r>
                        <a:rPr lang="fr-FR" sz="1600" dirty="0"/>
                        <a:t>Intégrer tous les jeunes au projet</a:t>
                      </a:r>
                    </a:p>
                    <a:p>
                      <a:r>
                        <a:rPr lang="fr-FR" sz="1600" dirty="0"/>
                        <a:t>Lutter contre le chômage</a:t>
                      </a:r>
                    </a:p>
                    <a:p>
                      <a:r>
                        <a:rPr lang="fr-FR" sz="1600" dirty="0"/>
                        <a:t>Trouver une solution a la délinquance et à l’insécurité</a:t>
                      </a:r>
                    </a:p>
                    <a:p>
                      <a:endParaRPr lang="fr-FR" sz="1600" dirty="0"/>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531949030"/>
                  </a:ext>
                </a:extLst>
              </a:tr>
              <a:tr h="442214">
                <a:tc>
                  <a:txBody>
                    <a:bodyPr/>
                    <a:lstStyle/>
                    <a:p>
                      <a:r>
                        <a:rPr lang="fr-FR" sz="1600" dirty="0"/>
                        <a:t>BM</a:t>
                      </a:r>
                    </a:p>
                  </a:txBody>
                  <a:tcPr marL="109728" marR="109728" marT="54864" marB="54864"/>
                </a:tc>
                <a:tc>
                  <a:txBody>
                    <a:bodyPr/>
                    <a:lstStyle/>
                    <a:p>
                      <a:r>
                        <a:rPr lang="fr-FR" sz="1600" dirty="0"/>
                        <a:t>Transparence dans la gestion des fonds</a:t>
                      </a:r>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3273577398"/>
                  </a:ext>
                </a:extLst>
              </a:tr>
              <a:tr h="740199">
                <a:tc>
                  <a:txBody>
                    <a:bodyPr/>
                    <a:lstStyle/>
                    <a:p>
                      <a:r>
                        <a:rPr lang="fr-FR" sz="1600" dirty="0"/>
                        <a:t>Jeunes</a:t>
                      </a:r>
                    </a:p>
                  </a:txBody>
                  <a:tcPr marL="109728" marR="109728" marT="54864" marB="54864"/>
                </a:tc>
                <a:tc>
                  <a:txBody>
                    <a:bodyPr/>
                    <a:lstStyle/>
                    <a:p>
                      <a:r>
                        <a:rPr lang="fr-FR" sz="1600" dirty="0"/>
                        <a:t>Stage de soutenance</a:t>
                      </a:r>
                    </a:p>
                    <a:p>
                      <a:r>
                        <a:rPr lang="fr-FR" sz="1600" dirty="0"/>
                        <a:t>Renforcement de capacité</a:t>
                      </a:r>
                    </a:p>
                    <a:p>
                      <a:r>
                        <a:rPr lang="fr-FR" sz="1600" dirty="0"/>
                        <a:t>Première expérience professionnelle</a:t>
                      </a:r>
                    </a:p>
                    <a:p>
                      <a:r>
                        <a:rPr lang="fr-FR" sz="1600" dirty="0"/>
                        <a:t>Aide à l’auto-emploi </a:t>
                      </a:r>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2752303356"/>
                  </a:ext>
                </a:extLst>
              </a:tr>
              <a:tr h="806401">
                <a:tc>
                  <a:txBody>
                    <a:bodyPr/>
                    <a:lstStyle/>
                    <a:p>
                      <a:r>
                        <a:rPr lang="fr-FR" sz="1600" dirty="0"/>
                        <a:t>CGEA</a:t>
                      </a:r>
                    </a:p>
                  </a:txBody>
                  <a:tcPr marL="109728" marR="109728" marT="54864" marB="54864"/>
                </a:tc>
                <a:tc>
                  <a:txBody>
                    <a:bodyPr/>
                    <a:lstStyle/>
                    <a:p>
                      <a:r>
                        <a:rPr lang="fr-FR" sz="1600" dirty="0"/>
                        <a:t>Exonération fiscale , Prime de stage aux jeunes</a:t>
                      </a:r>
                    </a:p>
                    <a:p>
                      <a:r>
                        <a:rPr lang="fr-FR" sz="1600" dirty="0"/>
                        <a:t>Mise à disposition de matériel de travail</a:t>
                      </a:r>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1081900820"/>
                  </a:ext>
                </a:extLst>
              </a:tr>
              <a:tr h="740199">
                <a:tc>
                  <a:txBody>
                    <a:bodyPr/>
                    <a:lstStyle/>
                    <a:p>
                      <a:r>
                        <a:rPr lang="fr-FR" sz="1600" dirty="0"/>
                        <a:t>Cabinet de formation</a:t>
                      </a:r>
                    </a:p>
                  </a:txBody>
                  <a:tcPr marL="109728" marR="109728" marT="54864" marB="54864"/>
                </a:tc>
                <a:tc>
                  <a:txBody>
                    <a:bodyPr/>
                    <a:lstStyle/>
                    <a:p>
                      <a:r>
                        <a:rPr lang="fr-FR" sz="1600" dirty="0"/>
                        <a:t>Transparence des Procédures de PM</a:t>
                      </a:r>
                    </a:p>
                    <a:p>
                      <a:r>
                        <a:rPr lang="fr-FR" sz="1600" dirty="0"/>
                        <a:t>Payement régulier de facture</a:t>
                      </a:r>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4202635112"/>
                  </a:ext>
                </a:extLst>
              </a:tr>
              <a:tr h="740199">
                <a:tc>
                  <a:txBody>
                    <a:bodyPr/>
                    <a:lstStyle/>
                    <a:p>
                      <a:r>
                        <a:rPr lang="fr-FR" sz="1600" dirty="0"/>
                        <a:t>Opposant politique</a:t>
                      </a:r>
                    </a:p>
                  </a:txBody>
                  <a:tcPr marL="109728" marR="109728" marT="54864" marB="54864"/>
                </a:tc>
                <a:tc>
                  <a:txBody>
                    <a:bodyPr/>
                    <a:lstStyle/>
                    <a:p>
                      <a:r>
                        <a:rPr lang="fr-FR" sz="1600" dirty="0"/>
                        <a:t>Respecter les promesses électorales</a:t>
                      </a:r>
                    </a:p>
                  </a:txBody>
                  <a:tcPr marL="109728" marR="109728" marT="54864" marB="54864"/>
                </a:tc>
                <a:tc>
                  <a:txBody>
                    <a:bodyPr/>
                    <a:lstStyle/>
                    <a:p>
                      <a:endParaRPr lang="fr-FR" sz="1600" dirty="0"/>
                    </a:p>
                  </a:txBody>
                  <a:tcPr marL="109728" marR="109728" marT="54864" marB="54864"/>
                </a:tc>
                <a:extLst>
                  <a:ext uri="{0D108BD9-81ED-4DB2-BD59-A6C34878D82A}">
                    <a16:rowId xmlns:a16="http://schemas.microsoft.com/office/drawing/2014/main" val="1009433027"/>
                  </a:ext>
                </a:extLst>
              </a:tr>
            </a:tbl>
          </a:graphicData>
        </a:graphic>
      </p:graphicFrame>
      <p:sp>
        <p:nvSpPr>
          <p:cNvPr id="3" name="ZoneTexte 2">
            <a:extLst>
              <a:ext uri="{FF2B5EF4-FFF2-40B4-BE49-F238E27FC236}">
                <a16:creationId xmlns:a16="http://schemas.microsoft.com/office/drawing/2014/main" id="{29356B0C-0E12-4F0F-9B90-014BEFE8362C}"/>
              </a:ext>
            </a:extLst>
          </p:cNvPr>
          <p:cNvSpPr txBox="1"/>
          <p:nvPr/>
        </p:nvSpPr>
        <p:spPr>
          <a:xfrm>
            <a:off x="5612524" y="157655"/>
            <a:ext cx="3673366" cy="523220"/>
          </a:xfrm>
          <a:prstGeom prst="rect">
            <a:avLst/>
          </a:prstGeom>
          <a:noFill/>
        </p:spPr>
        <p:txBody>
          <a:bodyPr wrap="square" rtlCol="0">
            <a:spAutoFit/>
          </a:bodyPr>
          <a:lstStyle/>
          <a:p>
            <a:pPr algn="ctr"/>
            <a:r>
              <a:rPr lang="fr-FR" sz="2800" b="1" dirty="0">
                <a:highlight>
                  <a:srgbClr val="FFFF00"/>
                </a:highlight>
              </a:rPr>
              <a:t>Projet d’emploi Jeune  </a:t>
            </a:r>
          </a:p>
        </p:txBody>
      </p:sp>
      <p:sp>
        <p:nvSpPr>
          <p:cNvPr id="12" name="ZoneTexte 11">
            <a:extLst>
              <a:ext uri="{FF2B5EF4-FFF2-40B4-BE49-F238E27FC236}">
                <a16:creationId xmlns:a16="http://schemas.microsoft.com/office/drawing/2014/main" id="{408986C0-C15E-4184-9DF8-B575D81A449B}"/>
              </a:ext>
            </a:extLst>
          </p:cNvPr>
          <p:cNvSpPr txBox="1"/>
          <p:nvPr/>
        </p:nvSpPr>
        <p:spPr>
          <a:xfrm>
            <a:off x="160712" y="777117"/>
            <a:ext cx="3061855" cy="3046988"/>
          </a:xfrm>
          <a:prstGeom prst="rect">
            <a:avLst/>
          </a:prstGeom>
          <a:noFill/>
        </p:spPr>
        <p:txBody>
          <a:bodyPr wrap="square" rtlCol="0">
            <a:spAutoFit/>
          </a:bodyPr>
          <a:lstStyle/>
          <a:p>
            <a:pPr algn="ctr"/>
            <a:r>
              <a:rPr lang="fr-FR" sz="3200" b="1" dirty="0"/>
              <a:t>RECUEILLIR LES EXIGENCES</a:t>
            </a:r>
          </a:p>
          <a:p>
            <a:pPr algn="ctr"/>
            <a:r>
              <a:rPr lang="fr-FR" sz="3200" b="1" dirty="0"/>
              <a:t>Matrice de traçabilités des exigences</a:t>
            </a:r>
          </a:p>
          <a:p>
            <a:pPr algn="ctr"/>
            <a:endParaRPr lang="fr-FR" sz="3200" b="1" dirty="0"/>
          </a:p>
        </p:txBody>
      </p:sp>
    </p:spTree>
    <p:extLst>
      <p:ext uri="{BB962C8B-B14F-4D97-AF65-F5344CB8AC3E}">
        <p14:creationId xmlns:p14="http://schemas.microsoft.com/office/powerpoint/2010/main" val="223749244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1292017" y="157233"/>
            <a:ext cx="9144000" cy="964985"/>
          </a:xfrm>
          <a:solidFill>
            <a:schemeClr val="accent1"/>
          </a:solidFill>
        </p:spPr>
        <p:txBody>
          <a:bodyPr>
            <a:normAutofit fontScale="90000"/>
          </a:bodyPr>
          <a:lstStyle/>
          <a:p>
            <a:r>
              <a:rPr lang="fr-FR" sz="6600" b="1" dirty="0">
                <a:solidFill>
                  <a:schemeClr val="bg1"/>
                </a:solidFill>
              </a:rPr>
              <a:t>MANAGEMENT DE PROJET?</a:t>
            </a:r>
          </a:p>
        </p:txBody>
      </p:sp>
      <p:sp>
        <p:nvSpPr>
          <p:cNvPr id="3" name="Rectangle 2">
            <a:extLst>
              <a:ext uri="{FF2B5EF4-FFF2-40B4-BE49-F238E27FC236}">
                <a16:creationId xmlns:a16="http://schemas.microsoft.com/office/drawing/2014/main" id="{D4B3F16C-94C9-44EA-A48F-DB0E973A3FFF}"/>
              </a:ext>
            </a:extLst>
          </p:cNvPr>
          <p:cNvSpPr txBox="1">
            <a:spLocks/>
          </p:cNvSpPr>
          <p:nvPr/>
        </p:nvSpPr>
        <p:spPr>
          <a:xfrm>
            <a:off x="6442364" y="5421313"/>
            <a:ext cx="5638800" cy="1230313"/>
          </a:xfrm>
          <a:prstGeom prst="rect">
            <a:avLst/>
          </a:prstGeom>
          <a:solidFill>
            <a:srgbClr val="FF0000"/>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fr-FR" sz="3600" b="1" dirty="0">
                <a:solidFill>
                  <a:schemeClr val="bg1"/>
                </a:solidFill>
                <a:latin typeface="Britannic Bold" panose="020B0903060703020204" pitchFamily="34" charset="0"/>
              </a:rPr>
              <a:t>MANAGEMENT DE PROJET ORIENTE PMI</a:t>
            </a:r>
          </a:p>
        </p:txBody>
      </p:sp>
      <p:sp>
        <p:nvSpPr>
          <p:cNvPr id="4" name="AutoShape 2">
            <a:extLst>
              <a:ext uri="{FF2B5EF4-FFF2-40B4-BE49-F238E27FC236}">
                <a16:creationId xmlns:a16="http://schemas.microsoft.com/office/drawing/2014/main" id="{DA908815-53C1-4B18-ACCE-3279534F6CEE}"/>
              </a:ext>
            </a:extLst>
          </p:cNvPr>
          <p:cNvSpPr txBox="1">
            <a:spLocks noChangeArrowheads="1"/>
          </p:cNvSpPr>
          <p:nvPr/>
        </p:nvSpPr>
        <p:spPr>
          <a:xfrm>
            <a:off x="5737370" y="1165153"/>
            <a:ext cx="6201208" cy="580520"/>
          </a:xfrm>
          <a:prstGeom prst="rect">
            <a:avLst/>
          </a:prstGeom>
        </p:spPr>
        <p:txBody>
          <a:bodyPr lIns="68580" tIns="34290" rIns="68580" bIns="34290"/>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sz="2400" b="1" dirty="0"/>
              <a:t>une discipline formalisée et normalisée</a:t>
            </a:r>
          </a:p>
        </p:txBody>
      </p:sp>
      <p:sp>
        <p:nvSpPr>
          <p:cNvPr id="5" name="Rectangle 3">
            <a:extLst>
              <a:ext uri="{FF2B5EF4-FFF2-40B4-BE49-F238E27FC236}">
                <a16:creationId xmlns:a16="http://schemas.microsoft.com/office/drawing/2014/main" id="{484DE8A5-B616-49EA-AA54-88B15CC6D6D2}"/>
              </a:ext>
            </a:extLst>
          </p:cNvPr>
          <p:cNvSpPr txBox="1">
            <a:spLocks noChangeArrowheads="1"/>
          </p:cNvSpPr>
          <p:nvPr/>
        </p:nvSpPr>
        <p:spPr>
          <a:xfrm>
            <a:off x="624666" y="4832302"/>
            <a:ext cx="3714750" cy="837298"/>
          </a:xfrm>
          <a:prstGeom prst="rect">
            <a:avLst/>
          </a:prstGeom>
        </p:spPr>
        <p:txBody>
          <a:bodyPr vert="horz" wrap="square" lIns="54245" tIns="27123" rIns="54245" bIns="27123"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06023" lvl="1" indent="-202608" algn="l" defTabSz="538178">
              <a:spcBef>
                <a:spcPct val="10000"/>
              </a:spcBef>
              <a:spcAft>
                <a:spcPct val="10000"/>
              </a:spcAft>
              <a:buSzPct val="70000"/>
              <a:buFont typeface="Wingdings" pitchFamily="2" charset="2"/>
              <a:buChar char="n"/>
              <a:defRPr/>
            </a:pPr>
            <a:r>
              <a:rPr lang="fr-FR" sz="1350" b="1" dirty="0"/>
              <a:t>PMBOK® Guide du PMI® </a:t>
            </a:r>
            <a:r>
              <a:rPr lang="fr-FR" sz="1600" dirty="0"/>
              <a:t>Project</a:t>
            </a:r>
            <a:r>
              <a:rPr lang="fr-FR" sz="1350" dirty="0"/>
              <a:t> Management Institut (</a:t>
            </a:r>
            <a:r>
              <a:rPr lang="fr-FR" sz="1350" u="sng" dirty="0">
                <a:hlinkClick r:id="rId3"/>
              </a:rPr>
              <a:t>www.pmi.org</a:t>
            </a:r>
            <a:r>
              <a:rPr lang="fr-FR" sz="1350" dirty="0"/>
              <a:t>)</a:t>
            </a:r>
            <a:br>
              <a:rPr lang="fr-FR" sz="1350" dirty="0"/>
            </a:br>
            <a:r>
              <a:rPr lang="fr-FR" sz="1350" dirty="0"/>
              <a:t>=&gt; corpus de connaissances en management de projet</a:t>
            </a:r>
            <a:endParaRPr lang="fr-FR" sz="1200" dirty="0"/>
          </a:p>
        </p:txBody>
      </p:sp>
      <p:pic>
        <p:nvPicPr>
          <p:cNvPr id="6" name="Image 11" descr="logo_prince2.gif">
            <a:extLst>
              <a:ext uri="{FF2B5EF4-FFF2-40B4-BE49-F238E27FC236}">
                <a16:creationId xmlns:a16="http://schemas.microsoft.com/office/drawing/2014/main" id="{B9AC39F1-7E1E-4399-9C6C-3D86A95663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1805879"/>
            <a:ext cx="1608345" cy="52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RECUEIL afnor.jpg">
            <a:extLst>
              <a:ext uri="{FF2B5EF4-FFF2-40B4-BE49-F238E27FC236}">
                <a16:creationId xmlns:a16="http://schemas.microsoft.com/office/drawing/2014/main" id="{B30B7DBE-2252-4921-ADFB-3B536D8291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8788" y="2530293"/>
            <a:ext cx="885970" cy="1157666"/>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19E1752C-040A-46CE-B09F-6C67823BF433}"/>
              </a:ext>
            </a:extLst>
          </p:cNvPr>
          <p:cNvSpPr txBox="1">
            <a:spLocks noChangeArrowheads="1"/>
          </p:cNvSpPr>
          <p:nvPr/>
        </p:nvSpPr>
        <p:spPr>
          <a:xfrm>
            <a:off x="648729" y="3735796"/>
            <a:ext cx="4005262" cy="754967"/>
          </a:xfrm>
          <a:prstGeom prst="rect">
            <a:avLst/>
          </a:prstGeom>
        </p:spPr>
        <p:txBody>
          <a:bodyPr lIns="54245" tIns="27123" rIns="54245" bIns="27123">
            <a:spAutoFit/>
          </a:bodyPr>
          <a:lstStyle>
            <a:lvl1pPr marL="342900" indent="-342900" algn="l" defTabSz="914400" rtl="0" eaLnBrk="1" latinLnBrk="0" hangingPunct="1">
              <a:spcBef>
                <a:spcPct val="20000"/>
              </a:spcBef>
              <a:buClrTx/>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Tx/>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023" lvl="1" indent="-202608" defTabSz="538178" fontAlgn="auto">
              <a:spcBef>
                <a:spcPct val="10000"/>
              </a:spcBef>
              <a:spcAft>
                <a:spcPct val="10000"/>
              </a:spcAft>
              <a:buSzPct val="70000"/>
              <a:buFont typeface="Wingdings" pitchFamily="2" charset="2"/>
              <a:buChar char="n"/>
              <a:defRPr/>
            </a:pPr>
            <a:r>
              <a:rPr lang="fr-FR" sz="1350" b="1" dirty="0"/>
              <a:t>IPMA , </a:t>
            </a:r>
            <a:r>
              <a:rPr lang="fr-FR" sz="1350" dirty="0"/>
              <a:t>(</a:t>
            </a:r>
            <a:r>
              <a:rPr lang="fr-FR" sz="1600" dirty="0"/>
              <a:t>International</a:t>
            </a:r>
            <a:r>
              <a:rPr lang="fr-FR" sz="1350" dirty="0"/>
              <a:t> Project Management Association) =&gt; système de </a:t>
            </a:r>
            <a:r>
              <a:rPr lang="fr-FR" sz="1600" dirty="0"/>
              <a:t>certification</a:t>
            </a:r>
            <a:r>
              <a:rPr lang="fr-FR" sz="1350" dirty="0"/>
              <a:t> à 4 niveaux (</a:t>
            </a:r>
            <a:r>
              <a:rPr lang="fr-FR" sz="1350" dirty="0">
                <a:hlinkClick r:id="rId6"/>
              </a:rPr>
              <a:t>www.ipma.ch</a:t>
            </a:r>
            <a:r>
              <a:rPr lang="fr-FR" sz="1350" dirty="0"/>
              <a:t>)</a:t>
            </a:r>
          </a:p>
        </p:txBody>
      </p:sp>
      <p:sp>
        <p:nvSpPr>
          <p:cNvPr id="9" name="Rectangle 3">
            <a:extLst>
              <a:ext uri="{FF2B5EF4-FFF2-40B4-BE49-F238E27FC236}">
                <a16:creationId xmlns:a16="http://schemas.microsoft.com/office/drawing/2014/main" id="{255F200F-D0B8-49BA-A9F7-74926C3E1654}"/>
              </a:ext>
            </a:extLst>
          </p:cNvPr>
          <p:cNvSpPr txBox="1">
            <a:spLocks noChangeArrowheads="1"/>
          </p:cNvSpPr>
          <p:nvPr/>
        </p:nvSpPr>
        <p:spPr>
          <a:xfrm>
            <a:off x="648729" y="1736854"/>
            <a:ext cx="4140059" cy="793439"/>
          </a:xfrm>
          <a:prstGeom prst="rect">
            <a:avLst/>
          </a:prstGeom>
        </p:spPr>
        <p:txBody>
          <a:bodyPr wrap="square" lIns="54245" tIns="27123" rIns="54245" bIns="27123">
            <a:spAutoFit/>
          </a:bodyPr>
          <a:lstStyle>
            <a:lvl1pPr marL="342900" indent="-342900" algn="l" defTabSz="914400" rtl="0" eaLnBrk="1" latinLnBrk="0" hangingPunct="1">
              <a:spcBef>
                <a:spcPct val="20000"/>
              </a:spcBef>
              <a:buClrTx/>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Tx/>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023" lvl="1" indent="-202608" defTabSz="538178" fontAlgn="auto">
              <a:spcBef>
                <a:spcPct val="10000"/>
              </a:spcBef>
              <a:spcAft>
                <a:spcPct val="10000"/>
              </a:spcAft>
              <a:buSzPct val="70000"/>
              <a:buFont typeface="Wingdings" pitchFamily="2" charset="2"/>
              <a:buChar char="n"/>
              <a:defRPr/>
            </a:pPr>
            <a:r>
              <a:rPr lang="fr-FR" sz="1600" b="1" dirty="0"/>
              <a:t>PRINCE2 </a:t>
            </a:r>
            <a:r>
              <a:rPr lang="fr-FR" sz="1600" dirty="0"/>
              <a:t>®  (</a:t>
            </a:r>
            <a:r>
              <a:rPr lang="en-US" sz="1600" dirty="0" err="1"/>
              <a:t>PRojects</a:t>
            </a:r>
            <a:r>
              <a:rPr lang="en-US" sz="1600" dirty="0"/>
              <a:t> IN Controlled Environments</a:t>
            </a:r>
            <a:r>
              <a:rPr lang="fr-FR" sz="1600" dirty="0"/>
              <a:t>) de l’OGC (</a:t>
            </a:r>
            <a:r>
              <a:rPr lang="en-US" sz="1600" dirty="0"/>
              <a:t>Office of Government</a:t>
            </a:r>
            <a:r>
              <a:rPr lang="fr-FR" sz="1600" dirty="0"/>
              <a:t>) </a:t>
            </a:r>
          </a:p>
        </p:txBody>
      </p:sp>
      <p:sp>
        <p:nvSpPr>
          <p:cNvPr id="10" name="Rectangle 3">
            <a:extLst>
              <a:ext uri="{FF2B5EF4-FFF2-40B4-BE49-F238E27FC236}">
                <a16:creationId xmlns:a16="http://schemas.microsoft.com/office/drawing/2014/main" id="{F48782CE-1EE2-441E-9A14-45BDA4E7EBC9}"/>
              </a:ext>
            </a:extLst>
          </p:cNvPr>
          <p:cNvSpPr txBox="1">
            <a:spLocks noChangeArrowheads="1"/>
          </p:cNvSpPr>
          <p:nvPr/>
        </p:nvSpPr>
        <p:spPr>
          <a:xfrm>
            <a:off x="648729" y="2736325"/>
            <a:ext cx="4005262" cy="793439"/>
          </a:xfrm>
          <a:prstGeom prst="rect">
            <a:avLst/>
          </a:prstGeom>
        </p:spPr>
        <p:txBody>
          <a:bodyPr lIns="54245" tIns="27123" rIns="54245" bIns="27123">
            <a:spAutoFit/>
          </a:bodyPr>
          <a:lstStyle>
            <a:lvl1pPr marL="342900" indent="-342900" algn="l" defTabSz="914400" rtl="0" eaLnBrk="1" latinLnBrk="0" hangingPunct="1">
              <a:spcBef>
                <a:spcPct val="20000"/>
              </a:spcBef>
              <a:buClrTx/>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Tx/>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023" lvl="1" indent="-202608" defTabSz="538178" fontAlgn="auto">
              <a:spcBef>
                <a:spcPct val="10000"/>
              </a:spcBef>
              <a:spcAft>
                <a:spcPct val="10000"/>
              </a:spcAft>
              <a:buSzPct val="70000"/>
              <a:buFont typeface="Wingdings" pitchFamily="2" charset="2"/>
              <a:buChar char="n"/>
              <a:defRPr/>
            </a:pPr>
            <a:r>
              <a:rPr lang="fr-FR" sz="1600" b="1" dirty="0"/>
              <a:t>AFNOR : </a:t>
            </a:r>
            <a:r>
              <a:rPr lang="fr-FR" sz="1600" dirty="0"/>
              <a:t>(Association Française de </a:t>
            </a:r>
            <a:r>
              <a:rPr lang="fr-FR" sz="1600" dirty="0" err="1"/>
              <a:t>NORmalisation</a:t>
            </a:r>
            <a:r>
              <a:rPr lang="fr-FR" sz="1600" dirty="0"/>
              <a:t>) =&gt; concepts et normes fondamentales en management de projet</a:t>
            </a:r>
          </a:p>
        </p:txBody>
      </p:sp>
      <p:pic>
        <p:nvPicPr>
          <p:cNvPr id="11" name="Image 10">
            <a:extLst>
              <a:ext uri="{FF2B5EF4-FFF2-40B4-BE49-F238E27FC236}">
                <a16:creationId xmlns:a16="http://schemas.microsoft.com/office/drawing/2014/main" id="{90D6694B-0C3C-4A54-8270-580BECEF0CB5}"/>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469472" y="4790660"/>
            <a:ext cx="1524601" cy="8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ipma.ch/wp-content/themes/ipmav2/assets/images/ipma-logo.png">
            <a:extLst>
              <a:ext uri="{FF2B5EF4-FFF2-40B4-BE49-F238E27FC236}">
                <a16:creationId xmlns:a16="http://schemas.microsoft.com/office/drawing/2014/main" id="{202BF0E1-6DF6-449B-8CF8-ECF1E1BCF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3991" y="3800858"/>
            <a:ext cx="1599869" cy="48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28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id="{5477427B-778C-4E6A-ABEA-3EEA800E56F2}"/>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sp>
        <p:nvSpPr>
          <p:cNvPr id="7" name="ZoneTexte 6">
            <a:extLst>
              <a:ext uri="{FF2B5EF4-FFF2-40B4-BE49-F238E27FC236}">
                <a16:creationId xmlns:a16="http://schemas.microsoft.com/office/drawing/2014/main" id="{AE215F0B-0E58-4046-B69C-12D94FB7CE4C}"/>
              </a:ext>
            </a:extLst>
          </p:cNvPr>
          <p:cNvSpPr txBox="1"/>
          <p:nvPr/>
        </p:nvSpPr>
        <p:spPr>
          <a:xfrm>
            <a:off x="3920837" y="2139210"/>
            <a:ext cx="7398327" cy="2800767"/>
          </a:xfrm>
          <a:prstGeom prst="rect">
            <a:avLst/>
          </a:prstGeom>
          <a:noFill/>
        </p:spPr>
        <p:txBody>
          <a:bodyPr wrap="square" rtlCol="0">
            <a:spAutoFit/>
          </a:bodyPr>
          <a:lstStyle/>
          <a:p>
            <a:pPr algn="ctr"/>
            <a:r>
              <a:rPr lang="fr-FR" sz="4400" b="1" dirty="0">
                <a:solidFill>
                  <a:schemeClr val="accent1"/>
                </a:solidFill>
              </a:rPr>
              <a:t>MISE EN SITUATION PROJET PAR PROJET POUR LE RECUEIL DES EXIGENCES</a:t>
            </a:r>
          </a:p>
          <a:p>
            <a:pPr algn="ctr"/>
            <a:endParaRPr lang="fr-FR" sz="4400" b="1" dirty="0">
              <a:solidFill>
                <a:schemeClr val="accent1"/>
              </a:solidFill>
            </a:endParaRPr>
          </a:p>
        </p:txBody>
      </p:sp>
      <p:sp>
        <p:nvSpPr>
          <p:cNvPr id="2" name="Espace réservé du pied de page 1">
            <a:extLst>
              <a:ext uri="{FF2B5EF4-FFF2-40B4-BE49-F238E27FC236}">
                <a16:creationId xmlns:a16="http://schemas.microsoft.com/office/drawing/2014/main" id="{7A482703-E532-4981-B703-A60C093F87F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673215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26607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599596"/>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DEFINIR LE CONTENU</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177748603"/>
              </p:ext>
            </p:extLst>
          </p:nvPr>
        </p:nvGraphicFramePr>
        <p:xfrm>
          <a:off x="2417737" y="121804"/>
          <a:ext cx="9296285" cy="2845654"/>
        </p:xfrm>
        <a:graphic>
          <a:graphicData uri="http://schemas.openxmlformats.org/drawingml/2006/table">
            <a:tbl>
              <a:tblPr firstRow="1" bandRow="1">
                <a:tableStyleId>{5C22544A-7EE6-4342-B048-85BDC9FD1C3A}</a:tableStyleId>
              </a:tblPr>
              <a:tblGrid>
                <a:gridCol w="3728382">
                  <a:extLst>
                    <a:ext uri="{9D8B030D-6E8A-4147-A177-3AD203B41FA5}">
                      <a16:colId xmlns:a16="http://schemas.microsoft.com/office/drawing/2014/main" val="2249680118"/>
                    </a:ext>
                  </a:extLst>
                </a:gridCol>
                <a:gridCol w="5567903">
                  <a:extLst>
                    <a:ext uri="{9D8B030D-6E8A-4147-A177-3AD203B41FA5}">
                      <a16:colId xmlns:a16="http://schemas.microsoft.com/office/drawing/2014/main" val="2722779140"/>
                    </a:ext>
                  </a:extLst>
                </a:gridCol>
              </a:tblGrid>
              <a:tr h="1648953">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6854">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du périmètre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0000FF"/>
                          </a:solidFill>
                          <a:latin typeface="Tahoma" pitchFamily="34" charset="0"/>
                          <a:ea typeface="+mn-ea"/>
                          <a:cs typeface="+mn-cs"/>
                        </a:rPr>
                        <a:t>Définir le contenu</a:t>
                      </a:r>
                      <a:endParaRPr lang="fr-FR" sz="20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83905" y="185881"/>
            <a:ext cx="3437926" cy="172808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3366305" y="35333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266078" y="117529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91DF4D9E-754F-4DAF-81A7-C96CCC77ECD1}"/>
              </a:ext>
            </a:extLst>
          </p:cNvPr>
          <p:cNvSpPr txBox="1"/>
          <p:nvPr/>
        </p:nvSpPr>
        <p:spPr>
          <a:xfrm>
            <a:off x="2417737" y="3428999"/>
            <a:ext cx="9453966" cy="3046988"/>
          </a:xfrm>
          <a:prstGeom prst="rect">
            <a:avLst/>
          </a:prstGeom>
          <a:noFill/>
        </p:spPr>
        <p:txBody>
          <a:bodyPr wrap="square" rtlCol="0">
            <a:spAutoFit/>
          </a:bodyPr>
          <a:lstStyle/>
          <a:p>
            <a:pPr marL="285750" indent="-285750">
              <a:buFont typeface="Wingdings" panose="05000000000000000000" pitchFamily="2" charset="2"/>
              <a:buChar char="§"/>
            </a:pPr>
            <a:r>
              <a:rPr lang="fr-FR" sz="2400" dirty="0"/>
              <a:t>Elaborer une description détaillée du projet</a:t>
            </a:r>
          </a:p>
          <a:p>
            <a:pPr marL="285750" indent="-285750">
              <a:buFont typeface="Wingdings" panose="05000000000000000000" pitchFamily="2" charset="2"/>
              <a:buChar char="§"/>
            </a:pPr>
            <a:r>
              <a:rPr lang="fr-FR" sz="2400" dirty="0"/>
              <a:t>Elaborer une description détaillée du produit</a:t>
            </a:r>
          </a:p>
          <a:p>
            <a:pPr marL="285750" indent="-285750">
              <a:buFont typeface="Wingdings" panose="05000000000000000000" pitchFamily="2" charset="2"/>
              <a:buChar char="§"/>
            </a:pPr>
            <a:r>
              <a:rPr lang="fr-FR" sz="2400" dirty="0"/>
              <a:t>Se baser sur la documentation des exigences</a:t>
            </a:r>
          </a:p>
          <a:p>
            <a:pPr marL="285750" indent="-285750">
              <a:buFont typeface="Wingdings" panose="05000000000000000000" pitchFamily="2" charset="2"/>
              <a:buChar char="§"/>
            </a:pPr>
            <a:r>
              <a:rPr lang="fr-FR" sz="2400" dirty="0"/>
              <a:t>Les critères d’acceptation </a:t>
            </a:r>
          </a:p>
          <a:p>
            <a:pPr marL="285750" indent="-285750">
              <a:buFont typeface="Wingdings" panose="05000000000000000000" pitchFamily="2" charset="2"/>
              <a:buChar char="§"/>
            </a:pPr>
            <a:r>
              <a:rPr lang="fr-FR" sz="2400" dirty="0"/>
              <a:t>Les livrables</a:t>
            </a:r>
          </a:p>
          <a:p>
            <a:pPr marL="285750" indent="-285750">
              <a:buFont typeface="Wingdings" panose="05000000000000000000" pitchFamily="2" charset="2"/>
              <a:buChar char="§"/>
            </a:pPr>
            <a:r>
              <a:rPr lang="fr-FR" sz="2400" dirty="0"/>
              <a:t>Définir les limites du produit, du service, du résultat</a:t>
            </a:r>
          </a:p>
          <a:p>
            <a:endParaRPr lang="fr-FR" sz="2400" dirty="0"/>
          </a:p>
          <a:p>
            <a:endParaRPr lang="fr-FR" sz="2400" dirty="0"/>
          </a:p>
        </p:txBody>
      </p:sp>
      <p:sp>
        <p:nvSpPr>
          <p:cNvPr id="3" name="Espace réservé du pied de page 2">
            <a:extLst>
              <a:ext uri="{FF2B5EF4-FFF2-40B4-BE49-F238E27FC236}">
                <a16:creationId xmlns:a16="http://schemas.microsoft.com/office/drawing/2014/main" id="{326BE492-A897-445B-AD4A-9BAE9E36944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72454798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169757" y="2573394"/>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DEFINIR LE CONTENU</a:t>
            </a:r>
          </a:p>
        </p:txBody>
      </p:sp>
      <p:pic>
        <p:nvPicPr>
          <p:cNvPr id="2" name="Image 1"/>
          <p:cNvPicPr>
            <a:picLocks noChangeAspect="1"/>
          </p:cNvPicPr>
          <p:nvPr/>
        </p:nvPicPr>
        <p:blipFill>
          <a:blip r:embed="rId3"/>
          <a:stretch>
            <a:fillRect/>
          </a:stretch>
        </p:blipFill>
        <p:spPr>
          <a:xfrm>
            <a:off x="2466107" y="1131376"/>
            <a:ext cx="9725894" cy="4104627"/>
          </a:xfrm>
          <a:prstGeom prst="rect">
            <a:avLst/>
          </a:prstGeom>
        </p:spPr>
      </p:pic>
      <p:sp>
        <p:nvSpPr>
          <p:cNvPr id="3" name="Espace réservé du pied de page 2">
            <a:extLst>
              <a:ext uri="{FF2B5EF4-FFF2-40B4-BE49-F238E27FC236}">
                <a16:creationId xmlns:a16="http://schemas.microsoft.com/office/drawing/2014/main" id="{43B0C651-5698-46C8-8AEC-A4549B949D5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9329742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169757" y="3028890"/>
            <a:ext cx="2126593" cy="400110"/>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CRÉER LE WBS</a:t>
            </a:r>
          </a:p>
        </p:txBody>
      </p:sp>
      <p:pic>
        <p:nvPicPr>
          <p:cNvPr id="3" name="Image 2"/>
          <p:cNvPicPr>
            <a:picLocks noChangeAspect="1"/>
          </p:cNvPicPr>
          <p:nvPr/>
        </p:nvPicPr>
        <p:blipFill>
          <a:blip r:embed="rId3"/>
          <a:stretch>
            <a:fillRect/>
          </a:stretch>
        </p:blipFill>
        <p:spPr>
          <a:xfrm>
            <a:off x="2466107" y="1297963"/>
            <a:ext cx="9566903" cy="3861964"/>
          </a:xfrm>
          <a:prstGeom prst="rect">
            <a:avLst/>
          </a:prstGeom>
        </p:spPr>
      </p:pic>
      <p:sp>
        <p:nvSpPr>
          <p:cNvPr id="2" name="Espace réservé du pied de page 1">
            <a:extLst>
              <a:ext uri="{FF2B5EF4-FFF2-40B4-BE49-F238E27FC236}">
                <a16:creationId xmlns:a16="http://schemas.microsoft.com/office/drawing/2014/main" id="{3D5C3A37-454D-4006-BDBF-2AC6C48B7E6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858097431"/>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26607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599596"/>
            <a:ext cx="2126593" cy="400110"/>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CRÉER LE WBS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973630459"/>
              </p:ext>
            </p:extLst>
          </p:nvPr>
        </p:nvGraphicFramePr>
        <p:xfrm>
          <a:off x="2417737" y="121804"/>
          <a:ext cx="9296285" cy="2845654"/>
        </p:xfrm>
        <a:graphic>
          <a:graphicData uri="http://schemas.openxmlformats.org/drawingml/2006/table">
            <a:tbl>
              <a:tblPr firstRow="1" bandRow="1">
                <a:tableStyleId>{5C22544A-7EE6-4342-B048-85BDC9FD1C3A}</a:tableStyleId>
              </a:tblPr>
              <a:tblGrid>
                <a:gridCol w="3728382">
                  <a:extLst>
                    <a:ext uri="{9D8B030D-6E8A-4147-A177-3AD203B41FA5}">
                      <a16:colId xmlns:a16="http://schemas.microsoft.com/office/drawing/2014/main" val="2249680118"/>
                    </a:ext>
                  </a:extLst>
                </a:gridCol>
                <a:gridCol w="5567903">
                  <a:extLst>
                    <a:ext uri="{9D8B030D-6E8A-4147-A177-3AD203B41FA5}">
                      <a16:colId xmlns:a16="http://schemas.microsoft.com/office/drawing/2014/main" val="2722779140"/>
                    </a:ext>
                  </a:extLst>
                </a:gridCol>
              </a:tblGrid>
              <a:tr h="1648953">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6854">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du périmètre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0000FF"/>
                          </a:solidFill>
                          <a:latin typeface="Tahoma" pitchFamily="34" charset="0"/>
                          <a:ea typeface="+mn-ea"/>
                          <a:cs typeface="+mn-cs"/>
                        </a:rPr>
                        <a:t>Créer le WBS</a:t>
                      </a:r>
                      <a:endParaRPr lang="fr-FR" sz="20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83905" y="185881"/>
            <a:ext cx="3437926" cy="172808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3366305" y="35333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266078" y="117529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2" name="ZoneTexte 11">
            <a:extLst>
              <a:ext uri="{FF2B5EF4-FFF2-40B4-BE49-F238E27FC236}">
                <a16:creationId xmlns:a16="http://schemas.microsoft.com/office/drawing/2014/main" id="{2E862F99-32BC-45E0-90D1-0946DCDE3458}"/>
              </a:ext>
            </a:extLst>
          </p:cNvPr>
          <p:cNvSpPr txBox="1"/>
          <p:nvPr/>
        </p:nvSpPr>
        <p:spPr>
          <a:xfrm>
            <a:off x="2425877" y="3428999"/>
            <a:ext cx="9288145" cy="3046988"/>
          </a:xfrm>
          <a:prstGeom prst="rect">
            <a:avLst/>
          </a:prstGeom>
          <a:noFill/>
        </p:spPr>
        <p:txBody>
          <a:bodyPr wrap="square" rtlCol="0">
            <a:spAutoFit/>
          </a:bodyPr>
          <a:lstStyle/>
          <a:p>
            <a:pPr marL="285750" indent="-285750">
              <a:buFont typeface="Wingdings" panose="05000000000000000000" pitchFamily="2" charset="2"/>
              <a:buChar char="§"/>
            </a:pPr>
            <a:r>
              <a:rPr lang="fr-FR" sz="2400" dirty="0"/>
              <a:t>Subdiviser le livrable et le travail en fonctionnalités plus petites et plus faciles à gérer et à maitriser </a:t>
            </a:r>
          </a:p>
          <a:p>
            <a:pPr marL="285750" indent="-285750">
              <a:buFont typeface="Wingdings" panose="05000000000000000000" pitchFamily="2" charset="2"/>
              <a:buChar char="§"/>
            </a:pPr>
            <a:r>
              <a:rPr lang="fr-FR" sz="2400" dirty="0"/>
              <a:t>Créer l’organigramme des travaux du projet </a:t>
            </a:r>
          </a:p>
          <a:p>
            <a:pPr marL="285750" indent="-285750">
              <a:buFont typeface="Wingdings" panose="05000000000000000000" pitchFamily="2" charset="2"/>
              <a:buChar char="§"/>
            </a:pPr>
            <a:r>
              <a:rPr lang="fr-FR" sz="2400" dirty="0"/>
              <a:t>Décomposition hiérarchique du périmètre total du projet</a:t>
            </a:r>
          </a:p>
          <a:p>
            <a:pPr marL="285750" indent="-285750">
              <a:buFont typeface="Wingdings" panose="05000000000000000000" pitchFamily="2" charset="2"/>
              <a:buChar char="§"/>
            </a:pPr>
            <a:r>
              <a:rPr lang="fr-FR" sz="2400" dirty="0"/>
              <a:t>Subdiviser le travail en composantes plus petites et plus faciles à maitriser ( lot de travail) </a:t>
            </a:r>
          </a:p>
          <a:p>
            <a:pPr marL="285750" indent="-285750">
              <a:buFont typeface="Wingdings" panose="05000000000000000000" pitchFamily="2" charset="2"/>
              <a:buChar char="§"/>
            </a:pPr>
            <a:r>
              <a:rPr lang="fr-FR" sz="2400" dirty="0"/>
              <a:t>Fourniture d’un cadre de ce qui doit être livré</a:t>
            </a:r>
          </a:p>
          <a:p>
            <a:endParaRPr lang="fr-FR" sz="2400" dirty="0"/>
          </a:p>
        </p:txBody>
      </p:sp>
      <p:sp>
        <p:nvSpPr>
          <p:cNvPr id="3" name="Espace réservé du pied de page 2">
            <a:extLst>
              <a:ext uri="{FF2B5EF4-FFF2-40B4-BE49-F238E27FC236}">
                <a16:creationId xmlns:a16="http://schemas.microsoft.com/office/drawing/2014/main" id="{BB5B6A1C-E937-4E79-95E8-25FF3D988F1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95724397"/>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83280"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320292" y="4584405"/>
            <a:ext cx="2823052" cy="1643527"/>
          </a:xfrm>
          <a:prstGeom prst="rect">
            <a:avLst/>
          </a:prstGeom>
          <a:noFill/>
        </p:spPr>
        <p:txBody>
          <a:bodyPr wrap="square" rtlCol="0">
            <a:spAutoFit/>
          </a:bodyPr>
          <a:lstStyle/>
          <a:p>
            <a:pPr algn="ctr"/>
            <a:r>
              <a:rPr lang="fr-FR" sz="3360" b="1" dirty="0"/>
              <a:t>EXEMPLE DE PROJET</a:t>
            </a:r>
          </a:p>
          <a:p>
            <a:pPr algn="ctr"/>
            <a:endParaRPr lang="fr-FR" sz="3360" b="1" dirty="0"/>
          </a:p>
        </p:txBody>
      </p:sp>
      <p:graphicFrame>
        <p:nvGraphicFramePr>
          <p:cNvPr id="2" name="Tableau 1"/>
          <p:cNvGraphicFramePr>
            <a:graphicFrameLocks noGrp="1"/>
          </p:cNvGraphicFramePr>
          <p:nvPr>
            <p:extLst>
              <p:ext uri="{D42A27DB-BD31-4B8C-83A1-F6EECF244321}">
                <p14:modId xmlns:p14="http://schemas.microsoft.com/office/powerpoint/2010/main" val="3620210609"/>
              </p:ext>
            </p:extLst>
          </p:nvPr>
        </p:nvGraphicFramePr>
        <p:xfrm>
          <a:off x="3537027" y="680875"/>
          <a:ext cx="8467739" cy="6120473"/>
        </p:xfrm>
        <a:graphic>
          <a:graphicData uri="http://schemas.openxmlformats.org/drawingml/2006/table">
            <a:tbl>
              <a:tblPr firstRow="1" bandRow="1">
                <a:tableStyleId>{5C22544A-7EE6-4342-B048-85BDC9FD1C3A}</a:tableStyleId>
              </a:tblPr>
              <a:tblGrid>
                <a:gridCol w="2099401">
                  <a:extLst>
                    <a:ext uri="{9D8B030D-6E8A-4147-A177-3AD203B41FA5}">
                      <a16:colId xmlns:a16="http://schemas.microsoft.com/office/drawing/2014/main" val="147758416"/>
                    </a:ext>
                  </a:extLst>
                </a:gridCol>
                <a:gridCol w="3729641">
                  <a:extLst>
                    <a:ext uri="{9D8B030D-6E8A-4147-A177-3AD203B41FA5}">
                      <a16:colId xmlns:a16="http://schemas.microsoft.com/office/drawing/2014/main" val="799494272"/>
                    </a:ext>
                  </a:extLst>
                </a:gridCol>
                <a:gridCol w="2638697">
                  <a:extLst>
                    <a:ext uri="{9D8B030D-6E8A-4147-A177-3AD203B41FA5}">
                      <a16:colId xmlns:a16="http://schemas.microsoft.com/office/drawing/2014/main" val="990192209"/>
                    </a:ext>
                  </a:extLst>
                </a:gridCol>
              </a:tblGrid>
              <a:tr h="942597">
                <a:tc>
                  <a:txBody>
                    <a:bodyPr/>
                    <a:lstStyle/>
                    <a:p>
                      <a:r>
                        <a:rPr lang="fr-FR" sz="1600" dirty="0"/>
                        <a:t>Parties prenantes</a:t>
                      </a:r>
                    </a:p>
                  </a:txBody>
                  <a:tcPr marL="109728" marR="109728" marT="54864" marB="54864"/>
                </a:tc>
                <a:tc>
                  <a:txBody>
                    <a:bodyPr/>
                    <a:lstStyle/>
                    <a:p>
                      <a:r>
                        <a:rPr lang="fr-FR" sz="2000" dirty="0">
                          <a:solidFill>
                            <a:srgbClr val="FF0000"/>
                          </a:solidFill>
                        </a:rPr>
                        <a:t>Exigence</a:t>
                      </a:r>
                    </a:p>
                  </a:txBody>
                  <a:tcPr marL="109728" marR="109728" marT="54864" marB="54864"/>
                </a:tc>
                <a:tc>
                  <a:txBody>
                    <a:bodyPr/>
                    <a:lstStyle/>
                    <a:p>
                      <a:r>
                        <a:rPr lang="fr-FR" sz="2000" dirty="0">
                          <a:solidFill>
                            <a:srgbClr val="FF0000"/>
                          </a:solidFill>
                        </a:rPr>
                        <a:t>Composante</a:t>
                      </a:r>
                    </a:p>
                  </a:txBody>
                  <a:tcPr marL="109728" marR="109728" marT="54864" marB="54864"/>
                </a:tc>
                <a:extLst>
                  <a:ext uri="{0D108BD9-81ED-4DB2-BD59-A6C34878D82A}">
                    <a16:rowId xmlns:a16="http://schemas.microsoft.com/office/drawing/2014/main" val="486321949"/>
                  </a:ext>
                </a:extLst>
              </a:tr>
              <a:tr h="1058253">
                <a:tc>
                  <a:txBody>
                    <a:bodyPr/>
                    <a:lstStyle/>
                    <a:p>
                      <a:r>
                        <a:rPr lang="fr-FR" sz="1600" dirty="0"/>
                        <a:t>ETAT</a:t>
                      </a:r>
                    </a:p>
                  </a:txBody>
                  <a:tcPr marL="109728" marR="109728" marT="54864" marB="54864"/>
                </a:tc>
                <a:tc>
                  <a:txBody>
                    <a:bodyPr/>
                    <a:lstStyle/>
                    <a:p>
                      <a:r>
                        <a:rPr lang="fr-FR" sz="1600" dirty="0"/>
                        <a:t>Intégrer tous les jeunes au projet</a:t>
                      </a:r>
                    </a:p>
                    <a:p>
                      <a:r>
                        <a:rPr lang="fr-FR" sz="1600" dirty="0"/>
                        <a:t>Lutter contre le chômage</a:t>
                      </a:r>
                    </a:p>
                    <a:p>
                      <a:r>
                        <a:rPr lang="fr-FR" sz="1600" dirty="0"/>
                        <a:t>Trouver une solution a la délinquance et à l’insécurité</a:t>
                      </a:r>
                    </a:p>
                    <a:p>
                      <a:endParaRPr lang="fr-FR" sz="1600" dirty="0"/>
                    </a:p>
                  </a:txBody>
                  <a:tcPr marL="109728" marR="109728" marT="54864" marB="54864"/>
                </a:tc>
                <a:tc>
                  <a:txBody>
                    <a:bodyPr/>
                    <a:lstStyle/>
                    <a:p>
                      <a:r>
                        <a:rPr lang="fr-FR" sz="1600" dirty="0"/>
                        <a:t>SENSIBILISATION</a:t>
                      </a:r>
                    </a:p>
                  </a:txBody>
                  <a:tcPr marL="109728" marR="109728" marT="54864" marB="54864"/>
                </a:tc>
                <a:extLst>
                  <a:ext uri="{0D108BD9-81ED-4DB2-BD59-A6C34878D82A}">
                    <a16:rowId xmlns:a16="http://schemas.microsoft.com/office/drawing/2014/main" val="531949030"/>
                  </a:ext>
                </a:extLst>
              </a:tr>
              <a:tr h="442214">
                <a:tc>
                  <a:txBody>
                    <a:bodyPr/>
                    <a:lstStyle/>
                    <a:p>
                      <a:r>
                        <a:rPr lang="fr-FR" sz="1600" dirty="0"/>
                        <a:t>BM</a:t>
                      </a:r>
                    </a:p>
                  </a:txBody>
                  <a:tcPr marL="109728" marR="109728" marT="54864" marB="54864"/>
                </a:tc>
                <a:tc>
                  <a:txBody>
                    <a:bodyPr/>
                    <a:lstStyle/>
                    <a:p>
                      <a:r>
                        <a:rPr lang="fr-FR" sz="1600" dirty="0"/>
                        <a:t>Transparence dans la gestion des fonds</a:t>
                      </a:r>
                    </a:p>
                  </a:txBody>
                  <a:tcPr marL="109728" marR="109728" marT="54864" marB="54864"/>
                </a:tc>
                <a:tc>
                  <a:txBody>
                    <a:bodyPr/>
                    <a:lstStyle/>
                    <a:p>
                      <a:r>
                        <a:rPr lang="fr-FR" sz="1600" dirty="0"/>
                        <a:t>UNITE DE GESTION</a:t>
                      </a:r>
                    </a:p>
                  </a:txBody>
                  <a:tcPr marL="109728" marR="109728" marT="54864" marB="54864"/>
                </a:tc>
                <a:extLst>
                  <a:ext uri="{0D108BD9-81ED-4DB2-BD59-A6C34878D82A}">
                    <a16:rowId xmlns:a16="http://schemas.microsoft.com/office/drawing/2014/main" val="3273577398"/>
                  </a:ext>
                </a:extLst>
              </a:tr>
              <a:tr h="740199">
                <a:tc>
                  <a:txBody>
                    <a:bodyPr/>
                    <a:lstStyle/>
                    <a:p>
                      <a:r>
                        <a:rPr lang="fr-FR" sz="1600" dirty="0"/>
                        <a:t>Jeunes</a:t>
                      </a:r>
                    </a:p>
                  </a:txBody>
                  <a:tcPr marL="109728" marR="109728" marT="54864" marB="54864"/>
                </a:tc>
                <a:tc>
                  <a:txBody>
                    <a:bodyPr/>
                    <a:lstStyle/>
                    <a:p>
                      <a:r>
                        <a:rPr lang="fr-FR" sz="1600" dirty="0"/>
                        <a:t>Stage de soutenance</a:t>
                      </a:r>
                    </a:p>
                    <a:p>
                      <a:r>
                        <a:rPr lang="fr-FR" sz="1600" dirty="0"/>
                        <a:t>Renforcement de capacité</a:t>
                      </a:r>
                    </a:p>
                    <a:p>
                      <a:r>
                        <a:rPr lang="fr-FR" sz="1600" dirty="0"/>
                        <a:t>Première expérience professionnelle</a:t>
                      </a:r>
                    </a:p>
                    <a:p>
                      <a:r>
                        <a:rPr lang="fr-FR" sz="1600" dirty="0"/>
                        <a:t>Aide à l’auto-emploi </a:t>
                      </a:r>
                    </a:p>
                  </a:txBody>
                  <a:tcPr marL="109728" marR="109728" marT="54864" marB="54864"/>
                </a:tc>
                <a:tc>
                  <a:txBody>
                    <a:bodyPr/>
                    <a:lstStyle/>
                    <a:p>
                      <a:r>
                        <a:rPr lang="fr-FR" sz="1600" dirty="0"/>
                        <a:t>FORMATION</a:t>
                      </a:r>
                    </a:p>
                    <a:p>
                      <a:r>
                        <a:rPr lang="fr-FR" sz="1600" dirty="0"/>
                        <a:t>MISE EN STAGE</a:t>
                      </a:r>
                    </a:p>
                  </a:txBody>
                  <a:tcPr marL="109728" marR="109728" marT="54864" marB="54864"/>
                </a:tc>
                <a:extLst>
                  <a:ext uri="{0D108BD9-81ED-4DB2-BD59-A6C34878D82A}">
                    <a16:rowId xmlns:a16="http://schemas.microsoft.com/office/drawing/2014/main" val="2752303356"/>
                  </a:ext>
                </a:extLst>
              </a:tr>
              <a:tr h="806401">
                <a:tc>
                  <a:txBody>
                    <a:bodyPr/>
                    <a:lstStyle/>
                    <a:p>
                      <a:r>
                        <a:rPr lang="fr-FR" sz="1600" dirty="0"/>
                        <a:t>CGEA</a:t>
                      </a:r>
                    </a:p>
                  </a:txBody>
                  <a:tcPr marL="109728" marR="109728" marT="54864" marB="54864"/>
                </a:tc>
                <a:tc>
                  <a:txBody>
                    <a:bodyPr/>
                    <a:lstStyle/>
                    <a:p>
                      <a:r>
                        <a:rPr lang="fr-FR" sz="1600" dirty="0"/>
                        <a:t>Exonération fiscale , Prime de stage aux jeunes</a:t>
                      </a:r>
                    </a:p>
                    <a:p>
                      <a:r>
                        <a:rPr lang="fr-FR" sz="1600" dirty="0"/>
                        <a:t>Mise à disposition de matériel de travail</a:t>
                      </a:r>
                    </a:p>
                  </a:txBody>
                  <a:tcPr marL="109728" marR="109728" marT="54864" marB="54864"/>
                </a:tc>
                <a:tc>
                  <a:txBody>
                    <a:bodyPr/>
                    <a:lstStyle/>
                    <a:p>
                      <a:r>
                        <a:rPr lang="fr-FR" sz="1600" dirty="0"/>
                        <a:t>UNITE DE GESTION</a:t>
                      </a:r>
                    </a:p>
                  </a:txBody>
                  <a:tcPr marL="109728" marR="109728" marT="54864" marB="54864"/>
                </a:tc>
                <a:extLst>
                  <a:ext uri="{0D108BD9-81ED-4DB2-BD59-A6C34878D82A}">
                    <a16:rowId xmlns:a16="http://schemas.microsoft.com/office/drawing/2014/main" val="1081900820"/>
                  </a:ext>
                </a:extLst>
              </a:tr>
              <a:tr h="740199">
                <a:tc>
                  <a:txBody>
                    <a:bodyPr/>
                    <a:lstStyle/>
                    <a:p>
                      <a:r>
                        <a:rPr lang="fr-FR" sz="1600" dirty="0"/>
                        <a:t>Cabinet de formation</a:t>
                      </a:r>
                    </a:p>
                  </a:txBody>
                  <a:tcPr marL="109728" marR="109728" marT="54864" marB="54864"/>
                </a:tc>
                <a:tc>
                  <a:txBody>
                    <a:bodyPr/>
                    <a:lstStyle/>
                    <a:p>
                      <a:r>
                        <a:rPr lang="fr-FR" sz="1600" dirty="0"/>
                        <a:t>Transparence des Procédures de PM</a:t>
                      </a:r>
                    </a:p>
                    <a:p>
                      <a:r>
                        <a:rPr lang="fr-FR" sz="1600" dirty="0"/>
                        <a:t>Payement régulier de facture</a:t>
                      </a:r>
                    </a:p>
                  </a:txBody>
                  <a:tcPr marL="109728" marR="109728" marT="54864" marB="54864"/>
                </a:tc>
                <a:tc>
                  <a:txBody>
                    <a:bodyPr/>
                    <a:lstStyle/>
                    <a:p>
                      <a:r>
                        <a:rPr lang="fr-FR" sz="1600" dirty="0"/>
                        <a:t>UNITE DE DESTION</a:t>
                      </a:r>
                    </a:p>
                  </a:txBody>
                  <a:tcPr marL="109728" marR="109728" marT="54864" marB="54864"/>
                </a:tc>
                <a:extLst>
                  <a:ext uri="{0D108BD9-81ED-4DB2-BD59-A6C34878D82A}">
                    <a16:rowId xmlns:a16="http://schemas.microsoft.com/office/drawing/2014/main" val="4202635112"/>
                  </a:ext>
                </a:extLst>
              </a:tr>
              <a:tr h="740199">
                <a:tc>
                  <a:txBody>
                    <a:bodyPr/>
                    <a:lstStyle/>
                    <a:p>
                      <a:r>
                        <a:rPr lang="fr-FR" sz="1600" dirty="0"/>
                        <a:t>Opposant politique</a:t>
                      </a:r>
                    </a:p>
                  </a:txBody>
                  <a:tcPr marL="109728" marR="109728" marT="54864" marB="54864"/>
                </a:tc>
                <a:tc>
                  <a:txBody>
                    <a:bodyPr/>
                    <a:lstStyle/>
                    <a:p>
                      <a:r>
                        <a:rPr lang="fr-FR" sz="1600" dirty="0"/>
                        <a:t>Respecter les promesses électorales</a:t>
                      </a:r>
                    </a:p>
                  </a:txBody>
                  <a:tcPr marL="109728" marR="109728" marT="54864" marB="54864"/>
                </a:tc>
                <a:tc>
                  <a:txBody>
                    <a:bodyPr/>
                    <a:lstStyle/>
                    <a:p>
                      <a:r>
                        <a:rPr lang="fr-FR" sz="1600" dirty="0"/>
                        <a:t>UNITE DE GESTION</a:t>
                      </a:r>
                    </a:p>
                  </a:txBody>
                  <a:tcPr marL="109728" marR="109728" marT="54864" marB="54864"/>
                </a:tc>
                <a:extLst>
                  <a:ext uri="{0D108BD9-81ED-4DB2-BD59-A6C34878D82A}">
                    <a16:rowId xmlns:a16="http://schemas.microsoft.com/office/drawing/2014/main" val="1009433027"/>
                  </a:ext>
                </a:extLst>
              </a:tr>
            </a:tbl>
          </a:graphicData>
        </a:graphic>
      </p:graphicFrame>
      <p:sp>
        <p:nvSpPr>
          <p:cNvPr id="3" name="ZoneTexte 2">
            <a:extLst>
              <a:ext uri="{FF2B5EF4-FFF2-40B4-BE49-F238E27FC236}">
                <a16:creationId xmlns:a16="http://schemas.microsoft.com/office/drawing/2014/main" id="{29356B0C-0E12-4F0F-9B90-014BEFE8362C}"/>
              </a:ext>
            </a:extLst>
          </p:cNvPr>
          <p:cNvSpPr txBox="1"/>
          <p:nvPr/>
        </p:nvSpPr>
        <p:spPr>
          <a:xfrm>
            <a:off x="5612524" y="157655"/>
            <a:ext cx="3673366" cy="523220"/>
          </a:xfrm>
          <a:prstGeom prst="rect">
            <a:avLst/>
          </a:prstGeom>
          <a:noFill/>
        </p:spPr>
        <p:txBody>
          <a:bodyPr wrap="square" rtlCol="0">
            <a:spAutoFit/>
          </a:bodyPr>
          <a:lstStyle/>
          <a:p>
            <a:pPr algn="ctr"/>
            <a:r>
              <a:rPr lang="fr-FR" sz="2800" b="1" dirty="0">
                <a:highlight>
                  <a:srgbClr val="FFFF00"/>
                </a:highlight>
              </a:rPr>
              <a:t>Projet d’emploi Jeune</a:t>
            </a:r>
          </a:p>
        </p:txBody>
      </p:sp>
      <p:sp>
        <p:nvSpPr>
          <p:cNvPr id="12" name="ZoneTexte 11">
            <a:extLst>
              <a:ext uri="{FF2B5EF4-FFF2-40B4-BE49-F238E27FC236}">
                <a16:creationId xmlns:a16="http://schemas.microsoft.com/office/drawing/2014/main" id="{408986C0-C15E-4184-9DF8-B575D81A449B}"/>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spTree>
    <p:extLst>
      <p:ext uri="{BB962C8B-B14F-4D97-AF65-F5344CB8AC3E}">
        <p14:creationId xmlns:p14="http://schemas.microsoft.com/office/powerpoint/2010/main" val="2585662443"/>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1828799"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0" y="2265619"/>
            <a:ext cx="1685109" cy="1938992"/>
          </a:xfrm>
          <a:prstGeom prst="rect">
            <a:avLst/>
          </a:prstGeom>
          <a:noFill/>
        </p:spPr>
        <p:txBody>
          <a:bodyPr wrap="square" rtlCol="0">
            <a:spAutoFit/>
          </a:bodyPr>
          <a:lstStyle/>
          <a:p>
            <a:pPr algn="ctr"/>
            <a:r>
              <a:rPr lang="fr-FR" sz="2000" b="1" dirty="0"/>
              <a:t>CRÉER LA STRUCTURE DE DE DECOUPAGE DU PROJET</a:t>
            </a:r>
          </a:p>
          <a:p>
            <a:pPr algn="ctr"/>
            <a:r>
              <a:rPr lang="fr-FR" sz="2000" b="1" dirty="0"/>
              <a:t>SDP / WBS</a:t>
            </a:r>
          </a:p>
        </p:txBody>
      </p:sp>
      <p:sp>
        <p:nvSpPr>
          <p:cNvPr id="8" name="ZoneTexte 7">
            <a:extLst>
              <a:ext uri="{FF2B5EF4-FFF2-40B4-BE49-F238E27FC236}">
                <a16:creationId xmlns:a16="http://schemas.microsoft.com/office/drawing/2014/main" id="{FEA7A753-2737-4AF2-8B98-C70F5CA8C9DA}"/>
              </a:ext>
            </a:extLst>
          </p:cNvPr>
          <p:cNvSpPr txBox="1"/>
          <p:nvPr/>
        </p:nvSpPr>
        <p:spPr>
          <a:xfrm>
            <a:off x="4567495" y="117566"/>
            <a:ext cx="3673366" cy="523220"/>
          </a:xfrm>
          <a:prstGeom prst="rect">
            <a:avLst/>
          </a:prstGeom>
          <a:noFill/>
        </p:spPr>
        <p:txBody>
          <a:bodyPr wrap="square" rtlCol="0">
            <a:spAutoFit/>
          </a:bodyPr>
          <a:lstStyle/>
          <a:p>
            <a:pPr algn="ctr"/>
            <a:r>
              <a:rPr lang="fr-FR" sz="2800" b="1" dirty="0">
                <a:highlight>
                  <a:srgbClr val="FFFF00"/>
                </a:highlight>
              </a:rPr>
              <a:t>Projet d’emploi Jeune</a:t>
            </a:r>
          </a:p>
        </p:txBody>
      </p:sp>
      <p:graphicFrame>
        <p:nvGraphicFramePr>
          <p:cNvPr id="2" name="Diagramme 1">
            <a:extLst>
              <a:ext uri="{FF2B5EF4-FFF2-40B4-BE49-F238E27FC236}">
                <a16:creationId xmlns:a16="http://schemas.microsoft.com/office/drawing/2014/main" id="{F332D519-2119-4DBB-9D98-96CEDD64ECBC}"/>
              </a:ext>
            </a:extLst>
          </p:cNvPr>
          <p:cNvGraphicFramePr/>
          <p:nvPr>
            <p:extLst/>
          </p:nvPr>
        </p:nvGraphicFramePr>
        <p:xfrm>
          <a:off x="2032000" y="548640"/>
          <a:ext cx="9580880" cy="5589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pied de page 2">
            <a:extLst>
              <a:ext uri="{FF2B5EF4-FFF2-40B4-BE49-F238E27FC236}">
                <a16:creationId xmlns:a16="http://schemas.microsoft.com/office/drawing/2014/main" id="{F91EB32D-5335-47A7-95FB-460D90D6AE4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853267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209005" y="-2"/>
            <a:ext cx="2364376"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id="{5477427B-778C-4E6A-ABEA-3EEA800E56F2}"/>
              </a:ext>
            </a:extLst>
          </p:cNvPr>
          <p:cNvSpPr txBox="1"/>
          <p:nvPr/>
        </p:nvSpPr>
        <p:spPr>
          <a:xfrm>
            <a:off x="-796834" y="2844223"/>
            <a:ext cx="3061855" cy="584775"/>
          </a:xfrm>
          <a:prstGeom prst="rect">
            <a:avLst/>
          </a:prstGeom>
          <a:noFill/>
        </p:spPr>
        <p:txBody>
          <a:bodyPr wrap="square" rtlCol="0">
            <a:spAutoFit/>
          </a:bodyPr>
          <a:lstStyle/>
          <a:p>
            <a:pPr algn="ctr"/>
            <a:r>
              <a:rPr lang="fr-FR" sz="3200" b="1" dirty="0"/>
              <a:t>TRAVAUX</a:t>
            </a:r>
          </a:p>
        </p:txBody>
      </p:sp>
      <p:sp>
        <p:nvSpPr>
          <p:cNvPr id="7" name="ZoneTexte 6">
            <a:extLst>
              <a:ext uri="{FF2B5EF4-FFF2-40B4-BE49-F238E27FC236}">
                <a16:creationId xmlns:a16="http://schemas.microsoft.com/office/drawing/2014/main" id="{AE215F0B-0E58-4046-B69C-12D94FB7CE4C}"/>
              </a:ext>
            </a:extLst>
          </p:cNvPr>
          <p:cNvSpPr txBox="1"/>
          <p:nvPr/>
        </p:nvSpPr>
        <p:spPr>
          <a:xfrm>
            <a:off x="2400519" y="1053885"/>
            <a:ext cx="9052728" cy="3416320"/>
          </a:xfrm>
          <a:prstGeom prst="rect">
            <a:avLst/>
          </a:prstGeom>
          <a:noFill/>
        </p:spPr>
        <p:txBody>
          <a:bodyPr wrap="square" rtlCol="0">
            <a:spAutoFit/>
          </a:bodyPr>
          <a:lstStyle/>
          <a:p>
            <a:pPr algn="ctr"/>
            <a:r>
              <a:rPr lang="fr-FR" sz="3600" b="1" dirty="0">
                <a:solidFill>
                  <a:schemeClr val="accent1"/>
                </a:solidFill>
              </a:rPr>
              <a:t>CREATION DE LA SDP/ WBS DE VOS PROJETS</a:t>
            </a:r>
          </a:p>
          <a:p>
            <a:pPr marL="571500" indent="-571500">
              <a:buFont typeface="Wingdings" panose="05000000000000000000" pitchFamily="2" charset="2"/>
              <a:buChar char="§"/>
            </a:pPr>
            <a:r>
              <a:rPr lang="fr-FR" sz="3600" b="1" dirty="0">
                <a:solidFill>
                  <a:schemeClr val="accent1"/>
                </a:solidFill>
              </a:rPr>
              <a:t>PHASE </a:t>
            </a:r>
          </a:p>
          <a:p>
            <a:pPr marL="571500" indent="-571500">
              <a:buFont typeface="Wingdings" panose="05000000000000000000" pitchFamily="2" charset="2"/>
              <a:buChar char="§"/>
            </a:pPr>
            <a:r>
              <a:rPr lang="fr-FR" sz="3600" b="1" dirty="0">
                <a:solidFill>
                  <a:schemeClr val="accent1"/>
                </a:solidFill>
              </a:rPr>
              <a:t>COMPOSANTE</a:t>
            </a:r>
          </a:p>
          <a:p>
            <a:pPr marL="571500" indent="-571500">
              <a:buFont typeface="Wingdings" panose="05000000000000000000" pitchFamily="2" charset="2"/>
              <a:buChar char="§"/>
            </a:pPr>
            <a:r>
              <a:rPr lang="fr-FR" sz="3600" b="1" dirty="0">
                <a:solidFill>
                  <a:schemeClr val="accent1"/>
                </a:solidFill>
              </a:rPr>
              <a:t>SOUS COMPOSANTE</a:t>
            </a:r>
          </a:p>
          <a:p>
            <a:pPr marL="571500" indent="-571500">
              <a:buFont typeface="Wingdings" panose="05000000000000000000" pitchFamily="2" charset="2"/>
              <a:buChar char="§"/>
            </a:pPr>
            <a:r>
              <a:rPr lang="fr-FR" sz="3600" b="1" dirty="0">
                <a:solidFill>
                  <a:schemeClr val="accent1"/>
                </a:solidFill>
              </a:rPr>
              <a:t>…</a:t>
            </a:r>
          </a:p>
          <a:p>
            <a:pPr algn="ctr"/>
            <a:endParaRPr lang="fr-FR" sz="3600" b="1" dirty="0">
              <a:solidFill>
                <a:schemeClr val="accent1"/>
              </a:solidFill>
            </a:endParaRPr>
          </a:p>
        </p:txBody>
      </p:sp>
      <p:sp>
        <p:nvSpPr>
          <p:cNvPr id="2" name="Espace réservé du pied de page 1">
            <a:extLst>
              <a:ext uri="{FF2B5EF4-FFF2-40B4-BE49-F238E27FC236}">
                <a16:creationId xmlns:a16="http://schemas.microsoft.com/office/drawing/2014/main" id="{42CA5EA3-6D15-49AA-8FBF-9DDDEE87BD0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80628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26607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3075056"/>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VALIDER LE PÉRIMÈTRE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955425928"/>
              </p:ext>
            </p:extLst>
          </p:nvPr>
        </p:nvGraphicFramePr>
        <p:xfrm>
          <a:off x="2417737" y="121804"/>
          <a:ext cx="9296285" cy="2845654"/>
        </p:xfrm>
        <a:graphic>
          <a:graphicData uri="http://schemas.openxmlformats.org/drawingml/2006/table">
            <a:tbl>
              <a:tblPr firstRow="1" bandRow="1">
                <a:tableStyleId>{5C22544A-7EE6-4342-B048-85BDC9FD1C3A}</a:tableStyleId>
              </a:tblPr>
              <a:tblGrid>
                <a:gridCol w="3728382">
                  <a:extLst>
                    <a:ext uri="{9D8B030D-6E8A-4147-A177-3AD203B41FA5}">
                      <a16:colId xmlns:a16="http://schemas.microsoft.com/office/drawing/2014/main" val="2249680118"/>
                    </a:ext>
                  </a:extLst>
                </a:gridCol>
                <a:gridCol w="5567903">
                  <a:extLst>
                    <a:ext uri="{9D8B030D-6E8A-4147-A177-3AD203B41FA5}">
                      <a16:colId xmlns:a16="http://schemas.microsoft.com/office/drawing/2014/main" val="2722779140"/>
                    </a:ext>
                  </a:extLst>
                </a:gridCol>
              </a:tblGrid>
              <a:tr h="1648953">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6854">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du périmètre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0000FF"/>
                          </a:solidFill>
                          <a:latin typeface="Tahoma" pitchFamily="34" charset="0"/>
                          <a:ea typeface="+mn-ea"/>
                          <a:cs typeface="+mn-cs"/>
                        </a:rPr>
                        <a:t>Valider le périmètre</a:t>
                      </a:r>
                      <a:endParaRPr lang="fr-FR" sz="20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83905" y="185881"/>
            <a:ext cx="3437926" cy="172808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3366305" y="35333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266078" y="117529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E0D6C3CD-BE35-460C-B4BC-C3055D9B3CAA}"/>
              </a:ext>
            </a:extLst>
          </p:cNvPr>
          <p:cNvSpPr txBox="1"/>
          <p:nvPr/>
        </p:nvSpPr>
        <p:spPr>
          <a:xfrm>
            <a:off x="2425720" y="3089263"/>
            <a:ext cx="9554470" cy="3816429"/>
          </a:xfrm>
          <a:prstGeom prst="rect">
            <a:avLst/>
          </a:prstGeom>
          <a:noFill/>
        </p:spPr>
        <p:txBody>
          <a:bodyPr wrap="square" rtlCol="0">
            <a:spAutoFit/>
          </a:bodyPr>
          <a:lstStyle/>
          <a:p>
            <a:r>
              <a:rPr lang="fr-FR" sz="2200" b="1" dirty="0"/>
              <a:t>Le processus consiste à:</a:t>
            </a:r>
          </a:p>
          <a:p>
            <a:endParaRPr lang="fr-FR" sz="2200" dirty="0"/>
          </a:p>
          <a:p>
            <a:pPr marL="285750" indent="-285750">
              <a:buFont typeface="Wingdings" panose="05000000000000000000" pitchFamily="2" charset="2"/>
              <a:buChar char="§"/>
            </a:pPr>
            <a:r>
              <a:rPr lang="fr-FR" sz="2200" dirty="0"/>
              <a:t>Formaliser l’acceptation des livrables terminés ( Attestation de bonne exécution)</a:t>
            </a:r>
          </a:p>
          <a:p>
            <a:pPr marL="285750" indent="-285750">
              <a:buFont typeface="Wingdings" panose="05000000000000000000" pitchFamily="2" charset="2"/>
              <a:buChar char="§"/>
            </a:pPr>
            <a:r>
              <a:rPr lang="fr-FR" sz="2200" dirty="0"/>
              <a:t>Accroitre les chances d’acceptation du produit, du service ou du résultat final en validant chacun des livrables.</a:t>
            </a:r>
          </a:p>
          <a:p>
            <a:pPr marL="285750" indent="-285750">
              <a:buFont typeface="Wingdings" panose="05000000000000000000" pitchFamily="2" charset="2"/>
              <a:buChar char="§"/>
            </a:pPr>
            <a:r>
              <a:rPr lang="fr-FR" sz="2200" dirty="0"/>
              <a:t>Passer en revue des livrables avec le client, le commanditaire, les parties prenantes.. ( avant valider la qualité )</a:t>
            </a:r>
          </a:p>
          <a:p>
            <a:pPr marL="285750" indent="-285750">
              <a:buFont typeface="Wingdings" panose="05000000000000000000" pitchFamily="2" charset="2"/>
              <a:buChar char="§"/>
            </a:pPr>
            <a:r>
              <a:rPr lang="fr-FR" sz="2200" dirty="0"/>
              <a:t>Les comparer à la documentations des exigences, à la base de référence du contenu</a:t>
            </a:r>
          </a:p>
          <a:p>
            <a:pPr marL="285750" indent="-285750">
              <a:buFont typeface="Wingdings" panose="05000000000000000000" pitchFamily="2" charset="2"/>
              <a:buChar char="§"/>
            </a:pPr>
            <a:r>
              <a:rPr lang="fr-FR" sz="2200" dirty="0"/>
              <a:t>Le contrôle qualité doit impérativement se faire avant la validation du contenu</a:t>
            </a:r>
          </a:p>
          <a:p>
            <a:endParaRPr lang="fr-FR" sz="2200" dirty="0"/>
          </a:p>
        </p:txBody>
      </p:sp>
      <p:sp>
        <p:nvSpPr>
          <p:cNvPr id="3" name="Espace réservé du pied de page 2">
            <a:extLst>
              <a:ext uri="{FF2B5EF4-FFF2-40B4-BE49-F238E27FC236}">
                <a16:creationId xmlns:a16="http://schemas.microsoft.com/office/drawing/2014/main" id="{6845C36E-4951-4EB7-A701-CEE0112BB13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99270535"/>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D2D80AEC-8795-4710-9C0B-673886909921}"/>
              </a:ext>
            </a:extLst>
          </p:cNvPr>
          <p:cNvSpPr txBox="1"/>
          <p:nvPr/>
        </p:nvSpPr>
        <p:spPr>
          <a:xfrm>
            <a:off x="169757" y="3075057"/>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VALIDER LE PÉRIMÈTRE</a:t>
            </a:r>
          </a:p>
        </p:txBody>
      </p:sp>
      <p:pic>
        <p:nvPicPr>
          <p:cNvPr id="2" name="Image 1"/>
          <p:cNvPicPr>
            <a:picLocks noChangeAspect="1"/>
          </p:cNvPicPr>
          <p:nvPr/>
        </p:nvPicPr>
        <p:blipFill>
          <a:blip r:embed="rId3"/>
          <a:stretch>
            <a:fillRect/>
          </a:stretch>
        </p:blipFill>
        <p:spPr>
          <a:xfrm>
            <a:off x="2635866" y="612844"/>
            <a:ext cx="8658225" cy="4924425"/>
          </a:xfrm>
          <a:prstGeom prst="rect">
            <a:avLst/>
          </a:prstGeom>
        </p:spPr>
      </p:pic>
      <p:sp>
        <p:nvSpPr>
          <p:cNvPr id="3" name="Espace réservé du pied de page 2">
            <a:extLst>
              <a:ext uri="{FF2B5EF4-FFF2-40B4-BE49-F238E27FC236}">
                <a16:creationId xmlns:a16="http://schemas.microsoft.com/office/drawing/2014/main" id="{6F14AA50-08D0-4FB7-955E-2D9ED8E82CC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8126981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461665"/>
          </a:xfrm>
          <a:prstGeom prst="rect">
            <a:avLst/>
          </a:prstGeom>
          <a:solidFill>
            <a:schemeClr val="accent6">
              <a:lumMod val="20000"/>
              <a:lumOff val="80000"/>
            </a:schemeClr>
          </a:solidFill>
        </p:spPr>
        <p:txBody>
          <a:bodyPr wrap="square" rtlCol="0">
            <a:spAutoFit/>
          </a:bodyPr>
          <a:lstStyle/>
          <a:p>
            <a:pPr algn="ctr"/>
            <a:r>
              <a:rPr lang="fr-FR" sz="2400" b="1" dirty="0"/>
              <a:t>PMI</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840182" y="734291"/>
            <a:ext cx="8922327" cy="5262979"/>
          </a:xfrm>
          <a:prstGeom prst="rect">
            <a:avLst/>
          </a:prstGeom>
          <a:noFill/>
        </p:spPr>
        <p:txBody>
          <a:bodyPr wrap="square" rtlCol="0">
            <a:spAutoFit/>
          </a:bodyPr>
          <a:lstStyle/>
          <a:p>
            <a:pPr marL="342900" indent="-342900">
              <a:buFont typeface="Wingdings" panose="05000000000000000000" pitchFamily="2" charset="2"/>
              <a:buChar char="ü"/>
            </a:pPr>
            <a:r>
              <a:rPr lang="fr-FR" sz="2400" b="1" dirty="0"/>
              <a:t>Les avantages de la connaissance PMI</a:t>
            </a:r>
          </a:p>
          <a:p>
            <a:endParaRPr lang="fr-FR" sz="2400" b="1" dirty="0"/>
          </a:p>
          <a:p>
            <a:pPr marL="800100" lvl="1" indent="-342900">
              <a:buFont typeface="Arial" panose="020B0604020202020204" pitchFamily="34" charset="0"/>
              <a:buChar char="•"/>
            </a:pPr>
            <a:r>
              <a:rPr lang="fr-FR" sz="2400" dirty="0"/>
              <a:t>Valoriser son expérience professionnelle en gestion de projet</a:t>
            </a:r>
          </a:p>
          <a:p>
            <a:pPr lvl="1"/>
            <a:endParaRPr lang="fr-FR" sz="2400" dirty="0"/>
          </a:p>
          <a:p>
            <a:pPr marL="800100" lvl="1" indent="-342900">
              <a:buFont typeface="Arial" panose="020B0604020202020204" pitchFamily="34" charset="0"/>
              <a:buChar char="•"/>
            </a:pPr>
            <a:r>
              <a:rPr lang="fr-FR" sz="2400" dirty="0"/>
              <a:t>Renforcer ses connaissances méthodologiques</a:t>
            </a:r>
          </a:p>
          <a:p>
            <a:pPr lvl="1"/>
            <a:endParaRPr lang="fr-FR" sz="2400" dirty="0"/>
          </a:p>
          <a:p>
            <a:pPr marL="800100" lvl="1" indent="-342900">
              <a:buFont typeface="Arial" panose="020B0604020202020204" pitchFamily="34" charset="0"/>
              <a:buChar char="•"/>
            </a:pPr>
            <a:r>
              <a:rPr lang="fr-FR" sz="2400" dirty="0"/>
              <a:t>Améliorer son employabilité</a:t>
            </a:r>
          </a:p>
          <a:p>
            <a:pPr lvl="1"/>
            <a:endParaRPr lang="fr-FR" sz="2400" dirty="0"/>
          </a:p>
          <a:p>
            <a:pPr marL="800100" lvl="1" indent="-342900">
              <a:buFont typeface="Arial" panose="020B0604020202020204" pitchFamily="34" charset="0"/>
              <a:buChar char="•"/>
            </a:pPr>
            <a:r>
              <a:rPr lang="fr-FR" sz="2400" dirty="0"/>
              <a:t>Manager des équipes à l’international</a:t>
            </a:r>
          </a:p>
          <a:p>
            <a:pPr lvl="1"/>
            <a:endParaRPr lang="fr-FR" sz="2400" dirty="0"/>
          </a:p>
          <a:p>
            <a:pPr marL="800100" lvl="1" indent="-342900">
              <a:buFont typeface="Arial" panose="020B0604020202020204" pitchFamily="34" charset="0"/>
              <a:buChar char="•"/>
            </a:pPr>
            <a:r>
              <a:rPr lang="fr-FR" sz="2400" dirty="0"/>
              <a:t>Evoluer vers des postes à plus hautes responsabilités</a:t>
            </a:r>
          </a:p>
          <a:p>
            <a:pPr lvl="1"/>
            <a:endParaRPr lang="fr-FR" sz="2400" dirty="0"/>
          </a:p>
          <a:p>
            <a:pPr marL="800100" lvl="1" indent="-342900">
              <a:buFont typeface="Arial" panose="020B0604020202020204" pitchFamily="34" charset="0"/>
              <a:buChar char="•"/>
            </a:pPr>
            <a:r>
              <a:rPr lang="fr-FR" sz="2400" dirty="0"/>
              <a:t>Renforcer son réseau et partager ses expériences avec des professionnels dans son pays, en France et dans le monde.</a:t>
            </a:r>
          </a:p>
        </p:txBody>
      </p:sp>
      <p:sp>
        <p:nvSpPr>
          <p:cNvPr id="2" name="Espace réservé du pied de page 1">
            <a:extLst>
              <a:ext uri="{FF2B5EF4-FFF2-40B4-BE49-F238E27FC236}">
                <a16:creationId xmlns:a16="http://schemas.microsoft.com/office/drawing/2014/main" id="{40997420-96F8-4669-9BA7-C3B465FADAE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3144137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26607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69742" y="3075056"/>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MAITRISER LE PÉRIMÈTRE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924147882"/>
              </p:ext>
            </p:extLst>
          </p:nvPr>
        </p:nvGraphicFramePr>
        <p:xfrm>
          <a:off x="2417737" y="121804"/>
          <a:ext cx="9296285" cy="2845654"/>
        </p:xfrm>
        <a:graphic>
          <a:graphicData uri="http://schemas.openxmlformats.org/drawingml/2006/table">
            <a:tbl>
              <a:tblPr firstRow="1" bandRow="1">
                <a:tableStyleId>{5C22544A-7EE6-4342-B048-85BDC9FD1C3A}</a:tableStyleId>
              </a:tblPr>
              <a:tblGrid>
                <a:gridCol w="3728382">
                  <a:extLst>
                    <a:ext uri="{9D8B030D-6E8A-4147-A177-3AD203B41FA5}">
                      <a16:colId xmlns:a16="http://schemas.microsoft.com/office/drawing/2014/main" val="2249680118"/>
                    </a:ext>
                  </a:extLst>
                </a:gridCol>
                <a:gridCol w="5567903">
                  <a:extLst>
                    <a:ext uri="{9D8B030D-6E8A-4147-A177-3AD203B41FA5}">
                      <a16:colId xmlns:a16="http://schemas.microsoft.com/office/drawing/2014/main" val="2722779140"/>
                    </a:ext>
                  </a:extLst>
                </a:gridCol>
              </a:tblGrid>
              <a:tr h="1648953">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6854">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du périmètre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0000FF"/>
                          </a:solidFill>
                          <a:latin typeface="Tahoma" pitchFamily="34" charset="0"/>
                          <a:ea typeface="+mn-ea"/>
                          <a:cs typeface="+mn-cs"/>
                        </a:rPr>
                        <a:t>Maitriser le périmètre</a:t>
                      </a:r>
                      <a:endParaRPr lang="fr-FR" sz="20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83905" y="185881"/>
            <a:ext cx="3437926" cy="172808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3366305" y="35333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266078" y="117529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E0D6C3CD-BE35-460C-B4BC-C3055D9B3CAA}"/>
              </a:ext>
            </a:extLst>
          </p:cNvPr>
          <p:cNvSpPr txBox="1"/>
          <p:nvPr/>
        </p:nvSpPr>
        <p:spPr>
          <a:xfrm>
            <a:off x="2417737" y="3089263"/>
            <a:ext cx="9500460" cy="3447098"/>
          </a:xfrm>
          <a:prstGeom prst="rect">
            <a:avLst/>
          </a:prstGeom>
          <a:noFill/>
        </p:spPr>
        <p:txBody>
          <a:bodyPr wrap="square" rtlCol="0">
            <a:spAutoFit/>
          </a:bodyPr>
          <a:lstStyle/>
          <a:p>
            <a:r>
              <a:rPr lang="fr-FR" sz="2000" b="1" dirty="0"/>
              <a:t>Le processus consiste à:</a:t>
            </a:r>
          </a:p>
          <a:p>
            <a:endParaRPr lang="fr-FR" sz="2000" dirty="0"/>
          </a:p>
          <a:p>
            <a:pPr marL="285750" indent="-285750">
              <a:buFont typeface="Wingdings" panose="05000000000000000000" pitchFamily="2" charset="2"/>
              <a:buChar char="§"/>
            </a:pPr>
            <a:r>
              <a:rPr lang="fr-FR" sz="2000" dirty="0"/>
              <a:t>Surveiller l’état du contenu du projet et du produit et à gérer les  modifications affectant la référence de base du contenu</a:t>
            </a:r>
          </a:p>
          <a:p>
            <a:endParaRPr lang="fr-FR" sz="2000" dirty="0"/>
          </a:p>
          <a:p>
            <a:pPr marL="285750" indent="-285750">
              <a:buFont typeface="Wingdings" panose="05000000000000000000" pitchFamily="2" charset="2"/>
              <a:buChar char="§"/>
            </a:pPr>
            <a:r>
              <a:rPr lang="fr-FR" sz="2000" dirty="0"/>
              <a:t>Maintenir la référence de base du contenu tout au long du projet</a:t>
            </a:r>
          </a:p>
          <a:p>
            <a:endParaRPr lang="fr-FR" sz="2000" dirty="0"/>
          </a:p>
          <a:p>
            <a:pPr marL="285750" indent="-285750">
              <a:buFont typeface="Wingdings" panose="05000000000000000000" pitchFamily="2" charset="2"/>
              <a:buChar char="§"/>
            </a:pPr>
            <a:r>
              <a:rPr lang="fr-FR" sz="2000" dirty="0"/>
              <a:t>S’assurer que toutes les modifications demandées et les actions correctives ou préventives recommandées ont été traitées par le processus Mettre en œuvre la maitrise intégrée des modifications</a:t>
            </a:r>
          </a:p>
          <a:p>
            <a:pPr marL="285750" indent="-285750">
              <a:buFont typeface="Wingdings" panose="05000000000000000000" pitchFamily="2" charset="2"/>
              <a:buChar char="§"/>
            </a:pPr>
            <a:endParaRPr lang="fr-FR" sz="2000" dirty="0"/>
          </a:p>
        </p:txBody>
      </p:sp>
      <p:sp>
        <p:nvSpPr>
          <p:cNvPr id="3" name="Espace réservé du pied de page 2">
            <a:extLst>
              <a:ext uri="{FF2B5EF4-FFF2-40B4-BE49-F238E27FC236}">
                <a16:creationId xmlns:a16="http://schemas.microsoft.com/office/drawing/2014/main" id="{5189A52F-26C9-480E-ADDE-103E872AA17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184845256"/>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69742" y="3075056"/>
            <a:ext cx="2126593" cy="707886"/>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MAITRISER LE PÉRIMÈTRE</a:t>
            </a:r>
          </a:p>
        </p:txBody>
      </p:sp>
      <p:pic>
        <p:nvPicPr>
          <p:cNvPr id="3" name="Image 2"/>
          <p:cNvPicPr>
            <a:picLocks noChangeAspect="1"/>
          </p:cNvPicPr>
          <p:nvPr/>
        </p:nvPicPr>
        <p:blipFill>
          <a:blip r:embed="rId3"/>
          <a:stretch>
            <a:fillRect/>
          </a:stretch>
        </p:blipFill>
        <p:spPr>
          <a:xfrm>
            <a:off x="2698584" y="404079"/>
            <a:ext cx="9157620" cy="6170191"/>
          </a:xfrm>
          <a:prstGeom prst="rect">
            <a:avLst/>
          </a:prstGeom>
        </p:spPr>
      </p:pic>
      <p:sp>
        <p:nvSpPr>
          <p:cNvPr id="2" name="Espace réservé du pied de page 1">
            <a:extLst>
              <a:ext uri="{FF2B5EF4-FFF2-40B4-BE49-F238E27FC236}">
                <a16:creationId xmlns:a16="http://schemas.microsoft.com/office/drawing/2014/main" id="{C174B953-7D90-4CCB-9CB5-BC67C38CBA0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3336789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id="{5477427B-778C-4E6A-ABEA-3EEA800E56F2}"/>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sp>
        <p:nvSpPr>
          <p:cNvPr id="7" name="ZoneTexte 6">
            <a:extLst>
              <a:ext uri="{FF2B5EF4-FFF2-40B4-BE49-F238E27FC236}">
                <a16:creationId xmlns:a16="http://schemas.microsoft.com/office/drawing/2014/main" id="{AE215F0B-0E58-4046-B69C-12D94FB7CE4C}"/>
              </a:ext>
            </a:extLst>
          </p:cNvPr>
          <p:cNvSpPr txBox="1"/>
          <p:nvPr/>
        </p:nvSpPr>
        <p:spPr>
          <a:xfrm>
            <a:off x="3920837" y="2139210"/>
            <a:ext cx="7398327" cy="2123658"/>
          </a:xfrm>
          <a:prstGeom prst="rect">
            <a:avLst/>
          </a:prstGeom>
          <a:noFill/>
        </p:spPr>
        <p:txBody>
          <a:bodyPr wrap="square" rtlCol="0">
            <a:spAutoFit/>
          </a:bodyPr>
          <a:lstStyle/>
          <a:p>
            <a:pPr algn="ctr"/>
            <a:endParaRPr lang="fr-FR" sz="4400" b="1" dirty="0">
              <a:solidFill>
                <a:schemeClr val="accent1"/>
              </a:solidFill>
            </a:endParaRPr>
          </a:p>
          <a:p>
            <a:pPr algn="ctr"/>
            <a:r>
              <a:rPr lang="fr-FR" sz="4400" b="1" dirty="0">
                <a:solidFill>
                  <a:schemeClr val="accent1"/>
                </a:solidFill>
              </a:rPr>
              <a:t>QCM PMP</a:t>
            </a:r>
          </a:p>
          <a:p>
            <a:pPr algn="ctr"/>
            <a:endParaRPr lang="fr-FR" sz="4400" b="1" dirty="0">
              <a:solidFill>
                <a:schemeClr val="accent1"/>
              </a:solidFill>
            </a:endParaRPr>
          </a:p>
        </p:txBody>
      </p:sp>
      <p:sp>
        <p:nvSpPr>
          <p:cNvPr id="2" name="Espace réservé du pied de page 1">
            <a:extLst>
              <a:ext uri="{FF2B5EF4-FFF2-40B4-BE49-F238E27FC236}">
                <a16:creationId xmlns:a16="http://schemas.microsoft.com/office/drawing/2014/main" id="{A21EEC67-9B29-4E9A-9FCC-C066444D37D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593437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GESTION DE  L’ECHEANCIER DU PROJET</a:t>
            </a:r>
          </a:p>
        </p:txBody>
      </p:sp>
    </p:spTree>
    <p:extLst>
      <p:ext uri="{BB962C8B-B14F-4D97-AF65-F5344CB8AC3E}">
        <p14:creationId xmlns:p14="http://schemas.microsoft.com/office/powerpoint/2010/main" val="7935132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30924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88151"/>
            <a:ext cx="2350811" cy="1200329"/>
          </a:xfrm>
          <a:prstGeom prst="rect">
            <a:avLst/>
          </a:prstGeom>
          <a:noFill/>
        </p:spPr>
        <p:txBody>
          <a:bodyPr wrap="square" rtlCol="0">
            <a:spAutoFit/>
          </a:bodyPr>
          <a:lstStyle/>
          <a:p>
            <a:pPr algn="ctr"/>
            <a:r>
              <a:rPr lang="fr-FR" sz="2400" b="1" dirty="0"/>
              <a:t>GESTION DE L’ÉCHÉANCIER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1458764167"/>
              </p:ext>
            </p:extLst>
          </p:nvPr>
        </p:nvGraphicFramePr>
        <p:xfrm>
          <a:off x="2464231" y="1052176"/>
          <a:ext cx="9561513" cy="4272280"/>
        </p:xfrm>
        <a:graphic>
          <a:graphicData uri="http://schemas.openxmlformats.org/drawingml/2006/table">
            <a:tbl>
              <a:tblPr firstRow="1" bandRow="1">
                <a:tableStyleId>{5C22544A-7EE6-4342-B048-85BDC9FD1C3A}</a:tableStyleId>
              </a:tblPr>
              <a:tblGrid>
                <a:gridCol w="5148507">
                  <a:extLst>
                    <a:ext uri="{9D8B030D-6E8A-4147-A177-3AD203B41FA5}">
                      <a16:colId xmlns:a16="http://schemas.microsoft.com/office/drawing/2014/main" val="2126170792"/>
                    </a:ext>
                  </a:extLst>
                </a:gridCol>
                <a:gridCol w="4413006">
                  <a:extLst>
                    <a:ext uri="{9D8B030D-6E8A-4147-A177-3AD203B41FA5}">
                      <a16:colId xmlns:a16="http://schemas.microsoft.com/office/drawing/2014/main" val="973778650"/>
                    </a:ext>
                  </a:extLst>
                </a:gridCol>
              </a:tblGrid>
              <a:tr h="370840">
                <a:tc>
                  <a:txBody>
                    <a:bodyPr/>
                    <a:lstStyle/>
                    <a:p>
                      <a:r>
                        <a:rPr lang="fr-FR" dirty="0"/>
                        <a:t>LES DIFFERENTS PROCESSUS </a:t>
                      </a:r>
                    </a:p>
                  </a:txBody>
                  <a:tcPr/>
                </a:tc>
                <a:tc>
                  <a:txBody>
                    <a:bodyPr/>
                    <a:lstStyle/>
                    <a:p>
                      <a:r>
                        <a:rPr lang="fr-FR" dirty="0"/>
                        <a:t>GROUPE DE PROCESSUS </a:t>
                      </a:r>
                    </a:p>
                  </a:txBody>
                  <a:tcPr/>
                </a:tc>
                <a:extLst>
                  <a:ext uri="{0D108BD9-81ED-4DB2-BD59-A6C34878D82A}">
                    <a16:rowId xmlns:a16="http://schemas.microsoft.com/office/drawing/2014/main" val="1020992721"/>
                  </a:ext>
                </a:extLst>
              </a:tr>
              <a:tr h="370840">
                <a:tc>
                  <a:txBody>
                    <a:bodyPr/>
                    <a:lstStyle/>
                    <a:p>
                      <a:r>
                        <a:rPr lang="fr-FR" sz="2000" b="1" dirty="0">
                          <a:solidFill>
                            <a:srgbClr val="C00000"/>
                          </a:solidFill>
                        </a:rPr>
                        <a:t>Planifier la gestion de</a:t>
                      </a:r>
                      <a:r>
                        <a:rPr lang="fr-FR" sz="2000" b="1" baseline="0" dirty="0">
                          <a:solidFill>
                            <a:srgbClr val="C00000"/>
                          </a:solidFill>
                        </a:rPr>
                        <a:t> l’échéancier </a:t>
                      </a:r>
                      <a:endParaRPr lang="fr-FR" sz="2000" b="1" dirty="0">
                        <a:solidFill>
                          <a:srgbClr val="C00000"/>
                        </a:solidFill>
                      </a:endParaRPr>
                    </a:p>
                  </a:txBody>
                  <a:tcPr/>
                </a:tc>
                <a:tc>
                  <a:txBody>
                    <a:bodyPr/>
                    <a:lstStyle/>
                    <a:p>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3617802200"/>
                  </a:ext>
                </a:extLst>
              </a:tr>
              <a:tr h="209049">
                <a:tc>
                  <a:txBody>
                    <a:bodyPr/>
                    <a:lstStyle/>
                    <a:p>
                      <a:r>
                        <a:rPr lang="fr-FR" sz="2000" b="1" dirty="0">
                          <a:solidFill>
                            <a:srgbClr val="C00000"/>
                          </a:solidFill>
                        </a:rPr>
                        <a:t>Définir les activités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4145226790"/>
                  </a:ext>
                </a:extLst>
              </a:tr>
              <a:tr h="370840">
                <a:tc>
                  <a:txBody>
                    <a:bodyPr/>
                    <a:lstStyle/>
                    <a:p>
                      <a:r>
                        <a:rPr lang="fr-FR" sz="2000" b="1" dirty="0">
                          <a:solidFill>
                            <a:srgbClr val="C00000"/>
                          </a:solidFill>
                        </a:rPr>
                        <a:t>Organiser les activités en séquence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227430433"/>
                  </a:ext>
                </a:extLst>
              </a:tr>
              <a:tr h="370840">
                <a:tc>
                  <a:txBody>
                    <a:bodyPr/>
                    <a:lstStyle/>
                    <a:p>
                      <a:r>
                        <a:rPr lang="fr-FR" sz="2000" b="1" dirty="0">
                          <a:solidFill>
                            <a:srgbClr val="C00000"/>
                          </a:solidFill>
                        </a:rPr>
                        <a:t>Estimer</a:t>
                      </a:r>
                      <a:r>
                        <a:rPr lang="fr-FR" sz="2000" b="1" baseline="0" dirty="0">
                          <a:solidFill>
                            <a:srgbClr val="C00000"/>
                          </a:solidFill>
                        </a:rPr>
                        <a:t> la durée des activités</a:t>
                      </a:r>
                      <a:endParaRPr lang="fr-FR" sz="2000" b="1" dirty="0">
                        <a:solidFill>
                          <a:srgbClr val="C0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C00000"/>
                        </a:solidFill>
                      </a:endParaRPr>
                    </a:p>
                  </a:txBody>
                  <a:tcPr/>
                </a:tc>
                <a:extLst>
                  <a:ext uri="{0D108BD9-81ED-4DB2-BD59-A6C34878D82A}">
                    <a16:rowId xmlns:a16="http://schemas.microsoft.com/office/drawing/2014/main" val="28124627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kern="1200" dirty="0">
                          <a:solidFill>
                            <a:srgbClr val="C00000"/>
                          </a:solidFill>
                          <a:latin typeface="+mn-lt"/>
                          <a:ea typeface="+mn-ea"/>
                          <a:cs typeface="+mn-cs"/>
                        </a:rPr>
                        <a:t>Elaborer l’échéancier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rgbClr val="C00000"/>
                          </a:solidFill>
                        </a:rPr>
                        <a:t>Groupe de processus planification</a:t>
                      </a:r>
                    </a:p>
                    <a:p>
                      <a:endParaRPr lang="fr-FR" sz="2000" b="1" dirty="0">
                        <a:solidFill>
                          <a:srgbClr val="0070C0"/>
                        </a:solidFill>
                      </a:endParaRPr>
                    </a:p>
                  </a:txBody>
                  <a:tcPr/>
                </a:tc>
                <a:extLst>
                  <a:ext uri="{0D108BD9-81ED-4DB2-BD59-A6C34878D82A}">
                    <a16:rowId xmlns:a16="http://schemas.microsoft.com/office/drawing/2014/main" val="1452519780"/>
                  </a:ext>
                </a:extLst>
              </a:tr>
              <a:tr h="370840">
                <a:tc>
                  <a:txBody>
                    <a:bodyPr/>
                    <a:lstStyle/>
                    <a:p>
                      <a:r>
                        <a:rPr lang="fr-FR" sz="2000" b="1" dirty="0">
                          <a:solidFill>
                            <a:srgbClr val="0070C0"/>
                          </a:solidFill>
                        </a:rPr>
                        <a:t>Maitriser l’échéancier</a:t>
                      </a:r>
                    </a:p>
                  </a:txBody>
                  <a:tcPr/>
                </a:tc>
                <a:tc>
                  <a:txBody>
                    <a:bodyPr/>
                    <a:lstStyle/>
                    <a:p>
                      <a:r>
                        <a:rPr lang="fr-FR" sz="2000" b="1" dirty="0">
                          <a:solidFill>
                            <a:srgbClr val="0070C0"/>
                          </a:solidFill>
                        </a:rPr>
                        <a:t>Groupe de de maitrise</a:t>
                      </a:r>
                    </a:p>
                  </a:txBody>
                  <a:tcPr/>
                </a:tc>
                <a:extLst>
                  <a:ext uri="{0D108BD9-81ED-4DB2-BD59-A6C34878D82A}">
                    <a16:rowId xmlns:a16="http://schemas.microsoft.com/office/drawing/2014/main" val="3597621683"/>
                  </a:ext>
                </a:extLst>
              </a:tr>
            </a:tbl>
          </a:graphicData>
        </a:graphic>
      </p:graphicFrame>
      <p:sp>
        <p:nvSpPr>
          <p:cNvPr id="2" name="Espace réservé du pied de page 1">
            <a:extLst>
              <a:ext uri="{FF2B5EF4-FFF2-40B4-BE49-F238E27FC236}">
                <a16:creationId xmlns:a16="http://schemas.microsoft.com/office/drawing/2014/main" id="{23EF0454-BC8D-42D9-A33E-52DE7BA36D2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997527610"/>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GESTION DE L’ÉCHÉANCIER DU PROJET</a:t>
            </a:r>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6" y="696988"/>
            <a:ext cx="8991600" cy="5632311"/>
          </a:xfrm>
          <a:prstGeom prst="rect">
            <a:avLst/>
          </a:prstGeom>
          <a:noFill/>
        </p:spPr>
        <p:txBody>
          <a:bodyPr wrap="square" rtlCol="0">
            <a:spAutoFit/>
          </a:bodyPr>
          <a:lstStyle/>
          <a:p>
            <a:pPr marL="285750" indent="-285750">
              <a:buFont typeface="Wingdings" panose="05000000000000000000" pitchFamily="2" charset="2"/>
              <a:buChar char="§"/>
            </a:pPr>
            <a:r>
              <a:rPr lang="fr-FR" sz="2400" dirty="0"/>
              <a:t>Comment gérer l’achèvement du projet dans le temps voulu</a:t>
            </a:r>
          </a:p>
          <a:p>
            <a:pPr marL="285750" indent="-285750">
              <a:buFont typeface="Wingdings" panose="05000000000000000000" pitchFamily="2" charset="2"/>
              <a:buChar char="§"/>
            </a:pPr>
            <a:r>
              <a:rPr lang="fr-FR" sz="2400" dirty="0"/>
              <a:t>Un planning irréaliste est la faute du chef de projet</a:t>
            </a:r>
          </a:p>
          <a:p>
            <a:pPr marL="285750" indent="-285750">
              <a:buFont typeface="Wingdings" panose="05000000000000000000" pitchFamily="2" charset="2"/>
              <a:buChar char="§"/>
            </a:pPr>
            <a:r>
              <a:rPr lang="fr-FR" sz="2400" dirty="0"/>
              <a:t>Une des responsabilités principale du Chef de projet est la confirmation de la date de fin du projet , et créer des options pour le respect de cette date.</a:t>
            </a:r>
          </a:p>
          <a:p>
            <a:pPr marL="285750" indent="-285750">
              <a:buFont typeface="Wingdings" panose="05000000000000000000" pitchFamily="2" charset="2"/>
              <a:buChar char="§"/>
            </a:pPr>
            <a:r>
              <a:rPr lang="fr-FR" sz="2400" dirty="0"/>
              <a:t> Quelles sont les options pour respecter cette date de fin (phase, jalon,  Chevauchement, ou par compression, ) </a:t>
            </a:r>
          </a:p>
          <a:p>
            <a:pPr marL="285750" indent="-285750">
              <a:buFont typeface="Wingdings" panose="05000000000000000000" pitchFamily="2" charset="2"/>
              <a:buChar char="§"/>
            </a:pPr>
            <a:r>
              <a:rPr lang="fr-FR" sz="2400" dirty="0"/>
              <a:t>Informations d’archive</a:t>
            </a:r>
          </a:p>
          <a:p>
            <a:pPr marL="285750" indent="-285750">
              <a:buFont typeface="Wingdings" panose="05000000000000000000" pitchFamily="2" charset="2"/>
              <a:buChar char="§"/>
            </a:pPr>
            <a:r>
              <a:rPr lang="fr-FR" sz="2400" dirty="0"/>
              <a:t>Les logiciels des aides de planification (pas de gestion du projet)</a:t>
            </a:r>
          </a:p>
          <a:p>
            <a:pPr marL="285750" indent="-285750">
              <a:buFont typeface="Wingdings" panose="05000000000000000000" pitchFamily="2" charset="2"/>
              <a:buChar char="§"/>
            </a:pPr>
            <a:r>
              <a:rPr lang="fr-FR" sz="2400" dirty="0"/>
              <a:t>Savoir ce qui se passe derrière les logiciels et l’adapter à vos besoins</a:t>
            </a:r>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p:txBody>
      </p:sp>
      <p:sp>
        <p:nvSpPr>
          <p:cNvPr id="3" name="Espace réservé du pied de page 2">
            <a:extLst>
              <a:ext uri="{FF2B5EF4-FFF2-40B4-BE49-F238E27FC236}">
                <a16:creationId xmlns:a16="http://schemas.microsoft.com/office/drawing/2014/main" id="{3B7DDE33-A64E-43AC-9D9A-058312A0A90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8555609"/>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165146335"/>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a:t>
                      </a:r>
                      <a:r>
                        <a:rPr lang="fr-FR" sz="1800" b="1" kern="1200" baseline="0" dirty="0">
                          <a:solidFill>
                            <a:srgbClr val="0000FF"/>
                          </a:solidFill>
                          <a:latin typeface="Tahoma" pitchFamily="34" charset="0"/>
                          <a:ea typeface="+mn-ea"/>
                          <a:cs typeface="+mn-cs"/>
                        </a:rPr>
                        <a:t> de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634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69242" y="354324"/>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61855" y="3225737"/>
            <a:ext cx="9130145" cy="4339650"/>
          </a:xfrm>
          <a:prstGeom prst="rect">
            <a:avLst/>
          </a:prstGeom>
          <a:noFill/>
        </p:spPr>
        <p:txBody>
          <a:bodyPr wrap="square" rtlCol="0">
            <a:spAutoFit/>
          </a:bodyPr>
          <a:lstStyle/>
          <a:p>
            <a:pPr marL="285750" indent="-285750">
              <a:buFont typeface="Wingdings" panose="05000000000000000000" pitchFamily="2" charset="2"/>
              <a:buChar char="§"/>
            </a:pPr>
            <a:r>
              <a:rPr lang="fr-FR" sz="2300" dirty="0"/>
              <a:t>Etablir les politiques internes, les procédures et la documentation pour la planification, le développement, le management, l’exécution et la maitrise de l’échéancier du projet.</a:t>
            </a:r>
          </a:p>
          <a:p>
            <a:pPr marL="285750" indent="-285750">
              <a:buFont typeface="Wingdings" panose="05000000000000000000" pitchFamily="2" charset="2"/>
              <a:buChar char="§"/>
            </a:pPr>
            <a:r>
              <a:rPr lang="fr-FR" sz="2300" dirty="0"/>
              <a:t>Documente les processus, les outils et techniques, les unités de mesure, format et fréquence des rapports</a:t>
            </a:r>
          </a:p>
          <a:p>
            <a:pPr marL="285750" indent="-285750">
              <a:buFont typeface="Wingdings" panose="05000000000000000000" pitchFamily="2" charset="2"/>
              <a:buChar char="§"/>
            </a:pPr>
            <a:r>
              <a:rPr lang="fr-FR" sz="2300" dirty="0"/>
              <a:t>Critères d'élaboration et de maitrise de l’échéancier</a:t>
            </a:r>
          </a:p>
          <a:p>
            <a:pPr marL="285750" indent="-285750">
              <a:buFont typeface="Wingdings" panose="05000000000000000000" pitchFamily="2" charset="2"/>
              <a:buChar char="§"/>
            </a:pPr>
            <a:r>
              <a:rPr lang="fr-FR" sz="2300" dirty="0"/>
              <a:t>Qui Y est impliqué et quelle approche pour créer , gérer le planning du projet ( Schedule variances), anticiper..</a:t>
            </a:r>
          </a:p>
          <a:p>
            <a:pPr marL="285750" indent="-285750">
              <a:buFont typeface="Wingdings" panose="05000000000000000000" pitchFamily="2" charset="2"/>
              <a:buChar char="§"/>
            </a:pPr>
            <a:r>
              <a:rPr lang="fr-FR" sz="2300" dirty="0"/>
              <a:t>Préférence de méthodes et d’outils de l’organisation ( Tommonitoring, Ms Project…)</a:t>
            </a:r>
          </a:p>
          <a:p>
            <a:endParaRPr lang="fr-FR" sz="2300" dirty="0"/>
          </a:p>
          <a:p>
            <a:endParaRPr lang="fr-FR" sz="2300" dirty="0"/>
          </a:p>
        </p:txBody>
      </p:sp>
      <p:sp>
        <p:nvSpPr>
          <p:cNvPr id="11" name="ZoneTexte 10">
            <a:extLst>
              <a:ext uri="{FF2B5EF4-FFF2-40B4-BE49-F238E27FC236}">
                <a16:creationId xmlns:a16="http://schemas.microsoft.com/office/drawing/2014/main" id="{D2D80AEC-8795-4710-9C0B-673886909921}"/>
              </a:ext>
            </a:extLst>
          </p:cNvPr>
          <p:cNvSpPr txBox="1"/>
          <p:nvPr/>
        </p:nvSpPr>
        <p:spPr>
          <a:xfrm>
            <a:off x="303899" y="2995780"/>
            <a:ext cx="2392806" cy="1015663"/>
          </a:xfrm>
          <a:prstGeom prst="rect">
            <a:avLst/>
          </a:prstGeom>
          <a:solidFill>
            <a:schemeClr val="accent6">
              <a:lumMod val="20000"/>
              <a:lumOff val="80000"/>
            </a:schemeClr>
          </a:solidFill>
        </p:spPr>
        <p:txBody>
          <a:bodyPr wrap="square" rtlCol="0">
            <a:spAutoFit/>
          </a:bodyPr>
          <a:lstStyle>
            <a:defPPr>
              <a:defRPr lang="fr-FR"/>
            </a:defPPr>
            <a:lvl1pPr algn="ctr">
              <a:defRPr sz="2800" b="1"/>
            </a:lvl1pPr>
          </a:lstStyle>
          <a:p>
            <a:r>
              <a:rPr lang="fr-FR" sz="2000" dirty="0"/>
              <a:t>PLANIFIER LA GESTION DE L’ÉCHÉANCIER</a:t>
            </a:r>
          </a:p>
        </p:txBody>
      </p:sp>
      <p:sp>
        <p:nvSpPr>
          <p:cNvPr id="3" name="Espace réservé du pied de page 2">
            <a:extLst>
              <a:ext uri="{FF2B5EF4-FFF2-40B4-BE49-F238E27FC236}">
                <a16:creationId xmlns:a16="http://schemas.microsoft.com/office/drawing/2014/main" id="{03EF0517-113B-4E1A-98BA-63D6C160137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1857491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384995"/>
          </a:xfrm>
          <a:prstGeom prst="rect">
            <a:avLst/>
          </a:prstGeom>
          <a:noFill/>
        </p:spPr>
        <p:txBody>
          <a:bodyPr wrap="square" rtlCol="0">
            <a:spAutoFit/>
          </a:bodyPr>
          <a:lstStyle/>
          <a:p>
            <a:pPr algn="ctr"/>
            <a:r>
              <a:rPr lang="fr-FR" sz="2800" b="1" dirty="0"/>
              <a:t>PLANIFIER LA GESTION DE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4293918011"/>
              </p:ext>
            </p:extLst>
          </p:nvPr>
        </p:nvGraphicFramePr>
        <p:xfrm>
          <a:off x="3554843" y="185881"/>
          <a:ext cx="8270363" cy="3017520"/>
        </p:xfrm>
        <a:graphic>
          <a:graphicData uri="http://schemas.openxmlformats.org/drawingml/2006/table">
            <a:tbl>
              <a:tblPr firstRow="1" bandRow="1">
                <a:tableStyleId>{5C22544A-7EE6-4342-B048-85BDC9FD1C3A}</a:tableStyleId>
              </a:tblPr>
              <a:tblGrid>
                <a:gridCol w="3930113">
                  <a:extLst>
                    <a:ext uri="{9D8B030D-6E8A-4147-A177-3AD203B41FA5}">
                      <a16:colId xmlns:a16="http://schemas.microsoft.com/office/drawing/2014/main" val="2249680118"/>
                    </a:ext>
                  </a:extLst>
                </a:gridCol>
                <a:gridCol w="4340250">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 de </a:t>
                      </a:r>
                      <a:r>
                        <a:rPr lang="fr-FR" sz="1800" b="1" kern="1200" dirty="0">
                          <a:solidFill>
                            <a:srgbClr val="0000FF"/>
                          </a:solidFill>
                          <a:latin typeface="Tahoma" pitchFamily="34" charset="0"/>
                          <a:ea typeface="+mn-ea"/>
                          <a:cs typeface="+mn-cs"/>
                        </a:rPr>
                        <a:t>l’échéancier</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961834"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81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p:cNvPicPr>
            <a:picLocks noChangeAspect="1"/>
          </p:cNvPicPr>
          <p:nvPr/>
        </p:nvPicPr>
        <p:blipFill>
          <a:blip r:embed="rId3"/>
          <a:stretch>
            <a:fillRect/>
          </a:stretch>
        </p:blipFill>
        <p:spPr>
          <a:xfrm>
            <a:off x="3468368" y="3504496"/>
            <a:ext cx="7972425" cy="2743200"/>
          </a:xfrm>
          <a:prstGeom prst="rect">
            <a:avLst/>
          </a:prstGeom>
        </p:spPr>
      </p:pic>
      <p:sp>
        <p:nvSpPr>
          <p:cNvPr id="3" name="Espace réservé du pied de page 2">
            <a:extLst>
              <a:ext uri="{FF2B5EF4-FFF2-40B4-BE49-F238E27FC236}">
                <a16:creationId xmlns:a16="http://schemas.microsoft.com/office/drawing/2014/main" id="{64AAA966-21B3-4660-A87A-7E60724ED15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3132904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384995"/>
          </a:xfrm>
          <a:prstGeom prst="rect">
            <a:avLst/>
          </a:prstGeom>
          <a:noFill/>
        </p:spPr>
        <p:txBody>
          <a:bodyPr wrap="square" rtlCol="0">
            <a:spAutoFit/>
          </a:bodyPr>
          <a:lstStyle/>
          <a:p>
            <a:pPr algn="ctr"/>
            <a:r>
              <a:rPr lang="fr-FR" sz="2800" b="1" dirty="0"/>
              <a:t>PLANIFIER LA GESTION DE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641589256"/>
              </p:ext>
            </p:extLst>
          </p:nvPr>
        </p:nvGraphicFramePr>
        <p:xfrm>
          <a:off x="3285641" y="185881"/>
          <a:ext cx="8632555" cy="3017520"/>
        </p:xfrm>
        <a:graphic>
          <a:graphicData uri="http://schemas.openxmlformats.org/drawingml/2006/table">
            <a:tbl>
              <a:tblPr firstRow="1" bandRow="1">
                <a:tableStyleId>{5C22544A-7EE6-4342-B048-85BDC9FD1C3A}</a:tableStyleId>
              </a:tblPr>
              <a:tblGrid>
                <a:gridCol w="4102229">
                  <a:extLst>
                    <a:ext uri="{9D8B030D-6E8A-4147-A177-3AD203B41FA5}">
                      <a16:colId xmlns:a16="http://schemas.microsoft.com/office/drawing/2014/main" val="2249680118"/>
                    </a:ext>
                  </a:extLst>
                </a:gridCol>
                <a:gridCol w="4530326">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a:t>
                      </a:r>
                      <a:r>
                        <a:rPr lang="fr-FR" sz="1800" b="1" kern="1200" dirty="0">
                          <a:solidFill>
                            <a:srgbClr val="0000FF"/>
                          </a:solidFill>
                          <a:latin typeface="Tahoma" pitchFamily="34" charset="0"/>
                          <a:ea typeface="+mn-ea"/>
                          <a:cs typeface="+mn-cs"/>
                        </a:rPr>
                        <a:t> de l’échéancier</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806851"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81942" y="41842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F4000B2C-2F13-46C4-8384-842B6A99497E}"/>
              </a:ext>
            </a:extLst>
          </p:cNvPr>
          <p:cNvSpPr txBox="1"/>
          <p:nvPr/>
        </p:nvSpPr>
        <p:spPr>
          <a:xfrm>
            <a:off x="3115303" y="3355676"/>
            <a:ext cx="9033163" cy="3416320"/>
          </a:xfrm>
          <a:prstGeom prst="rect">
            <a:avLst/>
          </a:prstGeom>
          <a:noFill/>
        </p:spPr>
        <p:txBody>
          <a:bodyPr wrap="square" rtlCol="0">
            <a:spAutoFit/>
          </a:bodyPr>
          <a:lstStyle/>
          <a:p>
            <a:pPr marL="285750" indent="-285750">
              <a:buFont typeface="Wingdings" panose="05000000000000000000" pitchFamily="2" charset="2"/>
              <a:buChar char="§"/>
            </a:pPr>
            <a:r>
              <a:rPr lang="fr-FR" dirty="0"/>
              <a:t>Modèle de l’échéancier du projet ( méthodologie de planification )</a:t>
            </a:r>
          </a:p>
          <a:p>
            <a:pPr marL="285750" indent="-285750">
              <a:buFont typeface="Wingdings" panose="05000000000000000000" pitchFamily="2" charset="2"/>
              <a:buChar char="§"/>
            </a:pPr>
            <a:r>
              <a:rPr lang="fr-FR" dirty="0"/>
              <a:t>Etablir la référence de base de l’échéancier ( Schedule base line), logiciel à utiliser</a:t>
            </a:r>
          </a:p>
          <a:p>
            <a:pPr marL="285750" indent="-285750">
              <a:buFont typeface="Wingdings" panose="05000000000000000000" pitchFamily="2" charset="2"/>
              <a:buChar char="§"/>
            </a:pPr>
            <a:r>
              <a:rPr lang="fr-FR" dirty="0"/>
              <a:t>Niveau de précision ( estimation réalise de durée des activités, provision pour aléas</a:t>
            </a:r>
          </a:p>
          <a:p>
            <a:pPr marL="285750" indent="-285750">
              <a:buFont typeface="Wingdings" panose="05000000000000000000" pitchFamily="2" charset="2"/>
              <a:buChar char="§"/>
            </a:pPr>
            <a:r>
              <a:rPr lang="fr-FR" dirty="0"/>
              <a:t>Unités de mesure pour chaque ressources ( heures, jours-homme, semaine, tonnes, km..)</a:t>
            </a:r>
          </a:p>
          <a:p>
            <a:pPr marL="285750" indent="-285750">
              <a:buFont typeface="Wingdings" panose="05000000000000000000" pitchFamily="2" charset="2"/>
              <a:buChar char="§"/>
            </a:pPr>
            <a:r>
              <a:rPr lang="fr-FR" dirty="0"/>
              <a:t>Lien avec les autres procédures de l’organisation (WBS…) </a:t>
            </a:r>
          </a:p>
          <a:p>
            <a:pPr marL="285750" indent="-285750">
              <a:buFont typeface="Wingdings" panose="05000000000000000000" pitchFamily="2" charset="2"/>
              <a:buChar char="§"/>
            </a:pPr>
            <a:r>
              <a:rPr lang="fr-FR" dirty="0"/>
              <a:t>Maintenance du modèle d'échéancier de l’organisation ( processus de MAJ)</a:t>
            </a:r>
          </a:p>
          <a:p>
            <a:pPr marL="285750" indent="-285750">
              <a:buFont typeface="Wingdings" panose="05000000000000000000" pitchFamily="2" charset="2"/>
              <a:buChar char="§"/>
            </a:pPr>
            <a:r>
              <a:rPr lang="fr-FR" dirty="0"/>
              <a:t>Seuils de maitrise ( niveau d’écart acceptable…)</a:t>
            </a:r>
          </a:p>
          <a:p>
            <a:pPr marL="285750" indent="-285750">
              <a:buFont typeface="Wingdings" panose="05000000000000000000" pitchFamily="2" charset="2"/>
              <a:buChar char="§"/>
            </a:pPr>
            <a:r>
              <a:rPr lang="fr-FR" dirty="0"/>
              <a:t>Règle de mesure de performance  (%, technique, VA, ED,IPD…)</a:t>
            </a:r>
          </a:p>
          <a:p>
            <a:pPr marL="285750" indent="-285750">
              <a:buFont typeface="Wingdings" panose="05000000000000000000" pitchFamily="2" charset="2"/>
              <a:buChar char="§"/>
            </a:pPr>
            <a:r>
              <a:rPr lang="fr-FR" dirty="0"/>
              <a:t>Format et fréquence de rapport</a:t>
            </a:r>
          </a:p>
          <a:p>
            <a:pPr marL="285750" indent="-285750">
              <a:buFont typeface="Wingdings" panose="05000000000000000000" pitchFamily="2" charset="2"/>
              <a:buChar char="§"/>
            </a:pPr>
            <a:r>
              <a:rPr lang="fr-FR" dirty="0"/>
              <a:t>Description des processus</a:t>
            </a:r>
          </a:p>
          <a:p>
            <a:pPr marL="285750" indent="-285750">
              <a:buFontTx/>
              <a:buChar char="-"/>
            </a:pPr>
            <a:endParaRPr lang="fr-FR" dirty="0"/>
          </a:p>
          <a:p>
            <a:pPr marL="285750" indent="-285750">
              <a:buFontTx/>
              <a:buChar char="-"/>
            </a:pPr>
            <a:endParaRPr lang="fr-FR" dirty="0"/>
          </a:p>
        </p:txBody>
      </p:sp>
      <p:sp>
        <p:nvSpPr>
          <p:cNvPr id="11" name="Accolade fermante 10">
            <a:extLst>
              <a:ext uri="{FF2B5EF4-FFF2-40B4-BE49-F238E27FC236}">
                <a16:creationId xmlns:a16="http://schemas.microsoft.com/office/drawing/2014/main" id="{C667C2ED-EF5A-4E34-9297-84AA27050E77}"/>
              </a:ext>
            </a:extLst>
          </p:cNvPr>
          <p:cNvSpPr/>
          <p:nvPr/>
        </p:nvSpPr>
        <p:spPr>
          <a:xfrm>
            <a:off x="3013360" y="3754582"/>
            <a:ext cx="48495" cy="26185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1"/>
              </a:solidFill>
            </a:endParaRPr>
          </a:p>
        </p:txBody>
      </p:sp>
      <p:sp>
        <p:nvSpPr>
          <p:cNvPr id="3" name="Espace réservé du pied de page 2">
            <a:extLst>
              <a:ext uri="{FF2B5EF4-FFF2-40B4-BE49-F238E27FC236}">
                <a16:creationId xmlns:a16="http://schemas.microsoft.com/office/drawing/2014/main" id="{BBD248A2-78D1-4084-B5E9-90AC989BF33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82394249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DEFINIR LES ACTIVITES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423146878"/>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les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380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657600" y="3629891"/>
            <a:ext cx="8340436" cy="3416320"/>
          </a:xfrm>
          <a:prstGeom prst="rect">
            <a:avLst/>
          </a:prstGeom>
          <a:noFill/>
        </p:spPr>
        <p:txBody>
          <a:bodyPr wrap="square" rtlCol="0">
            <a:spAutoFit/>
          </a:bodyPr>
          <a:lstStyle/>
          <a:p>
            <a:pPr marL="285750" indent="-285750">
              <a:buFont typeface="Wingdings" panose="05000000000000000000" pitchFamily="2" charset="2"/>
              <a:buChar char="§"/>
            </a:pPr>
            <a:r>
              <a:rPr lang="fr-FR" sz="2400" dirty="0"/>
              <a:t>Action a entreprendre pour produire les livrables du projet</a:t>
            </a:r>
          </a:p>
          <a:p>
            <a:pPr marL="285750" indent="-285750">
              <a:buFont typeface="Wingdings" panose="05000000000000000000" pitchFamily="2" charset="2"/>
              <a:buChar char="§"/>
            </a:pPr>
            <a:r>
              <a:rPr lang="fr-FR" sz="2400" dirty="0"/>
              <a:t>Découpage des lots de travail en activités </a:t>
            </a:r>
          </a:p>
          <a:p>
            <a:pPr marL="285750" indent="-285750">
              <a:buFont typeface="Wingdings" panose="05000000000000000000" pitchFamily="2" charset="2"/>
              <a:buChar char="§"/>
            </a:pPr>
            <a:r>
              <a:rPr lang="fr-FR" sz="2400" dirty="0"/>
              <a:t>Se référer au SDP ( WBS)</a:t>
            </a:r>
          </a:p>
          <a:p>
            <a:pPr marL="285750" indent="-285750">
              <a:buFont typeface="Wingdings" panose="05000000000000000000" pitchFamily="2" charset="2"/>
              <a:buChar char="§"/>
            </a:pPr>
            <a:r>
              <a:rPr lang="fr-FR" sz="2400" dirty="0"/>
              <a:t>Activités qui vont servir de base à l’estimation, à la planification, à l’exécution, à la surveillance et à la maitrise du travail du projet</a:t>
            </a:r>
          </a:p>
          <a:p>
            <a:pPr marL="285750" indent="-285750">
              <a:buFont typeface="Wingdings" panose="05000000000000000000" pitchFamily="2" charset="2"/>
              <a:buChar char="§"/>
            </a:pPr>
            <a:r>
              <a:rPr lang="fr-FR" sz="2400" dirty="0"/>
              <a:t>Activités qui seront séquencées dans le prochain processus</a:t>
            </a:r>
          </a:p>
          <a:p>
            <a:endParaRPr lang="fr-FR" sz="2400" dirty="0"/>
          </a:p>
          <a:p>
            <a:endParaRPr lang="fr-FR" sz="2400" dirty="0"/>
          </a:p>
        </p:txBody>
      </p:sp>
      <p:sp>
        <p:nvSpPr>
          <p:cNvPr id="3" name="Espace réservé du pied de page 2">
            <a:extLst>
              <a:ext uri="{FF2B5EF4-FFF2-40B4-BE49-F238E27FC236}">
                <a16:creationId xmlns:a16="http://schemas.microsoft.com/office/drawing/2014/main" id="{F42149D1-D4B5-496D-A031-48F82E564F8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334130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461665"/>
          </a:xfrm>
          <a:prstGeom prst="rect">
            <a:avLst/>
          </a:prstGeom>
          <a:solidFill>
            <a:schemeClr val="accent6">
              <a:lumMod val="20000"/>
              <a:lumOff val="80000"/>
            </a:schemeClr>
          </a:solidFill>
        </p:spPr>
        <p:txBody>
          <a:bodyPr wrap="square" rtlCol="0">
            <a:spAutoFit/>
          </a:bodyPr>
          <a:lstStyle/>
          <a:p>
            <a:pPr algn="ctr"/>
            <a:r>
              <a:rPr lang="fr-FR" sz="2400" b="1" dirty="0"/>
              <a:t>PMI</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814056" y="107274"/>
            <a:ext cx="5611487" cy="830997"/>
          </a:xfrm>
          <a:prstGeom prst="rect">
            <a:avLst/>
          </a:prstGeom>
          <a:noFill/>
        </p:spPr>
        <p:txBody>
          <a:bodyPr wrap="square" rtlCol="0">
            <a:spAutoFit/>
          </a:bodyPr>
          <a:lstStyle/>
          <a:p>
            <a:pPr marL="342900" indent="-342900">
              <a:buFont typeface="Wingdings" panose="05000000000000000000" pitchFamily="2" charset="2"/>
              <a:buChar char="ü"/>
            </a:pPr>
            <a:r>
              <a:rPr lang="fr-FR" sz="2400" b="1" dirty="0"/>
              <a:t>Les avantages de la connaissance PMI</a:t>
            </a:r>
          </a:p>
          <a:p>
            <a:endParaRPr lang="fr-FR" sz="2400" b="1" dirty="0"/>
          </a:p>
        </p:txBody>
      </p:sp>
      <p:pic>
        <p:nvPicPr>
          <p:cNvPr id="2" name="Image 1"/>
          <p:cNvPicPr>
            <a:picLocks noChangeAspect="1"/>
          </p:cNvPicPr>
          <p:nvPr/>
        </p:nvPicPr>
        <p:blipFill>
          <a:blip r:embed="rId3"/>
          <a:stretch>
            <a:fillRect/>
          </a:stretch>
        </p:blipFill>
        <p:spPr>
          <a:xfrm>
            <a:off x="2977514" y="703229"/>
            <a:ext cx="7472772" cy="5701544"/>
          </a:xfrm>
          <a:prstGeom prst="rect">
            <a:avLst/>
          </a:prstGeom>
        </p:spPr>
      </p:pic>
      <p:sp>
        <p:nvSpPr>
          <p:cNvPr id="5" name="Espace réservé du pied de page 4">
            <a:extLst>
              <a:ext uri="{FF2B5EF4-FFF2-40B4-BE49-F238E27FC236}">
                <a16:creationId xmlns:a16="http://schemas.microsoft.com/office/drawing/2014/main" id="{8A10AAB0-B06F-4C37-A930-8C5153DFB5B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1213077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DEFINIR LES ACTIVITES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277696033"/>
              </p:ext>
            </p:extLst>
          </p:nvPr>
        </p:nvGraphicFramePr>
        <p:xfrm>
          <a:off x="3223647" y="185881"/>
          <a:ext cx="8462075" cy="3017520"/>
        </p:xfrm>
        <a:graphic>
          <a:graphicData uri="http://schemas.openxmlformats.org/drawingml/2006/table">
            <a:tbl>
              <a:tblPr firstRow="1" bandRow="1">
                <a:tableStyleId>{5C22544A-7EE6-4342-B048-85BDC9FD1C3A}</a:tableStyleId>
              </a:tblPr>
              <a:tblGrid>
                <a:gridCol w="3271221">
                  <a:extLst>
                    <a:ext uri="{9D8B030D-6E8A-4147-A177-3AD203B41FA5}">
                      <a16:colId xmlns:a16="http://schemas.microsoft.com/office/drawing/2014/main" val="2249680118"/>
                    </a:ext>
                  </a:extLst>
                </a:gridCol>
                <a:gridCol w="5190854">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les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2954444"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a:extLst>
              <a:ext uri="{FF2B5EF4-FFF2-40B4-BE49-F238E27FC236}">
                <a16:creationId xmlns:a16="http://schemas.microsoft.com/office/drawing/2014/main" id="{7939E4A4-0E12-49C5-B240-1BCD340233A1}"/>
              </a:ext>
            </a:extLst>
          </p:cNvPr>
          <p:cNvPicPr>
            <a:picLocks noChangeAspect="1"/>
          </p:cNvPicPr>
          <p:nvPr/>
        </p:nvPicPr>
        <p:blipFill>
          <a:blip r:embed="rId3"/>
          <a:stretch>
            <a:fillRect/>
          </a:stretch>
        </p:blipFill>
        <p:spPr>
          <a:xfrm>
            <a:off x="3958070" y="6510519"/>
            <a:ext cx="7296150" cy="333375"/>
          </a:xfrm>
          <a:prstGeom prst="rect">
            <a:avLst/>
          </a:prstGeom>
        </p:spPr>
      </p:pic>
      <p:pic>
        <p:nvPicPr>
          <p:cNvPr id="3" name="Image 2"/>
          <p:cNvPicPr>
            <a:picLocks noChangeAspect="1"/>
          </p:cNvPicPr>
          <p:nvPr/>
        </p:nvPicPr>
        <p:blipFill>
          <a:blip r:embed="rId4"/>
          <a:stretch>
            <a:fillRect/>
          </a:stretch>
        </p:blipFill>
        <p:spPr>
          <a:xfrm>
            <a:off x="3333992" y="3356772"/>
            <a:ext cx="7724775" cy="3000375"/>
          </a:xfrm>
          <a:prstGeom prst="rect">
            <a:avLst/>
          </a:prstGeom>
        </p:spPr>
      </p:pic>
      <p:sp>
        <p:nvSpPr>
          <p:cNvPr id="5" name="Espace réservé du pied de page 4">
            <a:extLst>
              <a:ext uri="{FF2B5EF4-FFF2-40B4-BE49-F238E27FC236}">
                <a16:creationId xmlns:a16="http://schemas.microsoft.com/office/drawing/2014/main" id="{9F4F4137-6D74-49AB-BE58-7C585C614E9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2693736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4060541915"/>
              </p:ext>
            </p:extLst>
          </p:nvPr>
        </p:nvGraphicFramePr>
        <p:xfrm>
          <a:off x="3554844" y="185881"/>
          <a:ext cx="6614392" cy="292110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86686">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9230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50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61856" y="3629891"/>
            <a:ext cx="9033162" cy="378565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Identifier et documenter les relations entre les activités du projet.</a:t>
            </a:r>
          </a:p>
          <a:p>
            <a:pPr marL="285750" indent="-285750">
              <a:buFont typeface="Wingdings" panose="05000000000000000000" pitchFamily="2" charset="2"/>
              <a:buChar char="§"/>
            </a:pPr>
            <a:r>
              <a:rPr lang="fr-FR" sz="2400" dirty="0"/>
              <a:t>Chaque activité et un chalon doit être lié à un prédécesseur(FD, DD) ou à un successeur (  DF,FF)</a:t>
            </a:r>
          </a:p>
          <a:p>
            <a:pPr marL="285750" indent="-285750">
              <a:buFont typeface="Wingdings" panose="05000000000000000000" pitchFamily="2" charset="2"/>
              <a:buChar char="§"/>
            </a:pPr>
            <a:r>
              <a:rPr lang="fr-FR" sz="2400" dirty="0"/>
              <a:t>Possible de placer un décalage avec retard , ou un décalage avec avance</a:t>
            </a:r>
          </a:p>
          <a:p>
            <a:pPr marL="285750" indent="-285750">
              <a:buFont typeface="Wingdings" panose="05000000000000000000" pitchFamily="2" charset="2"/>
              <a:buChar char="§"/>
            </a:pPr>
            <a:r>
              <a:rPr lang="fr-FR" sz="2400" dirty="0"/>
              <a:t>Possibilité d’utilisation d’un logiciel de gestion de projet (Tommonitoring, Ms Project) technique manuel ou automatisées ( Excel…)</a:t>
            </a:r>
          </a:p>
          <a:p>
            <a:endParaRPr lang="fr-FR" sz="2400" dirty="0"/>
          </a:p>
          <a:p>
            <a:endParaRPr lang="fr-FR" sz="2400" dirty="0"/>
          </a:p>
        </p:txBody>
      </p:sp>
      <p:sp>
        <p:nvSpPr>
          <p:cNvPr id="3" name="Espace réservé du pied de page 2">
            <a:extLst>
              <a:ext uri="{FF2B5EF4-FFF2-40B4-BE49-F238E27FC236}">
                <a16:creationId xmlns:a16="http://schemas.microsoft.com/office/drawing/2014/main" id="{6FE6EA8E-D7C9-40BC-B19C-4161ECC3911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408834870"/>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311628277"/>
              </p:ext>
            </p:extLst>
          </p:nvPr>
        </p:nvGraphicFramePr>
        <p:xfrm>
          <a:off x="3208150" y="185881"/>
          <a:ext cx="8617058" cy="3017520"/>
        </p:xfrm>
        <a:graphic>
          <a:graphicData uri="http://schemas.openxmlformats.org/drawingml/2006/table">
            <a:tbl>
              <a:tblPr firstRow="1" bandRow="1">
                <a:tableStyleId>{5C22544A-7EE6-4342-B048-85BDC9FD1C3A}</a:tableStyleId>
              </a:tblPr>
              <a:tblGrid>
                <a:gridCol w="3274952">
                  <a:extLst>
                    <a:ext uri="{9D8B030D-6E8A-4147-A177-3AD203B41FA5}">
                      <a16:colId xmlns:a16="http://schemas.microsoft.com/office/drawing/2014/main" val="2249680118"/>
                    </a:ext>
                  </a:extLst>
                </a:gridCol>
                <a:gridCol w="5342106">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2876953" cy="1758435"/>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p:cNvPicPr>
            <a:picLocks noChangeAspect="1"/>
          </p:cNvPicPr>
          <p:nvPr/>
        </p:nvPicPr>
        <p:blipFill>
          <a:blip r:embed="rId3"/>
          <a:stretch>
            <a:fillRect/>
          </a:stretch>
        </p:blipFill>
        <p:spPr>
          <a:xfrm>
            <a:off x="3554844" y="3203401"/>
            <a:ext cx="7600950" cy="3476625"/>
          </a:xfrm>
          <a:prstGeom prst="rect">
            <a:avLst/>
          </a:prstGeom>
        </p:spPr>
      </p:pic>
      <p:sp>
        <p:nvSpPr>
          <p:cNvPr id="3" name="Espace réservé du pied de page 2">
            <a:extLst>
              <a:ext uri="{FF2B5EF4-FFF2-40B4-BE49-F238E27FC236}">
                <a16:creationId xmlns:a16="http://schemas.microsoft.com/office/drawing/2014/main" id="{6046E298-C328-44CF-9B18-BB3E6B744E9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17721478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1432311"/>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829164365"/>
              </p:ext>
            </p:extLst>
          </p:nvPr>
        </p:nvGraphicFramePr>
        <p:xfrm>
          <a:off x="3554844" y="185881"/>
          <a:ext cx="6614392" cy="2529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a:extLst>
              <a:ext uri="{FF2B5EF4-FFF2-40B4-BE49-F238E27FC236}">
                <a16:creationId xmlns:a16="http://schemas.microsoft.com/office/drawing/2014/main" id="{A6755E14-38F5-4ACE-A74A-F41FCD5DAA49}"/>
              </a:ext>
            </a:extLst>
          </p:cNvPr>
          <p:cNvPicPr>
            <a:picLocks noChangeAspect="1"/>
          </p:cNvPicPr>
          <p:nvPr/>
        </p:nvPicPr>
        <p:blipFill>
          <a:blip r:embed="rId3"/>
          <a:stretch>
            <a:fillRect/>
          </a:stretch>
        </p:blipFill>
        <p:spPr>
          <a:xfrm>
            <a:off x="3810866" y="2789933"/>
            <a:ext cx="6648450" cy="3800475"/>
          </a:xfrm>
          <a:prstGeom prst="rect">
            <a:avLst/>
          </a:prstGeom>
        </p:spPr>
      </p:pic>
      <p:pic>
        <p:nvPicPr>
          <p:cNvPr id="3" name="Image 2"/>
          <p:cNvPicPr>
            <a:picLocks noChangeAspect="1"/>
          </p:cNvPicPr>
          <p:nvPr/>
        </p:nvPicPr>
        <p:blipFill>
          <a:blip r:embed="rId4"/>
          <a:stretch>
            <a:fillRect/>
          </a:stretch>
        </p:blipFill>
        <p:spPr>
          <a:xfrm>
            <a:off x="401781" y="3190746"/>
            <a:ext cx="2209800" cy="1933575"/>
          </a:xfrm>
          <a:prstGeom prst="rect">
            <a:avLst/>
          </a:prstGeom>
        </p:spPr>
      </p:pic>
      <p:sp>
        <p:nvSpPr>
          <p:cNvPr id="5" name="Espace réservé du pied de page 4">
            <a:extLst>
              <a:ext uri="{FF2B5EF4-FFF2-40B4-BE49-F238E27FC236}">
                <a16:creationId xmlns:a16="http://schemas.microsoft.com/office/drawing/2014/main" id="{9419E8E3-C219-4D94-9D65-EF23FBAD5AF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3147348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24247" y="874204"/>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281325876"/>
              </p:ext>
            </p:extLst>
          </p:nvPr>
        </p:nvGraphicFramePr>
        <p:xfrm>
          <a:off x="3554844" y="185881"/>
          <a:ext cx="6614392" cy="2529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3" name="ZoneTexte 2">
            <a:extLst>
              <a:ext uri="{FF2B5EF4-FFF2-40B4-BE49-F238E27FC236}">
                <a16:creationId xmlns:a16="http://schemas.microsoft.com/office/drawing/2014/main" id="{1A4FF255-A193-459D-861C-D9BE296E3586}"/>
              </a:ext>
            </a:extLst>
          </p:cNvPr>
          <p:cNvSpPr txBox="1"/>
          <p:nvPr/>
        </p:nvSpPr>
        <p:spPr>
          <a:xfrm>
            <a:off x="3061854" y="2964873"/>
            <a:ext cx="8672946" cy="923330"/>
          </a:xfrm>
          <a:prstGeom prst="rect">
            <a:avLst/>
          </a:prstGeom>
          <a:noFill/>
        </p:spPr>
        <p:txBody>
          <a:bodyPr wrap="square" rtlCol="0">
            <a:spAutoFit/>
          </a:bodyPr>
          <a:lstStyle/>
          <a:p>
            <a:pPr marL="285750" indent="-285750">
              <a:buFont typeface="Wingdings" panose="05000000000000000000" pitchFamily="2" charset="2"/>
              <a:buChar char="§"/>
            </a:pPr>
            <a:r>
              <a:rPr lang="fr-FR" dirty="0"/>
              <a:t>Dépendance obligatoire (contrat, sponsor..)</a:t>
            </a:r>
          </a:p>
          <a:p>
            <a:pPr marL="285750" indent="-285750">
              <a:buFont typeface="Wingdings" panose="05000000000000000000" pitchFamily="2" charset="2"/>
              <a:buChar char="§"/>
            </a:pPr>
            <a:r>
              <a:rPr lang="fr-FR" dirty="0"/>
              <a:t>Dépendante optionnelle ( par l’équipe projet)</a:t>
            </a:r>
          </a:p>
          <a:p>
            <a:pPr marL="285750" indent="-285750">
              <a:buFont typeface="Wingdings" panose="05000000000000000000" pitchFamily="2" charset="2"/>
              <a:buChar char="§"/>
            </a:pPr>
            <a:r>
              <a:rPr lang="fr-FR" dirty="0"/>
              <a:t>Dépendance externe ( pas sous contrôle de l’équipe projet)&lt;&gt; Dépendance interne</a:t>
            </a:r>
          </a:p>
        </p:txBody>
      </p:sp>
      <p:pic>
        <p:nvPicPr>
          <p:cNvPr id="11" name="Image 10">
            <a:extLst>
              <a:ext uri="{FF2B5EF4-FFF2-40B4-BE49-F238E27FC236}">
                <a16:creationId xmlns:a16="http://schemas.microsoft.com/office/drawing/2014/main" id="{0169C1B7-6730-4A68-AE26-0F9883DEA158}"/>
              </a:ext>
            </a:extLst>
          </p:cNvPr>
          <p:cNvPicPr>
            <a:picLocks noChangeAspect="1"/>
          </p:cNvPicPr>
          <p:nvPr/>
        </p:nvPicPr>
        <p:blipFill>
          <a:blip r:embed="rId3"/>
          <a:stretch>
            <a:fillRect/>
          </a:stretch>
        </p:blipFill>
        <p:spPr>
          <a:xfrm>
            <a:off x="5179865" y="6462873"/>
            <a:ext cx="4819650" cy="361950"/>
          </a:xfrm>
          <a:prstGeom prst="rect">
            <a:avLst/>
          </a:prstGeom>
        </p:spPr>
      </p:pic>
      <p:pic>
        <p:nvPicPr>
          <p:cNvPr id="12" name="Image 11"/>
          <p:cNvPicPr>
            <a:picLocks noChangeAspect="1"/>
          </p:cNvPicPr>
          <p:nvPr/>
        </p:nvPicPr>
        <p:blipFill>
          <a:blip r:embed="rId4"/>
          <a:stretch>
            <a:fillRect/>
          </a:stretch>
        </p:blipFill>
        <p:spPr>
          <a:xfrm>
            <a:off x="401780" y="2992470"/>
            <a:ext cx="2209800" cy="1933575"/>
          </a:xfrm>
          <a:prstGeom prst="rect">
            <a:avLst/>
          </a:prstGeom>
        </p:spPr>
      </p:pic>
      <p:pic>
        <p:nvPicPr>
          <p:cNvPr id="13" name="Image 12"/>
          <p:cNvPicPr>
            <a:picLocks noChangeAspect="1"/>
          </p:cNvPicPr>
          <p:nvPr/>
        </p:nvPicPr>
        <p:blipFill>
          <a:blip r:embed="rId5"/>
          <a:stretch>
            <a:fillRect/>
          </a:stretch>
        </p:blipFill>
        <p:spPr>
          <a:xfrm>
            <a:off x="3291154" y="3865851"/>
            <a:ext cx="7715250" cy="2619375"/>
          </a:xfrm>
          <a:prstGeom prst="rect">
            <a:avLst/>
          </a:prstGeom>
        </p:spPr>
      </p:pic>
      <p:sp>
        <p:nvSpPr>
          <p:cNvPr id="5" name="Espace réservé du pied de page 4">
            <a:extLst>
              <a:ext uri="{FF2B5EF4-FFF2-40B4-BE49-F238E27FC236}">
                <a16:creationId xmlns:a16="http://schemas.microsoft.com/office/drawing/2014/main" id="{83891305-8348-4343-A3CE-F063579A249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364695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496" y="874204"/>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4126536431"/>
              </p:ext>
            </p:extLst>
          </p:nvPr>
        </p:nvGraphicFramePr>
        <p:xfrm>
          <a:off x="3554844" y="185881"/>
          <a:ext cx="6614392" cy="2529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3" name="Image 12">
            <a:extLst>
              <a:ext uri="{FF2B5EF4-FFF2-40B4-BE49-F238E27FC236}">
                <a16:creationId xmlns:a16="http://schemas.microsoft.com/office/drawing/2014/main" id="{06A5F3E3-C32D-4437-935B-5CB6239135F4}"/>
              </a:ext>
            </a:extLst>
          </p:cNvPr>
          <p:cNvPicPr>
            <a:picLocks noChangeAspect="1"/>
          </p:cNvPicPr>
          <p:nvPr/>
        </p:nvPicPr>
        <p:blipFill>
          <a:blip r:embed="rId3"/>
          <a:stretch>
            <a:fillRect/>
          </a:stretch>
        </p:blipFill>
        <p:spPr>
          <a:xfrm>
            <a:off x="3554844" y="2753605"/>
            <a:ext cx="7334250" cy="3681411"/>
          </a:xfrm>
          <a:prstGeom prst="rect">
            <a:avLst/>
          </a:prstGeom>
        </p:spPr>
      </p:pic>
      <p:pic>
        <p:nvPicPr>
          <p:cNvPr id="14" name="Image 13">
            <a:extLst>
              <a:ext uri="{FF2B5EF4-FFF2-40B4-BE49-F238E27FC236}">
                <a16:creationId xmlns:a16="http://schemas.microsoft.com/office/drawing/2014/main" id="{897A03DA-5307-4D53-836C-5885419A9C4C}"/>
              </a:ext>
            </a:extLst>
          </p:cNvPr>
          <p:cNvPicPr>
            <a:picLocks noChangeAspect="1"/>
          </p:cNvPicPr>
          <p:nvPr/>
        </p:nvPicPr>
        <p:blipFill>
          <a:blip r:embed="rId4"/>
          <a:stretch>
            <a:fillRect/>
          </a:stretch>
        </p:blipFill>
        <p:spPr>
          <a:xfrm>
            <a:off x="5183616" y="6472900"/>
            <a:ext cx="3114675" cy="342900"/>
          </a:xfrm>
          <a:prstGeom prst="rect">
            <a:avLst/>
          </a:prstGeom>
        </p:spPr>
      </p:pic>
      <p:pic>
        <p:nvPicPr>
          <p:cNvPr id="3" name="Image 2"/>
          <p:cNvPicPr>
            <a:picLocks noChangeAspect="1"/>
          </p:cNvPicPr>
          <p:nvPr/>
        </p:nvPicPr>
        <p:blipFill>
          <a:blip r:embed="rId5"/>
          <a:stretch>
            <a:fillRect/>
          </a:stretch>
        </p:blipFill>
        <p:spPr>
          <a:xfrm>
            <a:off x="247973" y="3063094"/>
            <a:ext cx="2348883" cy="1971675"/>
          </a:xfrm>
          <a:prstGeom prst="rect">
            <a:avLst/>
          </a:prstGeom>
        </p:spPr>
      </p:pic>
      <p:sp>
        <p:nvSpPr>
          <p:cNvPr id="5" name="Espace réservé du pied de page 4">
            <a:extLst>
              <a:ext uri="{FF2B5EF4-FFF2-40B4-BE49-F238E27FC236}">
                <a16:creationId xmlns:a16="http://schemas.microsoft.com/office/drawing/2014/main" id="{0639D97C-230B-4E19-AE6D-9472B37879D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1467439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4872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ESTIMER LA DUREE DES ACTIVITES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274723399"/>
              </p:ext>
            </p:extLst>
          </p:nvPr>
        </p:nvGraphicFramePr>
        <p:xfrm>
          <a:off x="3061855" y="185881"/>
          <a:ext cx="8716857" cy="3017520"/>
        </p:xfrm>
        <a:graphic>
          <a:graphicData uri="http://schemas.openxmlformats.org/drawingml/2006/table">
            <a:tbl>
              <a:tblPr firstRow="1" bandRow="1">
                <a:tableStyleId>{5C22544A-7EE6-4342-B048-85BDC9FD1C3A}</a:tableStyleId>
              </a:tblPr>
              <a:tblGrid>
                <a:gridCol w="3331611">
                  <a:extLst>
                    <a:ext uri="{9D8B030D-6E8A-4147-A177-3AD203B41FA5}">
                      <a16:colId xmlns:a16="http://schemas.microsoft.com/office/drawing/2014/main" val="2249680118"/>
                    </a:ext>
                  </a:extLst>
                </a:gridCol>
                <a:gridCol w="5385246">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la durée des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061855" y="218565"/>
            <a:ext cx="3245429" cy="1781531"/>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469572" y="1261432"/>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61856" y="3629891"/>
            <a:ext cx="8492836" cy="2677656"/>
          </a:xfrm>
          <a:prstGeom prst="rect">
            <a:avLst/>
          </a:prstGeom>
          <a:noFill/>
        </p:spPr>
        <p:txBody>
          <a:bodyPr wrap="square" rtlCol="0">
            <a:spAutoFit/>
          </a:bodyPr>
          <a:lstStyle/>
          <a:p>
            <a:pPr marL="285750" indent="-285750">
              <a:buFont typeface="Wingdings" panose="05000000000000000000" pitchFamily="2" charset="2"/>
              <a:buChar char="§"/>
            </a:pPr>
            <a:r>
              <a:rPr lang="fr-FR" sz="2400" dirty="0"/>
              <a:t>Nombre de périodes de travail requises pour accomplir chacune des activités avec leurs ressources estimées</a:t>
            </a:r>
          </a:p>
          <a:p>
            <a:pPr marL="285750" indent="-285750">
              <a:buFont typeface="Wingdings" panose="05000000000000000000" pitchFamily="2" charset="2"/>
              <a:buChar char="§"/>
            </a:pPr>
            <a:r>
              <a:rPr lang="fr-FR" sz="2400" dirty="0"/>
              <a:t>Chiffrage du temps nécessaire pour mener à bien chacune des activités </a:t>
            </a:r>
          </a:p>
          <a:p>
            <a:endParaRPr lang="fr-FR" sz="2400" dirty="0"/>
          </a:p>
          <a:p>
            <a:endParaRPr lang="fr-FR" sz="2400" dirty="0"/>
          </a:p>
          <a:p>
            <a:endParaRPr lang="fr-FR" sz="2400" dirty="0"/>
          </a:p>
        </p:txBody>
      </p:sp>
      <p:sp>
        <p:nvSpPr>
          <p:cNvPr id="3" name="Espace réservé du pied de page 2">
            <a:extLst>
              <a:ext uri="{FF2B5EF4-FFF2-40B4-BE49-F238E27FC236}">
                <a16:creationId xmlns:a16="http://schemas.microsoft.com/office/drawing/2014/main" id="{AB8953F5-1BB4-45F8-94D6-BD6C0F5D16B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80552849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143985"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90324" y="2251910"/>
            <a:ext cx="2592561" cy="1384995"/>
          </a:xfrm>
          <a:prstGeom prst="rect">
            <a:avLst/>
          </a:prstGeom>
          <a:noFill/>
        </p:spPr>
        <p:txBody>
          <a:bodyPr wrap="square" rtlCol="0">
            <a:spAutoFit/>
          </a:bodyPr>
          <a:lstStyle/>
          <a:p>
            <a:pPr algn="ctr"/>
            <a:r>
              <a:rPr lang="fr-FR" sz="2800" b="1" dirty="0"/>
              <a:t>ESTIMER LA DUREE DES ACTIVITES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824829570"/>
              </p:ext>
            </p:extLst>
          </p:nvPr>
        </p:nvGraphicFramePr>
        <p:xfrm>
          <a:off x="2402237" y="96661"/>
          <a:ext cx="9407471" cy="2758526"/>
        </p:xfrm>
        <a:graphic>
          <a:graphicData uri="http://schemas.openxmlformats.org/drawingml/2006/table">
            <a:tbl>
              <a:tblPr firstRow="1" bandRow="1">
                <a:tableStyleId>{5C22544A-7EE6-4342-B048-85BDC9FD1C3A}</a:tableStyleId>
              </a:tblPr>
              <a:tblGrid>
                <a:gridCol w="4470472">
                  <a:extLst>
                    <a:ext uri="{9D8B030D-6E8A-4147-A177-3AD203B41FA5}">
                      <a16:colId xmlns:a16="http://schemas.microsoft.com/office/drawing/2014/main" val="2249680118"/>
                    </a:ext>
                  </a:extLst>
                </a:gridCol>
                <a:gridCol w="4936999">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la durée des activités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402237" y="96661"/>
            <a:ext cx="4476484" cy="173213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20874" y="36431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p:cNvPicPr>
            <a:picLocks noChangeAspect="1"/>
          </p:cNvPicPr>
          <p:nvPr/>
        </p:nvPicPr>
        <p:blipFill>
          <a:blip r:embed="rId3"/>
          <a:stretch>
            <a:fillRect/>
          </a:stretch>
        </p:blipFill>
        <p:spPr>
          <a:xfrm>
            <a:off x="3013360" y="2457856"/>
            <a:ext cx="7773460" cy="4400144"/>
          </a:xfrm>
          <a:prstGeom prst="rect">
            <a:avLst/>
          </a:prstGeom>
        </p:spPr>
      </p:pic>
      <p:sp>
        <p:nvSpPr>
          <p:cNvPr id="3" name="Espace réservé du pied de page 2">
            <a:extLst>
              <a:ext uri="{FF2B5EF4-FFF2-40B4-BE49-F238E27FC236}">
                <a16:creationId xmlns:a16="http://schemas.microsoft.com/office/drawing/2014/main" id="{67ED5892-996E-46E5-BC0A-DD75B45B806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57520264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7623" y="1470194"/>
            <a:ext cx="3061855" cy="1569660"/>
          </a:xfrm>
          <a:prstGeom prst="rect">
            <a:avLst/>
          </a:prstGeom>
          <a:noFill/>
        </p:spPr>
        <p:txBody>
          <a:bodyPr wrap="square" rtlCol="0">
            <a:spAutoFit/>
          </a:bodyPr>
          <a:lstStyle/>
          <a:p>
            <a:pPr algn="ctr"/>
            <a:r>
              <a:rPr lang="fr-FR" sz="3200" b="1" dirty="0"/>
              <a:t>ESTIMER LA DUREE DES ACTIVITES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868736659"/>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la durée des activités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0B9DC0D-57EB-4EDE-9BE4-E3F3A38BC317}"/>
              </a:ext>
            </a:extLst>
          </p:cNvPr>
          <p:cNvSpPr txBox="1"/>
          <p:nvPr/>
        </p:nvSpPr>
        <p:spPr>
          <a:xfrm>
            <a:off x="3172691" y="3381770"/>
            <a:ext cx="8866909" cy="3416320"/>
          </a:xfrm>
          <a:prstGeom prst="rect">
            <a:avLst/>
          </a:prstGeom>
          <a:noFill/>
        </p:spPr>
        <p:txBody>
          <a:bodyPr wrap="square" rtlCol="0">
            <a:spAutoFit/>
          </a:bodyPr>
          <a:lstStyle/>
          <a:p>
            <a:pPr marL="285750" indent="-285750">
              <a:buFont typeface="Wingdings" panose="05000000000000000000" pitchFamily="2" charset="2"/>
              <a:buChar char="§"/>
            </a:pPr>
            <a:r>
              <a:rPr lang="fr-FR" dirty="0"/>
              <a:t>Estimation par analogie ( estimation de la durée ou du coût , en utilisant les données historiques d’une activité d’un projet similaire comme base d’estimation )</a:t>
            </a:r>
          </a:p>
          <a:p>
            <a:pPr marL="285750" indent="-285750">
              <a:buFont typeface="Wingdings" panose="05000000000000000000" pitchFamily="2" charset="2"/>
              <a:buChar char="§"/>
            </a:pPr>
            <a:r>
              <a:rPr lang="fr-FR" dirty="0"/>
              <a:t>Estimation paramétrique ( Utilisation d’algorithme de calcul en se basant sur les données historique d’un projet et les paramètres du projet)</a:t>
            </a:r>
          </a:p>
          <a:p>
            <a:pPr marL="285750" indent="-285750">
              <a:buFont typeface="Wingdings" panose="05000000000000000000" pitchFamily="2" charset="2"/>
              <a:buChar char="§"/>
            </a:pPr>
            <a:r>
              <a:rPr lang="fr-FR" dirty="0"/>
              <a:t>Estimation à trois points : Plus probable, Optimiste, Pessimiste</a:t>
            </a:r>
          </a:p>
          <a:p>
            <a:pPr marL="742950" lvl="1" indent="-285750">
              <a:buFont typeface="Wingdings" panose="05000000000000000000" pitchFamily="2" charset="2"/>
              <a:buChar char="§"/>
            </a:pPr>
            <a:r>
              <a:rPr lang="fr-FR" dirty="0"/>
              <a:t>Distribution triangulaire : DT = (</a:t>
            </a:r>
            <a:r>
              <a:rPr lang="fr-FR" dirty="0" err="1"/>
              <a:t>Do+DPP+Dp</a:t>
            </a:r>
            <a:r>
              <a:rPr lang="fr-FR" dirty="0"/>
              <a:t>)/3</a:t>
            </a:r>
          </a:p>
          <a:p>
            <a:pPr marL="742950" lvl="1" indent="-285750">
              <a:buFont typeface="Wingdings" panose="05000000000000000000" pitchFamily="2" charset="2"/>
              <a:buChar char="§"/>
            </a:pPr>
            <a:r>
              <a:rPr lang="fr-FR" dirty="0"/>
              <a:t>Distribution bêta ( Analyse PERT</a:t>
            </a:r>
            <a:r>
              <a:rPr lang="fr-FR"/>
              <a:t>) DB </a:t>
            </a:r>
            <a:r>
              <a:rPr lang="fr-FR" dirty="0"/>
              <a:t>= ( Do+4dPP+dP)/6</a:t>
            </a:r>
          </a:p>
          <a:p>
            <a:pPr marL="742950" lvl="1" indent="-285750">
              <a:buFont typeface="Wingdings" panose="05000000000000000000" pitchFamily="2" charset="2"/>
              <a:buChar char="§"/>
            </a:pPr>
            <a:r>
              <a:rPr lang="fr-FR" dirty="0"/>
              <a:t>L’Ecart type = (P-O)/6</a:t>
            </a:r>
          </a:p>
          <a:p>
            <a:pPr marL="285750" indent="-285750">
              <a:buFont typeface="Wingdings" panose="05000000000000000000" pitchFamily="2" charset="2"/>
              <a:buChar char="§"/>
            </a:pPr>
            <a:r>
              <a:rPr lang="fr-FR" dirty="0"/>
              <a:t>Technique de prise de décision collectives ( remue-méninge, Delphes…)</a:t>
            </a:r>
          </a:p>
          <a:p>
            <a:pPr marL="285750" indent="-285750">
              <a:buFont typeface="Wingdings" panose="05000000000000000000" pitchFamily="2" charset="2"/>
              <a:buChar char="§"/>
            </a:pPr>
            <a:r>
              <a:rPr lang="fr-FR" dirty="0"/>
              <a:t>Analyse de la réserve ( Gestion des incertitudes, provision pour aléas, risques…)</a:t>
            </a:r>
          </a:p>
          <a:p>
            <a:pPr marL="285750" indent="-285750">
              <a:buFont typeface="Wingdings" panose="05000000000000000000" pitchFamily="2" charset="2"/>
              <a:buChar char="§"/>
            </a:pPr>
            <a:endParaRPr lang="fr-FR" dirty="0"/>
          </a:p>
          <a:p>
            <a:endParaRPr lang="fr-FR" dirty="0"/>
          </a:p>
        </p:txBody>
      </p:sp>
      <p:pic>
        <p:nvPicPr>
          <p:cNvPr id="3" name="Image 2"/>
          <p:cNvPicPr>
            <a:picLocks noChangeAspect="1"/>
          </p:cNvPicPr>
          <p:nvPr/>
        </p:nvPicPr>
        <p:blipFill>
          <a:blip r:embed="rId3"/>
          <a:stretch>
            <a:fillRect/>
          </a:stretch>
        </p:blipFill>
        <p:spPr>
          <a:xfrm>
            <a:off x="187509" y="3266512"/>
            <a:ext cx="2638342" cy="2638342"/>
          </a:xfrm>
          <a:prstGeom prst="rect">
            <a:avLst/>
          </a:prstGeom>
        </p:spPr>
      </p:pic>
      <p:sp>
        <p:nvSpPr>
          <p:cNvPr id="5" name="Espace réservé du pied de page 4">
            <a:extLst>
              <a:ext uri="{FF2B5EF4-FFF2-40B4-BE49-F238E27FC236}">
                <a16:creationId xmlns:a16="http://schemas.microsoft.com/office/drawing/2014/main" id="{E6E57D09-7DF7-4F8C-87B9-0B28B782D91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13770403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213595" y="2727711"/>
            <a:ext cx="3061855" cy="584775"/>
          </a:xfrm>
          <a:prstGeom prst="rect">
            <a:avLst/>
          </a:prstGeom>
          <a:noFill/>
        </p:spPr>
        <p:txBody>
          <a:bodyPr wrap="square" rtlCol="0">
            <a:spAutoFit/>
          </a:bodyPr>
          <a:lstStyle/>
          <a:p>
            <a:pPr algn="ctr"/>
            <a:r>
              <a:rPr lang="fr-FR" sz="3200" b="1" dirty="0"/>
              <a:t>ENSEMBLE</a:t>
            </a:r>
          </a:p>
        </p:txBody>
      </p:sp>
      <p:pic>
        <p:nvPicPr>
          <p:cNvPr id="3" name="Image 2">
            <a:extLst>
              <a:ext uri="{FF2B5EF4-FFF2-40B4-BE49-F238E27FC236}">
                <a16:creationId xmlns:a16="http://schemas.microsoft.com/office/drawing/2014/main" id="{84806E49-A681-4CA4-BC41-6EDD06CFEE02}"/>
              </a:ext>
            </a:extLst>
          </p:cNvPr>
          <p:cNvPicPr>
            <a:picLocks noChangeAspect="1"/>
          </p:cNvPicPr>
          <p:nvPr/>
        </p:nvPicPr>
        <p:blipFill>
          <a:blip r:embed="rId3"/>
          <a:stretch>
            <a:fillRect/>
          </a:stretch>
        </p:blipFill>
        <p:spPr>
          <a:xfrm>
            <a:off x="3061855" y="1409700"/>
            <a:ext cx="8958518" cy="3093411"/>
          </a:xfrm>
          <a:prstGeom prst="rect">
            <a:avLst/>
          </a:prstGeom>
        </p:spPr>
      </p:pic>
      <p:sp>
        <p:nvSpPr>
          <p:cNvPr id="2" name="Espace réservé du pied de page 1">
            <a:extLst>
              <a:ext uri="{FF2B5EF4-FFF2-40B4-BE49-F238E27FC236}">
                <a16:creationId xmlns:a16="http://schemas.microsoft.com/office/drawing/2014/main" id="{4BD87D05-BCD8-4B15-8391-38BC0BEFA8C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1301873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461665"/>
          </a:xfrm>
          <a:prstGeom prst="rect">
            <a:avLst/>
          </a:prstGeom>
          <a:solidFill>
            <a:schemeClr val="accent6">
              <a:lumMod val="20000"/>
              <a:lumOff val="80000"/>
            </a:schemeClr>
          </a:solidFill>
        </p:spPr>
        <p:txBody>
          <a:bodyPr wrap="square" rtlCol="0">
            <a:spAutoFit/>
          </a:bodyPr>
          <a:lstStyle/>
          <a:p>
            <a:pPr algn="ctr"/>
            <a:r>
              <a:rPr lang="fr-FR" sz="2400" b="1" dirty="0"/>
              <a:t>PMBOK</a:t>
            </a:r>
          </a:p>
        </p:txBody>
      </p:sp>
      <p:pic>
        <p:nvPicPr>
          <p:cNvPr id="2" name="Image 1"/>
          <p:cNvPicPr>
            <a:picLocks noChangeAspect="1"/>
          </p:cNvPicPr>
          <p:nvPr/>
        </p:nvPicPr>
        <p:blipFill>
          <a:blip r:embed="rId3"/>
          <a:stretch>
            <a:fillRect/>
          </a:stretch>
        </p:blipFill>
        <p:spPr>
          <a:xfrm>
            <a:off x="2666318" y="1058093"/>
            <a:ext cx="9341081" cy="4833256"/>
          </a:xfrm>
          <a:prstGeom prst="rect">
            <a:avLst/>
          </a:prstGeom>
        </p:spPr>
      </p:pic>
      <p:sp>
        <p:nvSpPr>
          <p:cNvPr id="3" name="Espace réservé du pied de page 2">
            <a:extLst>
              <a:ext uri="{FF2B5EF4-FFF2-40B4-BE49-F238E27FC236}">
                <a16:creationId xmlns:a16="http://schemas.microsoft.com/office/drawing/2014/main" id="{37D670C1-B1D6-499E-8DFF-CE2F5329266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0654959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4872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37127597"/>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09192"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657600" y="3629891"/>
            <a:ext cx="7398327" cy="193899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Elaborer le modèle d’échéancier du projet</a:t>
            </a:r>
          </a:p>
          <a:p>
            <a:pPr marL="285750" indent="-285750">
              <a:buFont typeface="Wingdings" panose="05000000000000000000" pitchFamily="2" charset="2"/>
              <a:buChar char="§"/>
            </a:pPr>
            <a:r>
              <a:rPr lang="fr-FR" sz="2400" dirty="0"/>
              <a:t>Sources ( WBS, activités, séquences, durées, besoins en ressource , contraintes de l’échéancier…) </a:t>
            </a:r>
          </a:p>
          <a:p>
            <a:endParaRPr lang="fr-FR" sz="2400" dirty="0"/>
          </a:p>
          <a:p>
            <a:endParaRPr lang="fr-FR" sz="2400" dirty="0"/>
          </a:p>
        </p:txBody>
      </p:sp>
      <p:sp>
        <p:nvSpPr>
          <p:cNvPr id="3" name="Espace réservé du pied de page 2">
            <a:extLst>
              <a:ext uri="{FF2B5EF4-FFF2-40B4-BE49-F238E27FC236}">
                <a16:creationId xmlns:a16="http://schemas.microsoft.com/office/drawing/2014/main" id="{D461C5C7-D0DB-4AA8-A5A4-D0432A02CAC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55812301"/>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4087443625"/>
              </p:ext>
            </p:extLst>
          </p:nvPr>
        </p:nvGraphicFramePr>
        <p:xfrm>
          <a:off x="3208149" y="185882"/>
          <a:ext cx="8555065" cy="2758526"/>
        </p:xfrm>
        <a:graphic>
          <a:graphicData uri="http://schemas.openxmlformats.org/drawingml/2006/table">
            <a:tbl>
              <a:tblPr firstRow="1" bandRow="1">
                <a:tableStyleId>{5C22544A-7EE6-4342-B048-85BDC9FD1C3A}</a:tableStyleId>
              </a:tblPr>
              <a:tblGrid>
                <a:gridCol w="4065406">
                  <a:extLst>
                    <a:ext uri="{9D8B030D-6E8A-4147-A177-3AD203B41FA5}">
                      <a16:colId xmlns:a16="http://schemas.microsoft.com/office/drawing/2014/main" val="2249680118"/>
                    </a:ext>
                  </a:extLst>
                </a:gridCol>
                <a:gridCol w="4489659">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4201387" y="2495550"/>
            <a:ext cx="5980999" cy="4362450"/>
          </a:xfrm>
          <a:prstGeom prst="rect">
            <a:avLst/>
          </a:prstGeom>
        </p:spPr>
      </p:pic>
      <p:sp>
        <p:nvSpPr>
          <p:cNvPr id="5" name="Espace réservé du pied de page 4">
            <a:extLst>
              <a:ext uri="{FF2B5EF4-FFF2-40B4-BE49-F238E27FC236}">
                <a16:creationId xmlns:a16="http://schemas.microsoft.com/office/drawing/2014/main" id="{B2D78DD0-89B1-4BCF-B8AD-49CBC27BA26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78820101"/>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24247" y="138608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017440234"/>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5" name="ZoneTexte 14">
            <a:extLst>
              <a:ext uri="{FF2B5EF4-FFF2-40B4-BE49-F238E27FC236}">
                <a16:creationId xmlns:a16="http://schemas.microsoft.com/office/drawing/2014/main"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cxnSp>
        <p:nvCxnSpPr>
          <p:cNvPr id="5" name="Connecteur droit avec flèche 4">
            <a:extLst>
              <a:ext uri="{FF2B5EF4-FFF2-40B4-BE49-F238E27FC236}">
                <a16:creationId xmlns:a16="http://schemas.microsoft.com/office/drawing/2014/main" id="{CA82CB40-EC73-446D-AE9A-8871490D0E73}"/>
              </a:ext>
            </a:extLst>
          </p:cNvPr>
          <p:cNvCxnSpPr>
            <a:cxnSpLocks/>
          </p:cNvCxnSpPr>
          <p:nvPr/>
        </p:nvCxnSpPr>
        <p:spPr>
          <a:xfrm>
            <a:off x="2614176" y="4060556"/>
            <a:ext cx="751324" cy="371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C492826E-8421-4950-85DF-B40C4BDDDAA1}"/>
              </a:ext>
            </a:extLst>
          </p:cNvPr>
          <p:cNvPicPr>
            <a:picLocks noChangeAspect="1"/>
          </p:cNvPicPr>
          <p:nvPr/>
        </p:nvPicPr>
        <p:blipFill>
          <a:blip r:embed="rId3"/>
          <a:stretch>
            <a:fillRect/>
          </a:stretch>
        </p:blipFill>
        <p:spPr>
          <a:xfrm>
            <a:off x="3365500" y="3039854"/>
            <a:ext cx="7334250" cy="3681411"/>
          </a:xfrm>
          <a:prstGeom prst="rect">
            <a:avLst/>
          </a:prstGeom>
          <a:ln>
            <a:solidFill>
              <a:schemeClr val="accent1"/>
            </a:solidFill>
          </a:ln>
        </p:spPr>
      </p:pic>
      <p:pic>
        <p:nvPicPr>
          <p:cNvPr id="3" name="Image 2"/>
          <p:cNvPicPr>
            <a:picLocks noChangeAspect="1"/>
          </p:cNvPicPr>
          <p:nvPr/>
        </p:nvPicPr>
        <p:blipFill>
          <a:blip r:embed="rId4"/>
          <a:stretch>
            <a:fillRect/>
          </a:stretch>
        </p:blipFill>
        <p:spPr>
          <a:xfrm>
            <a:off x="253709" y="2605854"/>
            <a:ext cx="2446107" cy="3517855"/>
          </a:xfrm>
          <a:prstGeom prst="rect">
            <a:avLst/>
          </a:prstGeom>
        </p:spPr>
      </p:pic>
      <p:sp>
        <p:nvSpPr>
          <p:cNvPr id="9" name="Espace réservé du pied de page 8">
            <a:extLst>
              <a:ext uri="{FF2B5EF4-FFF2-40B4-BE49-F238E27FC236}">
                <a16:creationId xmlns:a16="http://schemas.microsoft.com/office/drawing/2014/main" id="{C66D2526-3CDF-4CC8-996F-71AA2DBB659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91804262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24247" y="138608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31852327"/>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5" name="ZoneTexte 14">
            <a:extLst>
              <a:ext uri="{FF2B5EF4-FFF2-40B4-BE49-F238E27FC236}">
                <a16:creationId xmlns:a16="http://schemas.microsoft.com/office/drawing/2014/main"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pic>
        <p:nvPicPr>
          <p:cNvPr id="16" name="Image 15">
            <a:extLst>
              <a:ext uri="{FF2B5EF4-FFF2-40B4-BE49-F238E27FC236}">
                <a16:creationId xmlns:a16="http://schemas.microsoft.com/office/drawing/2014/main" id="{431D5A6D-7B9F-44BA-B1C7-AC2CC9D6D8FB}"/>
              </a:ext>
            </a:extLst>
          </p:cNvPr>
          <p:cNvPicPr>
            <a:picLocks noChangeAspect="1"/>
          </p:cNvPicPr>
          <p:nvPr/>
        </p:nvPicPr>
        <p:blipFill>
          <a:blip r:embed="rId3"/>
          <a:stretch>
            <a:fillRect/>
          </a:stretch>
        </p:blipFill>
        <p:spPr>
          <a:xfrm>
            <a:off x="3167490" y="3055927"/>
            <a:ext cx="8533967" cy="3351800"/>
          </a:xfrm>
          <a:prstGeom prst="rect">
            <a:avLst/>
          </a:prstGeom>
        </p:spPr>
      </p:pic>
      <p:cxnSp>
        <p:nvCxnSpPr>
          <p:cNvPr id="5" name="Connecteur droit avec flèche 4">
            <a:extLst>
              <a:ext uri="{FF2B5EF4-FFF2-40B4-BE49-F238E27FC236}">
                <a16:creationId xmlns:a16="http://schemas.microsoft.com/office/drawing/2014/main" id="{CA82CB40-EC73-446D-AE9A-8871490D0E73}"/>
              </a:ext>
            </a:extLst>
          </p:cNvPr>
          <p:cNvCxnSpPr/>
          <p:nvPr/>
        </p:nvCxnSpPr>
        <p:spPr>
          <a:xfrm>
            <a:off x="2413000" y="4216400"/>
            <a:ext cx="952500"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4"/>
          <a:stretch>
            <a:fillRect/>
          </a:stretch>
        </p:blipFill>
        <p:spPr>
          <a:xfrm>
            <a:off x="253709" y="2766689"/>
            <a:ext cx="2531761" cy="3641038"/>
          </a:xfrm>
          <a:prstGeom prst="rect">
            <a:avLst/>
          </a:prstGeom>
        </p:spPr>
      </p:pic>
      <p:sp>
        <p:nvSpPr>
          <p:cNvPr id="9" name="Espace réservé du pied de page 8">
            <a:extLst>
              <a:ext uri="{FF2B5EF4-FFF2-40B4-BE49-F238E27FC236}">
                <a16:creationId xmlns:a16="http://schemas.microsoft.com/office/drawing/2014/main" id="{0646F38E-CD47-49FD-88ED-DA56834367F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19465006"/>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2" y="-1"/>
            <a:ext cx="219710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1" y="2844224"/>
            <a:ext cx="2197100" cy="584775"/>
          </a:xfrm>
          <a:prstGeom prst="rect">
            <a:avLst/>
          </a:prstGeom>
          <a:noFill/>
        </p:spPr>
        <p:txBody>
          <a:bodyPr wrap="square" rtlCol="0">
            <a:spAutoFit/>
          </a:bodyPr>
          <a:lstStyle/>
          <a:p>
            <a:pPr algn="ctr"/>
            <a:r>
              <a:rPr lang="fr-FR" sz="3200" b="1" dirty="0"/>
              <a:t>ENSEMBLE</a:t>
            </a:r>
          </a:p>
        </p:txBody>
      </p:sp>
      <p:pic>
        <p:nvPicPr>
          <p:cNvPr id="2" name="Image 1">
            <a:extLst>
              <a:ext uri="{FF2B5EF4-FFF2-40B4-BE49-F238E27FC236}">
                <a16:creationId xmlns:a16="http://schemas.microsoft.com/office/drawing/2014/main" id="{AA56C6AC-9CE7-4B6B-BF65-F4F0964A9215}"/>
              </a:ext>
            </a:extLst>
          </p:cNvPr>
          <p:cNvPicPr>
            <a:picLocks noChangeAspect="1"/>
          </p:cNvPicPr>
          <p:nvPr/>
        </p:nvPicPr>
        <p:blipFill>
          <a:blip r:embed="rId3"/>
          <a:stretch>
            <a:fillRect/>
          </a:stretch>
        </p:blipFill>
        <p:spPr>
          <a:xfrm>
            <a:off x="3048000" y="201612"/>
            <a:ext cx="7623175" cy="6478588"/>
          </a:xfrm>
          <a:prstGeom prst="rect">
            <a:avLst/>
          </a:prstGeom>
        </p:spPr>
      </p:pic>
      <p:sp>
        <p:nvSpPr>
          <p:cNvPr id="3" name="Espace réservé du pied de page 2">
            <a:extLst>
              <a:ext uri="{FF2B5EF4-FFF2-40B4-BE49-F238E27FC236}">
                <a16:creationId xmlns:a16="http://schemas.microsoft.com/office/drawing/2014/main" id="{00D18507-CB93-430F-9EA5-EAD001111E3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512183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0" y="2265619"/>
            <a:ext cx="3061855" cy="584775"/>
          </a:xfrm>
          <a:prstGeom prst="rect">
            <a:avLst/>
          </a:prstGeom>
          <a:noFill/>
        </p:spPr>
        <p:txBody>
          <a:bodyPr wrap="square" rtlCol="0">
            <a:spAutoFit/>
          </a:bodyPr>
          <a:lstStyle/>
          <a:p>
            <a:pPr algn="ctr"/>
            <a:r>
              <a:rPr lang="fr-FR" sz="3200" b="1" dirty="0"/>
              <a:t>ENSEMBLE</a:t>
            </a:r>
          </a:p>
        </p:txBody>
      </p:sp>
      <p:pic>
        <p:nvPicPr>
          <p:cNvPr id="9" name="Image 8">
            <a:extLst>
              <a:ext uri="{FF2B5EF4-FFF2-40B4-BE49-F238E27FC236}">
                <a16:creationId xmlns:a16="http://schemas.microsoft.com/office/drawing/2014/main" id="{0E379A6A-3389-4EC0-8D96-9A6F8AF4ED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82950" y="1092200"/>
            <a:ext cx="8210550" cy="4338637"/>
          </a:xfrm>
          <a:prstGeom prst="rect">
            <a:avLst/>
          </a:prstGeom>
          <a:noFill/>
          <a:ln>
            <a:noFill/>
          </a:ln>
        </p:spPr>
      </p:pic>
      <p:sp>
        <p:nvSpPr>
          <p:cNvPr id="2" name="Espace réservé du pied de page 1">
            <a:extLst>
              <a:ext uri="{FF2B5EF4-FFF2-40B4-BE49-F238E27FC236}">
                <a16:creationId xmlns:a16="http://schemas.microsoft.com/office/drawing/2014/main" id="{C1CF863D-1795-494C-8B33-32B4545554B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088453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0" y="2265619"/>
            <a:ext cx="3061855" cy="584775"/>
          </a:xfrm>
          <a:prstGeom prst="rect">
            <a:avLst/>
          </a:prstGeom>
          <a:noFill/>
        </p:spPr>
        <p:txBody>
          <a:bodyPr wrap="square" rtlCol="0">
            <a:spAutoFit/>
          </a:bodyPr>
          <a:lstStyle/>
          <a:p>
            <a:pPr algn="ctr"/>
            <a:r>
              <a:rPr lang="fr-FR" sz="3200" b="1" dirty="0"/>
              <a:t>ENSEMBLE</a:t>
            </a:r>
          </a:p>
        </p:txBody>
      </p:sp>
      <p:pic>
        <p:nvPicPr>
          <p:cNvPr id="2" name="Image 1">
            <a:extLst>
              <a:ext uri="{FF2B5EF4-FFF2-40B4-BE49-F238E27FC236}">
                <a16:creationId xmlns:a16="http://schemas.microsoft.com/office/drawing/2014/main" id="{E3D129B9-90E9-40B3-92FF-1CF80F4010EE}"/>
              </a:ext>
            </a:extLst>
          </p:cNvPr>
          <p:cNvPicPr>
            <a:picLocks noChangeAspect="1"/>
          </p:cNvPicPr>
          <p:nvPr/>
        </p:nvPicPr>
        <p:blipFill>
          <a:blip r:embed="rId3"/>
          <a:stretch>
            <a:fillRect/>
          </a:stretch>
        </p:blipFill>
        <p:spPr>
          <a:xfrm>
            <a:off x="3444874" y="326275"/>
            <a:ext cx="7896225" cy="5820524"/>
          </a:xfrm>
          <a:prstGeom prst="rect">
            <a:avLst/>
          </a:prstGeom>
        </p:spPr>
      </p:pic>
      <p:sp>
        <p:nvSpPr>
          <p:cNvPr id="3" name="Espace réservé du pied de page 2">
            <a:extLst>
              <a:ext uri="{FF2B5EF4-FFF2-40B4-BE49-F238E27FC236}">
                <a16:creationId xmlns:a16="http://schemas.microsoft.com/office/drawing/2014/main" id="{78DB532F-B69F-4116-A980-07B109639DB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950422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496" y="487927"/>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647896657"/>
              </p:ext>
            </p:extLst>
          </p:nvPr>
        </p:nvGraphicFramePr>
        <p:xfrm>
          <a:off x="3167490" y="185882"/>
          <a:ext cx="8502734" cy="2758526"/>
        </p:xfrm>
        <a:graphic>
          <a:graphicData uri="http://schemas.openxmlformats.org/drawingml/2006/table">
            <a:tbl>
              <a:tblPr firstRow="1" bandRow="1">
                <a:tableStyleId>{5C22544A-7EE6-4342-B048-85BDC9FD1C3A}</a:tableStyleId>
              </a:tblPr>
              <a:tblGrid>
                <a:gridCol w="3293216">
                  <a:extLst>
                    <a:ext uri="{9D8B030D-6E8A-4147-A177-3AD203B41FA5}">
                      <a16:colId xmlns:a16="http://schemas.microsoft.com/office/drawing/2014/main" val="2249680118"/>
                    </a:ext>
                  </a:extLst>
                </a:gridCol>
                <a:gridCol w="5209518">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2907949" cy="1758435"/>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5" name="ZoneTexte 14">
            <a:extLst>
              <a:ext uri="{FF2B5EF4-FFF2-40B4-BE49-F238E27FC236}">
                <a16:creationId xmlns:a16="http://schemas.microsoft.com/office/drawing/2014/main"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sp>
        <p:nvSpPr>
          <p:cNvPr id="3" name="ZoneTexte 2">
            <a:extLst>
              <a:ext uri="{FF2B5EF4-FFF2-40B4-BE49-F238E27FC236}">
                <a16:creationId xmlns:a16="http://schemas.microsoft.com/office/drawing/2014/main" id="{9E38D254-A77C-4E48-A066-87B2C7E64018}"/>
              </a:ext>
            </a:extLst>
          </p:cNvPr>
          <p:cNvSpPr txBox="1"/>
          <p:nvPr/>
        </p:nvSpPr>
        <p:spPr>
          <a:xfrm>
            <a:off x="3186545" y="3255818"/>
            <a:ext cx="9005455" cy="646331"/>
          </a:xfrm>
          <a:prstGeom prst="rect">
            <a:avLst/>
          </a:prstGeom>
          <a:noFill/>
        </p:spPr>
        <p:txBody>
          <a:bodyPr wrap="square" rtlCol="0">
            <a:spAutoFit/>
          </a:bodyPr>
          <a:lstStyle/>
          <a:p>
            <a:pPr marL="285750" indent="-285750">
              <a:buFont typeface="Arial" panose="020B0604020202020204" pitchFamily="34" charset="0"/>
              <a:buChar char="•"/>
            </a:pPr>
            <a:r>
              <a:rPr lang="fr-FR" dirty="0"/>
              <a:t>Chaine critique: méthode de modélisation de l'échéancier permettant à l'équipe de placer une réserve de temps sur tout chemin ( prise en compte des conflits de ressources )</a:t>
            </a:r>
          </a:p>
        </p:txBody>
      </p:sp>
      <p:pic>
        <p:nvPicPr>
          <p:cNvPr id="5" name="Image 4">
            <a:extLst>
              <a:ext uri="{FF2B5EF4-FFF2-40B4-BE49-F238E27FC236}">
                <a16:creationId xmlns:a16="http://schemas.microsoft.com/office/drawing/2014/main" id="{D395A2A8-E8A1-4589-BEC7-B33C43669772}"/>
              </a:ext>
            </a:extLst>
          </p:cNvPr>
          <p:cNvPicPr>
            <a:picLocks noChangeAspect="1"/>
          </p:cNvPicPr>
          <p:nvPr/>
        </p:nvPicPr>
        <p:blipFill>
          <a:blip r:embed="rId3"/>
          <a:stretch>
            <a:fillRect/>
          </a:stretch>
        </p:blipFill>
        <p:spPr>
          <a:xfrm>
            <a:off x="3167490" y="3910779"/>
            <a:ext cx="8312728" cy="2947221"/>
          </a:xfrm>
          <a:prstGeom prst="rect">
            <a:avLst/>
          </a:prstGeom>
        </p:spPr>
      </p:pic>
      <p:cxnSp>
        <p:nvCxnSpPr>
          <p:cNvPr id="11" name="Connecteur droit avec flèche 10">
            <a:extLst>
              <a:ext uri="{FF2B5EF4-FFF2-40B4-BE49-F238E27FC236}">
                <a16:creationId xmlns:a16="http://schemas.microsoft.com/office/drawing/2014/main" id="{D94528F2-57C3-4381-8E44-EF100E1B2EBC}"/>
              </a:ext>
            </a:extLst>
          </p:cNvPr>
          <p:cNvCxnSpPr/>
          <p:nvPr/>
        </p:nvCxnSpPr>
        <p:spPr>
          <a:xfrm>
            <a:off x="2527300" y="4432300"/>
            <a:ext cx="1473200"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p:nvPicPr>
        <p:blipFill>
          <a:blip r:embed="rId4"/>
          <a:stretch>
            <a:fillRect/>
          </a:stretch>
        </p:blipFill>
        <p:spPr>
          <a:xfrm>
            <a:off x="205850" y="2382144"/>
            <a:ext cx="2601662" cy="3741565"/>
          </a:xfrm>
          <a:prstGeom prst="rect">
            <a:avLst/>
          </a:prstGeom>
        </p:spPr>
      </p:pic>
      <p:sp>
        <p:nvSpPr>
          <p:cNvPr id="12" name="Espace réservé du pied de page 11">
            <a:extLst>
              <a:ext uri="{FF2B5EF4-FFF2-40B4-BE49-F238E27FC236}">
                <a16:creationId xmlns:a16="http://schemas.microsoft.com/office/drawing/2014/main" id="{1D819804-1B35-43DC-8DC2-0FD5F9A0198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57862089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0616"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59701" y="42919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520140318"/>
              </p:ext>
            </p:extLst>
          </p:nvPr>
        </p:nvGraphicFramePr>
        <p:xfrm>
          <a:off x="3186545" y="185882"/>
          <a:ext cx="8809143" cy="2758526"/>
        </p:xfrm>
        <a:graphic>
          <a:graphicData uri="http://schemas.openxmlformats.org/drawingml/2006/table">
            <a:tbl>
              <a:tblPr firstRow="1" bandRow="1">
                <a:tableStyleId>{5C22544A-7EE6-4342-B048-85BDC9FD1C3A}</a:tableStyleId>
              </a:tblPr>
              <a:tblGrid>
                <a:gridCol w="3280336">
                  <a:extLst>
                    <a:ext uri="{9D8B030D-6E8A-4147-A177-3AD203B41FA5}">
                      <a16:colId xmlns:a16="http://schemas.microsoft.com/office/drawing/2014/main" val="2249680118"/>
                    </a:ext>
                  </a:extLst>
                </a:gridCol>
                <a:gridCol w="5528807">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219941" y="227620"/>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5" name="ZoneTexte 14">
            <a:extLst>
              <a:ext uri="{FF2B5EF4-FFF2-40B4-BE49-F238E27FC236}">
                <a16:creationId xmlns:a16="http://schemas.microsoft.com/office/drawing/2014/main"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sp>
        <p:nvSpPr>
          <p:cNvPr id="14" name="ZoneTexte 13">
            <a:extLst>
              <a:ext uri="{FF2B5EF4-FFF2-40B4-BE49-F238E27FC236}">
                <a16:creationId xmlns:a16="http://schemas.microsoft.com/office/drawing/2014/main" id="{B01063EE-EFA7-40BB-9EEE-4BCC5B954B8F}"/>
              </a:ext>
            </a:extLst>
          </p:cNvPr>
          <p:cNvSpPr txBox="1"/>
          <p:nvPr/>
        </p:nvSpPr>
        <p:spPr>
          <a:xfrm>
            <a:off x="3186545" y="3255818"/>
            <a:ext cx="9005455" cy="2308324"/>
          </a:xfrm>
          <a:prstGeom prst="rect">
            <a:avLst/>
          </a:prstGeom>
          <a:noFill/>
        </p:spPr>
        <p:txBody>
          <a:bodyPr wrap="square" rtlCol="0">
            <a:spAutoFit/>
          </a:bodyPr>
          <a:lstStyle/>
          <a:p>
            <a:pPr marL="285750" indent="-285750">
              <a:buFont typeface="Arial" panose="020B0604020202020204" pitchFamily="34" charset="0"/>
              <a:buChar char="•"/>
            </a:pPr>
            <a:r>
              <a:rPr lang="fr-FR" b="1" dirty="0"/>
              <a:t>Technique d’optimisation des ressources </a:t>
            </a:r>
          </a:p>
          <a:p>
            <a:pPr marL="742950" lvl="1" indent="-285750">
              <a:buFont typeface="Arial" panose="020B0604020202020204" pitchFamily="34" charset="0"/>
              <a:buChar char="•"/>
            </a:pPr>
            <a:r>
              <a:rPr lang="fr-FR" dirty="0"/>
              <a:t>Nivellement des ressources ( ajustement des dates de début et des dates de fin en fonction des contraintes des ressources pour assurer l'équilibre entre la demande et la disponibilité )</a:t>
            </a:r>
          </a:p>
          <a:p>
            <a:pPr marL="742950" lvl="1" indent="-285750">
              <a:buFont typeface="Arial" panose="020B0604020202020204" pitchFamily="34" charset="0"/>
              <a:buChar char="•"/>
            </a:pPr>
            <a:r>
              <a:rPr lang="fr-FR" dirty="0"/>
              <a:t>Lissage des ressources (ajustement des activités de telle sorte que les demandes de ressources pour le projet ne dépassent pas certaines limites de ressources prédéfinies</a:t>
            </a:r>
          </a:p>
          <a:p>
            <a:pPr marL="742950" lvl="1" indent="-285750">
              <a:buFont typeface="Arial" panose="020B0604020202020204" pitchFamily="34" charset="0"/>
              <a:buChar char="•"/>
            </a:pPr>
            <a:endParaRPr lang="fr-FR" dirty="0"/>
          </a:p>
          <a:p>
            <a:pPr lvl="1"/>
            <a:endParaRPr lang="fr-FR" dirty="0"/>
          </a:p>
        </p:txBody>
      </p:sp>
      <p:pic>
        <p:nvPicPr>
          <p:cNvPr id="11" name="Image 10"/>
          <p:cNvPicPr>
            <a:picLocks noChangeAspect="1"/>
          </p:cNvPicPr>
          <p:nvPr/>
        </p:nvPicPr>
        <p:blipFill>
          <a:blip r:embed="rId3"/>
          <a:stretch>
            <a:fillRect/>
          </a:stretch>
        </p:blipFill>
        <p:spPr>
          <a:xfrm>
            <a:off x="171960" y="1813301"/>
            <a:ext cx="2760116" cy="3969445"/>
          </a:xfrm>
          <a:prstGeom prst="rect">
            <a:avLst/>
          </a:prstGeom>
        </p:spPr>
      </p:pic>
      <p:sp>
        <p:nvSpPr>
          <p:cNvPr id="3" name="Espace réservé du pied de page 2">
            <a:extLst>
              <a:ext uri="{FF2B5EF4-FFF2-40B4-BE49-F238E27FC236}">
                <a16:creationId xmlns:a16="http://schemas.microsoft.com/office/drawing/2014/main" id="{2AC7F05C-65B9-4918-86F9-68FC3546EEA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9742793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0616"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59701" y="42919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520140318"/>
              </p:ext>
            </p:extLst>
          </p:nvPr>
        </p:nvGraphicFramePr>
        <p:xfrm>
          <a:off x="3186545" y="185882"/>
          <a:ext cx="8809143" cy="2758526"/>
        </p:xfrm>
        <a:graphic>
          <a:graphicData uri="http://schemas.openxmlformats.org/drawingml/2006/table">
            <a:tbl>
              <a:tblPr firstRow="1" bandRow="1">
                <a:tableStyleId>{5C22544A-7EE6-4342-B048-85BDC9FD1C3A}</a:tableStyleId>
              </a:tblPr>
              <a:tblGrid>
                <a:gridCol w="3280336">
                  <a:extLst>
                    <a:ext uri="{9D8B030D-6E8A-4147-A177-3AD203B41FA5}">
                      <a16:colId xmlns:a16="http://schemas.microsoft.com/office/drawing/2014/main" val="2249680118"/>
                    </a:ext>
                  </a:extLst>
                </a:gridCol>
                <a:gridCol w="5528807">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219941" y="227620"/>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5" name="ZoneTexte 14">
            <a:extLst>
              <a:ext uri="{FF2B5EF4-FFF2-40B4-BE49-F238E27FC236}">
                <a16:creationId xmlns:a16="http://schemas.microsoft.com/office/drawing/2014/main"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pic>
        <p:nvPicPr>
          <p:cNvPr id="11" name="Image 10"/>
          <p:cNvPicPr>
            <a:picLocks noChangeAspect="1"/>
          </p:cNvPicPr>
          <p:nvPr/>
        </p:nvPicPr>
        <p:blipFill>
          <a:blip r:embed="rId3"/>
          <a:stretch>
            <a:fillRect/>
          </a:stretch>
        </p:blipFill>
        <p:spPr>
          <a:xfrm>
            <a:off x="171960" y="1813301"/>
            <a:ext cx="2760116" cy="3969445"/>
          </a:xfrm>
          <a:prstGeom prst="rect">
            <a:avLst/>
          </a:prstGeom>
        </p:spPr>
      </p:pic>
      <p:pic>
        <p:nvPicPr>
          <p:cNvPr id="3" name="Image 2"/>
          <p:cNvPicPr>
            <a:picLocks noChangeAspect="1"/>
          </p:cNvPicPr>
          <p:nvPr/>
        </p:nvPicPr>
        <p:blipFill>
          <a:blip r:embed="rId4"/>
          <a:stretch>
            <a:fillRect/>
          </a:stretch>
        </p:blipFill>
        <p:spPr>
          <a:xfrm>
            <a:off x="4600043" y="2440546"/>
            <a:ext cx="6781800" cy="4314825"/>
          </a:xfrm>
          <a:prstGeom prst="rect">
            <a:avLst/>
          </a:prstGeom>
        </p:spPr>
      </p:pic>
      <p:cxnSp>
        <p:nvCxnSpPr>
          <p:cNvPr id="9" name="Connecteur droit avec flèche 8"/>
          <p:cNvCxnSpPr/>
          <p:nvPr/>
        </p:nvCxnSpPr>
        <p:spPr>
          <a:xfrm>
            <a:off x="2665708" y="4187944"/>
            <a:ext cx="2107818" cy="601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Espace réservé du pied de page 4">
            <a:extLst>
              <a:ext uri="{FF2B5EF4-FFF2-40B4-BE49-F238E27FC236}">
                <a16:creationId xmlns:a16="http://schemas.microsoft.com/office/drawing/2014/main" id="{E1E41101-7CED-44B0-90F1-72747546CE3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47872773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17531"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820071"/>
            <a:ext cx="2317532" cy="461665"/>
          </a:xfrm>
          <a:prstGeom prst="rect">
            <a:avLst/>
          </a:prstGeom>
          <a:solidFill>
            <a:schemeClr val="accent6">
              <a:lumMod val="20000"/>
              <a:lumOff val="80000"/>
            </a:schemeClr>
          </a:solidFill>
        </p:spPr>
        <p:txBody>
          <a:bodyPr wrap="square" rtlCol="0">
            <a:spAutoFit/>
          </a:bodyPr>
          <a:lstStyle/>
          <a:p>
            <a:pPr algn="ctr"/>
            <a:r>
              <a:rPr lang="fr-FR" sz="2400" b="1" dirty="0"/>
              <a:t>INTRODUCTION</a:t>
            </a:r>
          </a:p>
        </p:txBody>
      </p:sp>
      <p:sp>
        <p:nvSpPr>
          <p:cNvPr id="7" name="ZoneTexte 6">
            <a:extLst>
              <a:ext uri="{FF2B5EF4-FFF2-40B4-BE49-F238E27FC236}">
                <a16:creationId xmlns:a16="http://schemas.microsoft.com/office/drawing/2014/main" id="{3FAEE3A6-B1C6-439D-9DA2-717C46E6A3A5}"/>
              </a:ext>
            </a:extLst>
          </p:cNvPr>
          <p:cNvSpPr txBox="1"/>
          <p:nvPr/>
        </p:nvSpPr>
        <p:spPr>
          <a:xfrm>
            <a:off x="2443655" y="302360"/>
            <a:ext cx="9490842" cy="6093976"/>
          </a:xfrm>
          <a:prstGeom prst="rect">
            <a:avLst/>
          </a:prstGeom>
          <a:noFill/>
        </p:spPr>
        <p:txBody>
          <a:bodyPr wrap="square" rtlCol="0">
            <a:spAutoFit/>
          </a:bodyPr>
          <a:lstStyle/>
          <a:p>
            <a:pPr marL="800100" lvl="1" indent="-342900">
              <a:lnSpc>
                <a:spcPct val="150000"/>
              </a:lnSpc>
              <a:buFont typeface="Wingdings" panose="05000000000000000000" pitchFamily="2" charset="2"/>
              <a:buChar char="ü"/>
            </a:pPr>
            <a:r>
              <a:rPr lang="fr-FR" sz="2000" dirty="0"/>
              <a:t>Le management de projet est une discipline pratiquée depuis des siècles. Parmi les exemples de réalisations de projet figurent:</a:t>
            </a:r>
          </a:p>
          <a:p>
            <a:pPr marL="1257300" lvl="2" indent="-342900">
              <a:lnSpc>
                <a:spcPct val="150000"/>
              </a:lnSpc>
              <a:buFont typeface="Wingdings" panose="05000000000000000000" pitchFamily="2" charset="2"/>
              <a:buChar char="ü"/>
            </a:pPr>
            <a:r>
              <a:rPr lang="fr-FR" sz="2000" dirty="0"/>
              <a:t>Les pyramides</a:t>
            </a:r>
          </a:p>
          <a:p>
            <a:pPr marL="1257300" lvl="2" indent="-342900">
              <a:lnSpc>
                <a:spcPct val="150000"/>
              </a:lnSpc>
              <a:buFont typeface="Wingdings" panose="05000000000000000000" pitchFamily="2" charset="2"/>
              <a:buChar char="ü"/>
            </a:pPr>
            <a:r>
              <a:rPr lang="fr-FR" sz="2000" dirty="0"/>
              <a:t>Les jeux olympiques</a:t>
            </a:r>
          </a:p>
          <a:p>
            <a:pPr marL="1257300" lvl="2" indent="-342900">
              <a:lnSpc>
                <a:spcPct val="150000"/>
              </a:lnSpc>
              <a:buFont typeface="Wingdings" panose="05000000000000000000" pitchFamily="2" charset="2"/>
              <a:buChar char="ü"/>
            </a:pPr>
            <a:r>
              <a:rPr lang="fr-FR" sz="2000" dirty="0"/>
              <a:t>Les coupes du monde</a:t>
            </a:r>
          </a:p>
          <a:p>
            <a:pPr marL="1257300" lvl="2" indent="-342900">
              <a:lnSpc>
                <a:spcPct val="150000"/>
              </a:lnSpc>
              <a:buFont typeface="Wingdings" panose="05000000000000000000" pitchFamily="2" charset="2"/>
              <a:buChar char="ü"/>
            </a:pPr>
            <a:r>
              <a:rPr lang="fr-FR" sz="2000" dirty="0"/>
              <a:t>Le canal de Panama, Port, aéroport </a:t>
            </a:r>
          </a:p>
          <a:p>
            <a:pPr marL="1257300" lvl="2" indent="-342900">
              <a:lnSpc>
                <a:spcPct val="150000"/>
              </a:lnSpc>
              <a:buFont typeface="Wingdings" panose="05000000000000000000" pitchFamily="2" charset="2"/>
              <a:buChar char="ü"/>
            </a:pPr>
            <a:r>
              <a:rPr lang="fr-FR" sz="2000" dirty="0"/>
              <a:t>L’aviation</a:t>
            </a:r>
          </a:p>
          <a:p>
            <a:pPr marL="1257300" lvl="2" indent="-342900">
              <a:lnSpc>
                <a:spcPct val="150000"/>
              </a:lnSpc>
              <a:buFont typeface="Wingdings" panose="05000000000000000000" pitchFamily="2" charset="2"/>
              <a:buChar char="ü"/>
            </a:pPr>
            <a:r>
              <a:rPr lang="fr-FR" sz="2000" dirty="0"/>
              <a:t>Recherche scientifique ( Développement de vaccin…)</a:t>
            </a:r>
          </a:p>
          <a:p>
            <a:pPr marL="1257300" lvl="2" indent="-342900">
              <a:lnSpc>
                <a:spcPct val="150000"/>
              </a:lnSpc>
              <a:buFont typeface="Wingdings" panose="05000000000000000000" pitchFamily="2" charset="2"/>
              <a:buChar char="ü"/>
            </a:pPr>
            <a:r>
              <a:rPr lang="fr-FR" sz="2000" dirty="0"/>
              <a:t>Les logiciels commerciaux</a:t>
            </a:r>
          </a:p>
          <a:p>
            <a:pPr marL="1257300" lvl="2" indent="-342900">
              <a:lnSpc>
                <a:spcPct val="150000"/>
              </a:lnSpc>
              <a:buFont typeface="Wingdings" panose="05000000000000000000" pitchFamily="2" charset="2"/>
              <a:buChar char="ü"/>
            </a:pPr>
            <a:r>
              <a:rPr lang="fr-FR" sz="2000" dirty="0"/>
              <a:t>Les mises en orbite de la station internationale ( ISS) autour de la terre</a:t>
            </a:r>
          </a:p>
          <a:p>
            <a:pPr lvl="1">
              <a:lnSpc>
                <a:spcPct val="150000"/>
              </a:lnSpc>
            </a:pPr>
            <a:endParaRPr lang="fr-FR" sz="2000" dirty="0"/>
          </a:p>
          <a:p>
            <a:pPr lvl="1">
              <a:lnSpc>
                <a:spcPct val="150000"/>
              </a:lnSpc>
            </a:pPr>
            <a:r>
              <a:rPr lang="fr-FR" sz="2000" b="1" dirty="0"/>
              <a:t>Résultat de ces projets obtenus par l’application des pratiques, principes, outils et techniques du management de projet par les manager et les leaders.</a:t>
            </a:r>
          </a:p>
        </p:txBody>
      </p:sp>
      <p:sp>
        <p:nvSpPr>
          <p:cNvPr id="5" name="ZoneTexte 4">
            <a:extLst>
              <a:ext uri="{FF2B5EF4-FFF2-40B4-BE49-F238E27FC236}">
                <a16:creationId xmlns:a16="http://schemas.microsoft.com/office/drawing/2014/main" id="{D2D80AEC-8795-4710-9C0B-673886909921}"/>
              </a:ext>
            </a:extLst>
          </p:cNvPr>
          <p:cNvSpPr txBox="1"/>
          <p:nvPr/>
        </p:nvSpPr>
        <p:spPr>
          <a:xfrm>
            <a:off x="-1" y="1179203"/>
            <a:ext cx="2317532" cy="1200329"/>
          </a:xfrm>
          <a:prstGeom prst="rect">
            <a:avLst/>
          </a:prstGeom>
          <a:solidFill>
            <a:schemeClr val="accent6">
              <a:lumMod val="20000"/>
              <a:lumOff val="80000"/>
            </a:schemeClr>
          </a:solidFill>
        </p:spPr>
        <p:txBody>
          <a:bodyPr wrap="square" rtlCol="0">
            <a:spAutoFit/>
          </a:bodyPr>
          <a:lstStyle/>
          <a:p>
            <a:pPr algn="ctr"/>
            <a:r>
              <a:rPr lang="fr-FR" sz="2400" b="1" dirty="0"/>
              <a:t>CADRE DU MANAGEMENT DE PROJET</a:t>
            </a:r>
          </a:p>
        </p:txBody>
      </p:sp>
      <p:sp>
        <p:nvSpPr>
          <p:cNvPr id="2" name="Espace réservé du pied de page 1">
            <a:extLst>
              <a:ext uri="{FF2B5EF4-FFF2-40B4-BE49-F238E27FC236}">
                <a16:creationId xmlns:a16="http://schemas.microsoft.com/office/drawing/2014/main" id="{42AD0A10-2422-4ABE-9CA2-3522A546134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97214279"/>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pic>
        <p:nvPicPr>
          <p:cNvPr id="9" name="Image 8">
            <a:extLst>
              <a:ext uri="{FF2B5EF4-FFF2-40B4-BE49-F238E27FC236}">
                <a16:creationId xmlns:a16="http://schemas.microsoft.com/office/drawing/2014/main" id="{1D6D00FB-69F9-49CE-A753-1DF52993BBD7}"/>
              </a:ext>
            </a:extLst>
          </p:cNvPr>
          <p:cNvPicPr>
            <a:picLocks noChangeAspect="1"/>
          </p:cNvPicPr>
          <p:nvPr/>
        </p:nvPicPr>
        <p:blipFill>
          <a:blip r:embed="rId3"/>
          <a:stretch>
            <a:fillRect/>
          </a:stretch>
        </p:blipFill>
        <p:spPr>
          <a:xfrm>
            <a:off x="3814546" y="366711"/>
            <a:ext cx="6762750" cy="6124575"/>
          </a:xfrm>
          <a:prstGeom prst="rect">
            <a:avLst/>
          </a:prstGeom>
        </p:spPr>
      </p:pic>
      <p:cxnSp>
        <p:nvCxnSpPr>
          <p:cNvPr id="3" name="Connecteur droit avec flèche 2">
            <a:extLst>
              <a:ext uri="{FF2B5EF4-FFF2-40B4-BE49-F238E27FC236}">
                <a16:creationId xmlns:a16="http://schemas.microsoft.com/office/drawing/2014/main" id="{6F2C3AF3-6F9C-4CD3-A66A-3DAAD5EA1A36}"/>
              </a:ext>
            </a:extLst>
          </p:cNvPr>
          <p:cNvCxnSpPr/>
          <p:nvPr/>
        </p:nvCxnSpPr>
        <p:spPr>
          <a:xfrm>
            <a:off x="2552700" y="3428998"/>
            <a:ext cx="1261846" cy="34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4"/>
          <a:stretch>
            <a:fillRect/>
          </a:stretch>
        </p:blipFill>
        <p:spPr>
          <a:xfrm>
            <a:off x="205850" y="2382144"/>
            <a:ext cx="2601662" cy="3741565"/>
          </a:xfrm>
          <a:prstGeom prst="rect">
            <a:avLst/>
          </a:prstGeom>
        </p:spPr>
      </p:pic>
      <p:sp>
        <p:nvSpPr>
          <p:cNvPr id="10" name="ZoneTexte 9">
            <a:extLst>
              <a:ext uri="{FF2B5EF4-FFF2-40B4-BE49-F238E27FC236}">
                <a16:creationId xmlns:a16="http://schemas.microsoft.com/office/drawing/2014/main" id="{D2D80AEC-8795-4710-9C0B-673886909921}"/>
              </a:ext>
            </a:extLst>
          </p:cNvPr>
          <p:cNvSpPr txBox="1"/>
          <p:nvPr/>
        </p:nvSpPr>
        <p:spPr>
          <a:xfrm>
            <a:off x="-59701" y="429196"/>
            <a:ext cx="3061855" cy="1077218"/>
          </a:xfrm>
          <a:prstGeom prst="rect">
            <a:avLst/>
          </a:prstGeom>
          <a:noFill/>
        </p:spPr>
        <p:txBody>
          <a:bodyPr wrap="square" rtlCol="0">
            <a:spAutoFit/>
          </a:bodyPr>
          <a:lstStyle/>
          <a:p>
            <a:pPr algn="ctr"/>
            <a:r>
              <a:rPr lang="fr-FR" sz="3200" b="1" dirty="0"/>
              <a:t>ELABORER L’ECHEANCIER</a:t>
            </a:r>
          </a:p>
        </p:txBody>
      </p:sp>
      <p:sp>
        <p:nvSpPr>
          <p:cNvPr id="2" name="Espace réservé du pied de page 1">
            <a:extLst>
              <a:ext uri="{FF2B5EF4-FFF2-40B4-BE49-F238E27FC236}">
                <a16:creationId xmlns:a16="http://schemas.microsoft.com/office/drawing/2014/main" id="{79E47CE4-71ED-4D91-965E-A3A76ADC233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820491045"/>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201327" y="2844224"/>
            <a:ext cx="3061855" cy="584775"/>
          </a:xfrm>
          <a:prstGeom prst="rect">
            <a:avLst/>
          </a:prstGeom>
          <a:noFill/>
        </p:spPr>
        <p:txBody>
          <a:bodyPr wrap="square" rtlCol="0">
            <a:spAutoFit/>
          </a:bodyPr>
          <a:lstStyle/>
          <a:p>
            <a:pPr algn="ctr"/>
            <a:r>
              <a:rPr lang="fr-FR" sz="3200" b="1" dirty="0"/>
              <a:t>ENSEMBLE</a:t>
            </a:r>
          </a:p>
        </p:txBody>
      </p:sp>
      <p:pic>
        <p:nvPicPr>
          <p:cNvPr id="6" name="Image 5">
            <a:extLst>
              <a:ext uri="{FF2B5EF4-FFF2-40B4-BE49-F238E27FC236}">
                <a16:creationId xmlns:a16="http://schemas.microsoft.com/office/drawing/2014/main" id="{82368FFC-2944-4EC0-AE6E-4D899AA09F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14687" y="1155700"/>
            <a:ext cx="8482013" cy="3860800"/>
          </a:xfrm>
          <a:prstGeom prst="rect">
            <a:avLst/>
          </a:prstGeom>
          <a:noFill/>
          <a:ln>
            <a:noFill/>
          </a:ln>
        </p:spPr>
      </p:pic>
      <p:sp>
        <p:nvSpPr>
          <p:cNvPr id="2" name="Espace réservé du pied de page 1">
            <a:extLst>
              <a:ext uri="{FF2B5EF4-FFF2-40B4-BE49-F238E27FC236}">
                <a16:creationId xmlns:a16="http://schemas.microsoft.com/office/drawing/2014/main" id="{15A7CBD3-DCAA-4E3B-9A0E-85A4DF0C31A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441990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27713"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495925"/>
            <a:ext cx="2830062" cy="707886"/>
          </a:xfrm>
          <a:prstGeom prst="rect">
            <a:avLst/>
          </a:prstGeom>
          <a:solidFill>
            <a:schemeClr val="accent6">
              <a:lumMod val="20000"/>
              <a:lumOff val="80000"/>
            </a:schemeClr>
          </a:solidFill>
        </p:spPr>
        <p:txBody>
          <a:bodyPr wrap="square" rtlCol="0">
            <a:spAutoFit/>
          </a:bodyPr>
          <a:lstStyle/>
          <a:p>
            <a:pPr algn="ctr"/>
            <a:r>
              <a:rPr lang="fr-FR" sz="20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92307660"/>
              </p:ext>
            </p:extLst>
          </p:nvPr>
        </p:nvGraphicFramePr>
        <p:xfrm>
          <a:off x="3228109" y="72979"/>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 de</a:t>
                      </a:r>
                      <a:br>
                        <a:rPr lang="fr-FR" sz="2000" b="1" dirty="0">
                          <a:solidFill>
                            <a:schemeClr val="tx1"/>
                          </a:solidFill>
                          <a:latin typeface="Tahoma" pitchFamily="34" charset="0"/>
                        </a:rPr>
                      </a:br>
                      <a:r>
                        <a:rPr lang="fr-FR" sz="2000" b="1" dirty="0">
                          <a:solidFill>
                            <a:schemeClr val="tx1"/>
                          </a:solidFill>
                          <a:latin typeface="Tahoma" pitchFamily="34" charset="0"/>
                        </a:rPr>
                        <a:t> Surveillance et de maîtrise</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Maitriser l’échéancier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228109" y="72979"/>
            <a:ext cx="3695699" cy="1769676"/>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65961" y="49592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3" name="ZoneTexte 2">
            <a:extLst>
              <a:ext uri="{FF2B5EF4-FFF2-40B4-BE49-F238E27FC236}">
                <a16:creationId xmlns:a16="http://schemas.microsoft.com/office/drawing/2014/main" id="{8FB13C84-95E7-4A93-9F0E-9D3CD2B1C111}"/>
              </a:ext>
            </a:extLst>
          </p:cNvPr>
          <p:cNvSpPr txBox="1"/>
          <p:nvPr/>
        </p:nvSpPr>
        <p:spPr>
          <a:xfrm>
            <a:off x="3228109" y="2991165"/>
            <a:ext cx="8188036" cy="3416320"/>
          </a:xfrm>
          <a:prstGeom prst="rect">
            <a:avLst/>
          </a:prstGeom>
          <a:noFill/>
        </p:spPr>
        <p:txBody>
          <a:bodyPr wrap="square" rtlCol="0">
            <a:spAutoFit/>
          </a:bodyPr>
          <a:lstStyle/>
          <a:p>
            <a:r>
              <a:rPr lang="fr-FR" b="1" dirty="0"/>
              <a:t>Technique de modélisation </a:t>
            </a:r>
          </a:p>
          <a:p>
            <a:pPr marL="742950" lvl="1" indent="-285750">
              <a:buFont typeface="Arial" panose="020B0604020202020204" pitchFamily="34" charset="0"/>
              <a:buChar char="•"/>
            </a:pPr>
            <a:r>
              <a:rPr lang="fr-FR" dirty="0"/>
              <a:t>Analyse des éventualités ( approche par scénario)</a:t>
            </a:r>
          </a:p>
          <a:p>
            <a:pPr marL="742950" lvl="1" indent="-285750">
              <a:buFont typeface="Arial" panose="020B0604020202020204" pitchFamily="34" charset="0"/>
              <a:buChar char="•"/>
            </a:pPr>
            <a:r>
              <a:rPr lang="fr-FR" dirty="0"/>
              <a:t>Simulation ( à partir des jeux d’hypothèses ) Estimation à 3 points</a:t>
            </a:r>
          </a:p>
          <a:p>
            <a:pPr marL="742950" lvl="1" indent="-285750">
              <a:buFont typeface="Arial" panose="020B0604020202020204" pitchFamily="34" charset="0"/>
              <a:buChar char="•"/>
            </a:pPr>
            <a:endParaRPr lang="fr-FR" dirty="0"/>
          </a:p>
          <a:p>
            <a:r>
              <a:rPr lang="fr-FR" b="1" dirty="0"/>
              <a:t>Décalage avec avance et décalage avec retard </a:t>
            </a:r>
            <a:r>
              <a:rPr lang="fr-FR" dirty="0"/>
              <a:t>( rendre l’échéancier viable)</a:t>
            </a:r>
          </a:p>
          <a:p>
            <a:endParaRPr lang="fr-FR" dirty="0"/>
          </a:p>
          <a:p>
            <a:r>
              <a:rPr lang="fr-FR" b="1" dirty="0"/>
              <a:t>Compression de l’échéancier</a:t>
            </a:r>
          </a:p>
          <a:p>
            <a:pPr marL="742950" lvl="1" indent="-285750">
              <a:buFont typeface="Arial" panose="020B0604020202020204" pitchFamily="34" charset="0"/>
              <a:buChar char="•"/>
            </a:pPr>
            <a:r>
              <a:rPr lang="fr-FR" dirty="0"/>
              <a:t>Compression des délais ( heures sup, ressources supplémentaires) risques et coûts</a:t>
            </a:r>
          </a:p>
          <a:p>
            <a:pPr marL="742950" lvl="1" indent="-285750">
              <a:buFont typeface="Arial" panose="020B0604020202020204" pitchFamily="34" charset="0"/>
              <a:buChar char="•"/>
            </a:pPr>
            <a:r>
              <a:rPr lang="fr-FR" dirty="0"/>
              <a:t>Exécution accélérée ou chevauchement (accroissement des risques, …)</a:t>
            </a:r>
          </a:p>
          <a:p>
            <a:endParaRPr lang="fr-FR" dirty="0"/>
          </a:p>
          <a:p>
            <a:endParaRPr lang="fr-FR" b="1" dirty="0"/>
          </a:p>
        </p:txBody>
      </p:sp>
      <p:pic>
        <p:nvPicPr>
          <p:cNvPr id="11" name="Image 10"/>
          <p:cNvPicPr>
            <a:picLocks noChangeAspect="1"/>
          </p:cNvPicPr>
          <p:nvPr/>
        </p:nvPicPr>
        <p:blipFill>
          <a:blip r:embed="rId3"/>
          <a:stretch>
            <a:fillRect/>
          </a:stretch>
        </p:blipFill>
        <p:spPr>
          <a:xfrm>
            <a:off x="114200" y="1678419"/>
            <a:ext cx="2715862" cy="3905801"/>
          </a:xfrm>
          <a:prstGeom prst="rect">
            <a:avLst/>
          </a:prstGeom>
        </p:spPr>
      </p:pic>
      <p:sp>
        <p:nvSpPr>
          <p:cNvPr id="5" name="Espace réservé du pied de page 4">
            <a:extLst>
              <a:ext uri="{FF2B5EF4-FFF2-40B4-BE49-F238E27FC236}">
                <a16:creationId xmlns:a16="http://schemas.microsoft.com/office/drawing/2014/main" id="{1F6E39D5-DE90-4783-AB8D-018B9D38C7D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8423417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707886"/>
          </a:xfrm>
          <a:prstGeom prst="rect">
            <a:avLst/>
          </a:prstGeom>
          <a:solidFill>
            <a:schemeClr val="accent6">
              <a:lumMod val="20000"/>
              <a:lumOff val="80000"/>
            </a:schemeClr>
          </a:solidFill>
        </p:spPr>
        <p:txBody>
          <a:bodyPr wrap="square" rtlCol="0">
            <a:spAutoFit/>
          </a:bodyPr>
          <a:lstStyle/>
          <a:p>
            <a:pPr algn="ctr"/>
            <a:r>
              <a:rPr lang="fr-FR" sz="2000" b="1" dirty="0"/>
              <a:t>ELABORER L’ECHEANCIER</a:t>
            </a:r>
          </a:p>
        </p:txBody>
      </p:sp>
      <p:sp>
        <p:nvSpPr>
          <p:cNvPr id="11" name="ZoneTexte 10">
            <a:extLst>
              <a:ext uri="{FF2B5EF4-FFF2-40B4-BE49-F238E27FC236}">
                <a16:creationId xmlns:a16="http://schemas.microsoft.com/office/drawing/2014/main" id="{F39C222C-AB57-4048-880F-318DC2D4859E}"/>
              </a:ext>
            </a:extLst>
          </p:cNvPr>
          <p:cNvSpPr txBox="1"/>
          <p:nvPr/>
        </p:nvSpPr>
        <p:spPr>
          <a:xfrm>
            <a:off x="221673" y="3726873"/>
            <a:ext cx="2521527" cy="646331"/>
          </a:xfrm>
          <a:prstGeom prst="rect">
            <a:avLst/>
          </a:prstGeom>
          <a:noFill/>
        </p:spPr>
        <p:txBody>
          <a:bodyPr wrap="square" rtlCol="0">
            <a:spAutoFit/>
          </a:bodyPr>
          <a:lstStyle/>
          <a:p>
            <a:pPr algn="ctr"/>
            <a:r>
              <a:rPr lang="fr-FR" b="1" dirty="0"/>
              <a:t>Décalage avec avance et décalage avec retard</a:t>
            </a:r>
          </a:p>
        </p:txBody>
      </p:sp>
      <p:pic>
        <p:nvPicPr>
          <p:cNvPr id="2" name="Image 1">
            <a:extLst>
              <a:ext uri="{FF2B5EF4-FFF2-40B4-BE49-F238E27FC236}">
                <a16:creationId xmlns:a16="http://schemas.microsoft.com/office/drawing/2014/main" id="{B3859925-9277-47C3-87BA-DA22DE4638C5}"/>
              </a:ext>
            </a:extLst>
          </p:cNvPr>
          <p:cNvPicPr>
            <a:picLocks noChangeAspect="1"/>
          </p:cNvPicPr>
          <p:nvPr/>
        </p:nvPicPr>
        <p:blipFill>
          <a:blip r:embed="rId3"/>
          <a:stretch>
            <a:fillRect/>
          </a:stretch>
        </p:blipFill>
        <p:spPr>
          <a:xfrm>
            <a:off x="3786734" y="0"/>
            <a:ext cx="6267450" cy="3619500"/>
          </a:xfrm>
          <a:prstGeom prst="rect">
            <a:avLst/>
          </a:prstGeom>
        </p:spPr>
      </p:pic>
      <p:pic>
        <p:nvPicPr>
          <p:cNvPr id="3" name="Image 2">
            <a:extLst>
              <a:ext uri="{FF2B5EF4-FFF2-40B4-BE49-F238E27FC236}">
                <a16:creationId xmlns:a16="http://schemas.microsoft.com/office/drawing/2014/main" id="{802323A6-0771-4A7F-A031-359E22E35FE7}"/>
              </a:ext>
            </a:extLst>
          </p:cNvPr>
          <p:cNvPicPr>
            <a:picLocks noChangeAspect="1"/>
          </p:cNvPicPr>
          <p:nvPr/>
        </p:nvPicPr>
        <p:blipFill>
          <a:blip r:embed="rId4"/>
          <a:stretch>
            <a:fillRect/>
          </a:stretch>
        </p:blipFill>
        <p:spPr>
          <a:xfrm>
            <a:off x="3786734" y="3797900"/>
            <a:ext cx="6524625" cy="2066925"/>
          </a:xfrm>
          <a:prstGeom prst="rect">
            <a:avLst/>
          </a:prstGeom>
        </p:spPr>
      </p:pic>
      <p:sp>
        <p:nvSpPr>
          <p:cNvPr id="5" name="Espace réservé du pied de page 4">
            <a:extLst>
              <a:ext uri="{FF2B5EF4-FFF2-40B4-BE49-F238E27FC236}">
                <a16:creationId xmlns:a16="http://schemas.microsoft.com/office/drawing/2014/main" id="{381F0682-8AC0-4305-906C-1557E4B7C90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50759526"/>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73185" y="118948"/>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777578275"/>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5" name="ZoneTexte 14">
            <a:extLst>
              <a:ext uri="{FF2B5EF4-FFF2-40B4-BE49-F238E27FC236}">
                <a16:creationId xmlns:a16="http://schemas.microsoft.com/office/drawing/2014/main"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sp>
        <p:nvSpPr>
          <p:cNvPr id="3" name="ZoneTexte 2">
            <a:extLst>
              <a:ext uri="{FF2B5EF4-FFF2-40B4-BE49-F238E27FC236}">
                <a16:creationId xmlns:a16="http://schemas.microsoft.com/office/drawing/2014/main" id="{9E38D254-A77C-4E48-A066-87B2C7E64018}"/>
              </a:ext>
            </a:extLst>
          </p:cNvPr>
          <p:cNvSpPr txBox="1"/>
          <p:nvPr/>
        </p:nvSpPr>
        <p:spPr>
          <a:xfrm>
            <a:off x="3186545" y="3255818"/>
            <a:ext cx="9005455" cy="3139321"/>
          </a:xfrm>
          <a:prstGeom prst="rect">
            <a:avLst/>
          </a:prstGeom>
          <a:noFill/>
        </p:spPr>
        <p:txBody>
          <a:bodyPr wrap="square" rtlCol="0">
            <a:spAutoFit/>
          </a:bodyPr>
          <a:lstStyle/>
          <a:p>
            <a:pPr marL="285750" indent="-285750">
              <a:buFont typeface="Arial" panose="020B0604020202020204" pitchFamily="34" charset="0"/>
              <a:buChar char="•"/>
            </a:pPr>
            <a:r>
              <a:rPr lang="fr-FR" dirty="0"/>
              <a:t>Technique d’optimisation des ressources </a:t>
            </a:r>
          </a:p>
          <a:p>
            <a:pPr marL="742950" lvl="1" indent="-285750">
              <a:buFont typeface="Arial" panose="020B0604020202020204" pitchFamily="34" charset="0"/>
              <a:buChar char="•"/>
            </a:pPr>
            <a:r>
              <a:rPr lang="fr-FR" dirty="0"/>
              <a:t>Nivellement des ressources ( ajustement des dates de début et des dates de fin en fonction des contraintes des ressources pour assurer l'équilibre entre la demande et la disponibilité )</a:t>
            </a:r>
          </a:p>
          <a:p>
            <a:pPr marL="742950" lvl="1" indent="-285750">
              <a:buFont typeface="Arial" panose="020B0604020202020204" pitchFamily="34" charset="0"/>
              <a:buChar char="•"/>
            </a:pPr>
            <a:r>
              <a:rPr lang="fr-FR" dirty="0"/>
              <a:t>Lissage des ressources (ajustement des activités de telle sorte que les demandes de ressources pour le projet ne dépassent pas certaines limites de ressources prédéfinies</a:t>
            </a:r>
          </a:p>
          <a:p>
            <a:pPr marL="742950" lvl="1"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Compression de l’échéancier</a:t>
            </a:r>
          </a:p>
          <a:p>
            <a:pPr marL="742950" lvl="1" indent="-285750">
              <a:buFont typeface="Arial" panose="020B0604020202020204" pitchFamily="34" charset="0"/>
              <a:buChar char="•"/>
            </a:pPr>
            <a:r>
              <a:rPr lang="fr-FR" dirty="0"/>
              <a:t>Compression des délais ( heures sup, ressources supplémentaires) risques et coûts</a:t>
            </a:r>
          </a:p>
          <a:p>
            <a:pPr marL="742950" lvl="1" indent="-285750">
              <a:buFont typeface="Arial" panose="020B0604020202020204" pitchFamily="34" charset="0"/>
              <a:buChar char="•"/>
            </a:pPr>
            <a:r>
              <a:rPr lang="fr-FR" dirty="0"/>
              <a:t>Exécution accélérée ou chevauchement (accroissement des risques, …)</a:t>
            </a:r>
          </a:p>
          <a:p>
            <a:pPr marL="742950" lvl="1"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128554" y="1705588"/>
            <a:ext cx="2760116" cy="3969445"/>
          </a:xfrm>
          <a:prstGeom prst="rect">
            <a:avLst/>
          </a:prstGeom>
        </p:spPr>
      </p:pic>
      <p:sp>
        <p:nvSpPr>
          <p:cNvPr id="5" name="Espace réservé du pied de page 4">
            <a:extLst>
              <a:ext uri="{FF2B5EF4-FFF2-40B4-BE49-F238E27FC236}">
                <a16:creationId xmlns:a16="http://schemas.microsoft.com/office/drawing/2014/main" id="{D8ED243B-6D81-4E55-8803-6B88A368A56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89767620"/>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0" y="2265619"/>
            <a:ext cx="3061855" cy="584775"/>
          </a:xfrm>
          <a:prstGeom prst="rect">
            <a:avLst/>
          </a:prstGeom>
          <a:noFill/>
        </p:spPr>
        <p:txBody>
          <a:bodyPr wrap="square" rtlCol="0">
            <a:spAutoFit/>
          </a:bodyPr>
          <a:lstStyle/>
          <a:p>
            <a:pPr algn="ctr"/>
            <a:r>
              <a:rPr lang="fr-FR" sz="3200" b="1" dirty="0"/>
              <a:t>ENSEMBLE</a:t>
            </a:r>
          </a:p>
        </p:txBody>
      </p:sp>
      <p:pic>
        <p:nvPicPr>
          <p:cNvPr id="6" name="Image 5">
            <a:extLst>
              <a:ext uri="{FF2B5EF4-FFF2-40B4-BE49-F238E27FC236}">
                <a16:creationId xmlns:a16="http://schemas.microsoft.com/office/drawing/2014/main" id="{5FCD4BFC-8BFE-4FE4-BD00-15A1B62789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65487" y="1435100"/>
            <a:ext cx="8469313" cy="3282950"/>
          </a:xfrm>
          <a:prstGeom prst="rect">
            <a:avLst/>
          </a:prstGeom>
          <a:noFill/>
          <a:ln>
            <a:noFill/>
          </a:ln>
        </p:spPr>
      </p:pic>
      <p:sp>
        <p:nvSpPr>
          <p:cNvPr id="2" name="Espace réservé du pied de page 1">
            <a:extLst>
              <a:ext uri="{FF2B5EF4-FFF2-40B4-BE49-F238E27FC236}">
                <a16:creationId xmlns:a16="http://schemas.microsoft.com/office/drawing/2014/main" id="{51B504DA-B59F-4939-8A0F-D7CC0D30565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7740429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496" y="335595"/>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482079160"/>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C85D1BC2-D92E-4313-86C7-344250E92C4F}"/>
              </a:ext>
            </a:extLst>
          </p:cNvPr>
          <p:cNvSpPr txBox="1"/>
          <p:nvPr/>
        </p:nvSpPr>
        <p:spPr>
          <a:xfrm>
            <a:off x="3554844" y="3505200"/>
            <a:ext cx="7390247" cy="1477328"/>
          </a:xfrm>
          <a:prstGeom prst="rect">
            <a:avLst/>
          </a:prstGeom>
          <a:noFill/>
        </p:spPr>
        <p:txBody>
          <a:bodyPr wrap="square" rtlCol="0">
            <a:spAutoFit/>
          </a:bodyPr>
          <a:lstStyle/>
          <a:p>
            <a:pPr marL="285750" indent="-285750">
              <a:buFont typeface="Wingdings" panose="05000000000000000000" pitchFamily="2" charset="2"/>
              <a:buChar char="§"/>
            </a:pPr>
            <a:r>
              <a:rPr lang="fr-FR" dirty="0"/>
              <a:t>Echéancier du projet</a:t>
            </a:r>
          </a:p>
          <a:p>
            <a:pPr marL="742950" lvl="1" indent="-285750">
              <a:buFont typeface="Wingdings" panose="05000000000000000000" pitchFamily="2" charset="2"/>
              <a:buChar char="§"/>
            </a:pPr>
            <a:r>
              <a:rPr lang="fr-FR" dirty="0"/>
              <a:t>Diagrammes à barres</a:t>
            </a:r>
          </a:p>
          <a:p>
            <a:pPr marL="742950" lvl="1" indent="-285750">
              <a:buFont typeface="Wingdings" panose="05000000000000000000" pitchFamily="2" charset="2"/>
              <a:buChar char="§"/>
            </a:pPr>
            <a:r>
              <a:rPr lang="fr-FR" dirty="0"/>
              <a:t>Diagramme à jalons</a:t>
            </a:r>
          </a:p>
          <a:p>
            <a:pPr marL="742950" lvl="1" indent="-285750">
              <a:buFont typeface="Wingdings" panose="05000000000000000000" pitchFamily="2" charset="2"/>
              <a:buChar char="§"/>
            </a:pPr>
            <a:r>
              <a:rPr lang="fr-FR" dirty="0"/>
              <a:t>Diagrammes de réseau du projet</a:t>
            </a:r>
          </a:p>
          <a:p>
            <a:r>
              <a:rPr lang="fr-FR" dirty="0"/>
              <a:t>	</a:t>
            </a:r>
          </a:p>
        </p:txBody>
      </p:sp>
      <p:pic>
        <p:nvPicPr>
          <p:cNvPr id="11" name="Image 10"/>
          <p:cNvPicPr>
            <a:picLocks noChangeAspect="1"/>
          </p:cNvPicPr>
          <p:nvPr/>
        </p:nvPicPr>
        <p:blipFill>
          <a:blip r:embed="rId3"/>
          <a:stretch>
            <a:fillRect/>
          </a:stretch>
        </p:blipFill>
        <p:spPr>
          <a:xfrm>
            <a:off x="290163" y="1608272"/>
            <a:ext cx="2497370" cy="4606548"/>
          </a:xfrm>
          <a:prstGeom prst="rect">
            <a:avLst/>
          </a:prstGeom>
        </p:spPr>
      </p:pic>
      <p:sp>
        <p:nvSpPr>
          <p:cNvPr id="3" name="Espace réservé du pied de page 2">
            <a:extLst>
              <a:ext uri="{FF2B5EF4-FFF2-40B4-BE49-F238E27FC236}">
                <a16:creationId xmlns:a16="http://schemas.microsoft.com/office/drawing/2014/main" id="{339D0945-7006-43CE-A441-B3CA10C6CAB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1450105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0" y="2265619"/>
            <a:ext cx="3061855" cy="584775"/>
          </a:xfrm>
          <a:prstGeom prst="rect">
            <a:avLst/>
          </a:prstGeom>
          <a:noFill/>
        </p:spPr>
        <p:txBody>
          <a:bodyPr wrap="square" rtlCol="0">
            <a:spAutoFit/>
          </a:bodyPr>
          <a:lstStyle/>
          <a:p>
            <a:pPr algn="ctr"/>
            <a:r>
              <a:rPr lang="fr-FR" sz="3200" b="1" dirty="0"/>
              <a:t>ENSEMBLE</a:t>
            </a:r>
          </a:p>
        </p:txBody>
      </p:sp>
      <p:pic>
        <p:nvPicPr>
          <p:cNvPr id="2" name="Image 1">
            <a:extLst>
              <a:ext uri="{FF2B5EF4-FFF2-40B4-BE49-F238E27FC236}">
                <a16:creationId xmlns:a16="http://schemas.microsoft.com/office/drawing/2014/main" id="{10155966-3FEE-47A1-B724-07EB45951702}"/>
              </a:ext>
            </a:extLst>
          </p:cNvPr>
          <p:cNvPicPr>
            <a:picLocks noChangeAspect="1"/>
          </p:cNvPicPr>
          <p:nvPr/>
        </p:nvPicPr>
        <p:blipFill>
          <a:blip r:embed="rId3"/>
          <a:stretch>
            <a:fillRect/>
          </a:stretch>
        </p:blipFill>
        <p:spPr>
          <a:xfrm>
            <a:off x="3697287" y="757237"/>
            <a:ext cx="6905625" cy="4886325"/>
          </a:xfrm>
          <a:prstGeom prst="rect">
            <a:avLst/>
          </a:prstGeom>
        </p:spPr>
      </p:pic>
      <p:sp>
        <p:nvSpPr>
          <p:cNvPr id="3" name="Espace réservé du pied de page 2">
            <a:extLst>
              <a:ext uri="{FF2B5EF4-FFF2-40B4-BE49-F238E27FC236}">
                <a16:creationId xmlns:a16="http://schemas.microsoft.com/office/drawing/2014/main" id="{FB294B27-C40E-456B-B11D-4ACEBA1B6AE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9011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496" y="335595"/>
            <a:ext cx="3061855" cy="1077218"/>
          </a:xfrm>
          <a:prstGeom prst="rect">
            <a:avLst/>
          </a:prstGeom>
          <a:noFill/>
        </p:spPr>
        <p:txBody>
          <a:bodyPr wrap="square" rtlCol="0">
            <a:spAutoFit/>
          </a:bodyPr>
          <a:lstStyle/>
          <a:p>
            <a:pPr algn="ctr"/>
            <a:r>
              <a:rPr lang="fr-FR" sz="3200" b="1" dirty="0"/>
              <a:t>MAITRISER L’ECHEANCIER</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763372226"/>
              </p:ext>
            </p:extLst>
          </p:nvPr>
        </p:nvGraphicFramePr>
        <p:xfrm>
          <a:off x="3013359" y="185882"/>
          <a:ext cx="8749856" cy="2758526"/>
        </p:xfrm>
        <a:graphic>
          <a:graphicData uri="http://schemas.openxmlformats.org/drawingml/2006/table">
            <a:tbl>
              <a:tblPr firstRow="1" bandRow="1">
                <a:tableStyleId>{5C22544A-7EE6-4342-B048-85BDC9FD1C3A}</a:tableStyleId>
              </a:tblPr>
              <a:tblGrid>
                <a:gridCol w="4157971">
                  <a:extLst>
                    <a:ext uri="{9D8B030D-6E8A-4147-A177-3AD203B41FA5}">
                      <a16:colId xmlns:a16="http://schemas.microsoft.com/office/drawing/2014/main" val="2249680118"/>
                    </a:ext>
                  </a:extLst>
                </a:gridCol>
                <a:gridCol w="4591885">
                  <a:extLst>
                    <a:ext uri="{9D8B030D-6E8A-4147-A177-3AD203B41FA5}">
                      <a16:colId xmlns:a16="http://schemas.microsoft.com/office/drawing/2014/main" val="2722779140"/>
                    </a:ext>
                  </a:extLst>
                </a:gridCol>
              </a:tblGrid>
              <a:tr h="182880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l’échéancier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Maitriser</a:t>
                      </a:r>
                      <a:r>
                        <a:rPr lang="fr-FR" sz="1800" b="1" kern="1200" baseline="0" dirty="0">
                          <a:solidFill>
                            <a:srgbClr val="0000FF"/>
                          </a:solidFill>
                          <a:latin typeface="Tahoma" pitchFamily="34" charset="0"/>
                          <a:ea typeface="+mn-ea"/>
                          <a:cs typeface="+mn-cs"/>
                        </a:rPr>
                        <a:t>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061856" y="185882"/>
            <a:ext cx="4120858" cy="1797901"/>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03244"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548411" y="138357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2" name="ZoneTexte 11">
            <a:extLst>
              <a:ext uri="{FF2B5EF4-FFF2-40B4-BE49-F238E27FC236}">
                <a16:creationId xmlns:a16="http://schemas.microsoft.com/office/drawing/2014/main" id="{D2D80AEC-8795-4710-9C0B-673886909921}"/>
              </a:ext>
            </a:extLst>
          </p:cNvPr>
          <p:cNvSpPr txBox="1"/>
          <p:nvPr/>
        </p:nvSpPr>
        <p:spPr>
          <a:xfrm>
            <a:off x="254050" y="2965991"/>
            <a:ext cx="2456761" cy="707886"/>
          </a:xfrm>
          <a:prstGeom prst="rect">
            <a:avLst/>
          </a:prstGeom>
          <a:solidFill>
            <a:schemeClr val="accent6">
              <a:lumMod val="20000"/>
              <a:lumOff val="80000"/>
            </a:schemeClr>
          </a:solidFill>
        </p:spPr>
        <p:txBody>
          <a:bodyPr wrap="square" rtlCol="0">
            <a:spAutoFit/>
          </a:bodyPr>
          <a:lstStyle/>
          <a:p>
            <a:pPr algn="ctr"/>
            <a:r>
              <a:rPr lang="fr-FR" sz="2000" b="1" dirty="0"/>
              <a:t>MAITRISER L’ECHEANCIER</a:t>
            </a:r>
          </a:p>
        </p:txBody>
      </p:sp>
      <p:pic>
        <p:nvPicPr>
          <p:cNvPr id="14" name="Image 13"/>
          <p:cNvPicPr>
            <a:picLocks noChangeAspect="1"/>
          </p:cNvPicPr>
          <p:nvPr/>
        </p:nvPicPr>
        <p:blipFill>
          <a:blip r:embed="rId3"/>
          <a:stretch>
            <a:fillRect/>
          </a:stretch>
        </p:blipFill>
        <p:spPr>
          <a:xfrm>
            <a:off x="4349026" y="2571750"/>
            <a:ext cx="5957347" cy="4286250"/>
          </a:xfrm>
          <a:prstGeom prst="rect">
            <a:avLst/>
          </a:prstGeom>
        </p:spPr>
      </p:pic>
      <p:sp>
        <p:nvSpPr>
          <p:cNvPr id="3" name="Espace réservé du pied de page 2">
            <a:extLst>
              <a:ext uri="{FF2B5EF4-FFF2-40B4-BE49-F238E27FC236}">
                <a16:creationId xmlns:a16="http://schemas.microsoft.com/office/drawing/2014/main" id="{C1023C99-B235-42C5-99D6-525D16131D6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3854283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52F22F6-39AB-4E14-8065-FA553E21C5A2}"/>
              </a:ext>
            </a:extLst>
          </p:cNvPr>
          <p:cNvSpPr txBox="1"/>
          <p:nvPr/>
        </p:nvSpPr>
        <p:spPr>
          <a:xfrm>
            <a:off x="1" y="-1"/>
            <a:ext cx="21852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C88A7601-9909-4A96-9208-59C8B92F16A1}"/>
              </a:ext>
            </a:extLst>
          </p:cNvPr>
          <p:cNvSpPr txBox="1"/>
          <p:nvPr/>
        </p:nvSpPr>
        <p:spPr>
          <a:xfrm>
            <a:off x="1" y="2265619"/>
            <a:ext cx="2185260" cy="584775"/>
          </a:xfrm>
          <a:prstGeom prst="rect">
            <a:avLst/>
          </a:prstGeom>
          <a:noFill/>
        </p:spPr>
        <p:txBody>
          <a:bodyPr wrap="square" rtlCol="0">
            <a:spAutoFit/>
          </a:bodyPr>
          <a:lstStyle/>
          <a:p>
            <a:pPr algn="ctr"/>
            <a:r>
              <a:rPr lang="fr-FR" sz="3200" b="1" dirty="0"/>
              <a:t>ENSEMBLE</a:t>
            </a:r>
          </a:p>
        </p:txBody>
      </p:sp>
      <p:pic>
        <p:nvPicPr>
          <p:cNvPr id="3" name="Image 2">
            <a:extLst>
              <a:ext uri="{FF2B5EF4-FFF2-40B4-BE49-F238E27FC236}">
                <a16:creationId xmlns:a16="http://schemas.microsoft.com/office/drawing/2014/main" id="{0D67A567-24D8-4F45-95D8-2FED65ABEFF4}"/>
              </a:ext>
            </a:extLst>
          </p:cNvPr>
          <p:cNvPicPr>
            <a:picLocks noChangeAspect="1"/>
          </p:cNvPicPr>
          <p:nvPr/>
        </p:nvPicPr>
        <p:blipFill>
          <a:blip r:embed="rId3"/>
          <a:stretch>
            <a:fillRect/>
          </a:stretch>
        </p:blipFill>
        <p:spPr>
          <a:xfrm>
            <a:off x="2789695" y="412483"/>
            <a:ext cx="8263610" cy="6033031"/>
          </a:xfrm>
          <a:prstGeom prst="rect">
            <a:avLst/>
          </a:prstGeom>
        </p:spPr>
      </p:pic>
      <p:sp>
        <p:nvSpPr>
          <p:cNvPr id="2" name="Espace réservé du pied de page 1">
            <a:extLst>
              <a:ext uri="{FF2B5EF4-FFF2-40B4-BE49-F238E27FC236}">
                <a16:creationId xmlns:a16="http://schemas.microsoft.com/office/drawing/2014/main" id="{EA793C9E-FD66-4DD8-97DE-040B0FCD7E2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51574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48152"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3181609"/>
            <a:ext cx="2948153" cy="584775"/>
          </a:xfrm>
          <a:prstGeom prst="rect">
            <a:avLst/>
          </a:prstGeom>
          <a:solidFill>
            <a:schemeClr val="accent6">
              <a:lumMod val="20000"/>
              <a:lumOff val="80000"/>
            </a:schemeClr>
          </a:solidFill>
        </p:spPr>
        <p:txBody>
          <a:bodyPr wrap="square" rtlCol="0">
            <a:spAutoFit/>
          </a:bodyPr>
          <a:lstStyle/>
          <a:p>
            <a:pPr algn="ctr"/>
            <a:r>
              <a:rPr lang="fr-FR" sz="3200" b="1" dirty="0"/>
              <a:t>INTRODUCTION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3416009" y="606778"/>
            <a:ext cx="8775991" cy="5998565"/>
          </a:xfrm>
          <a:prstGeom prst="rect">
            <a:avLst/>
          </a:prstGeom>
          <a:noFill/>
        </p:spPr>
        <p:txBody>
          <a:bodyPr wrap="square" rtlCol="0">
            <a:spAutoFit/>
          </a:bodyPr>
          <a:lstStyle/>
          <a:p>
            <a:pPr>
              <a:lnSpc>
                <a:spcPct val="150000"/>
              </a:lnSpc>
            </a:pPr>
            <a:endParaRPr lang="fr-FR" sz="2000" dirty="0"/>
          </a:p>
          <a:p>
            <a:pPr marL="342900" indent="-342900">
              <a:lnSpc>
                <a:spcPct val="150000"/>
              </a:lnSpc>
              <a:buFont typeface="Wingdings" panose="05000000000000000000" pitchFamily="2" charset="2"/>
              <a:buChar char="§"/>
            </a:pPr>
            <a:r>
              <a:rPr lang="fr-FR" sz="4000" dirty="0"/>
              <a:t>PROJET ?</a:t>
            </a:r>
          </a:p>
          <a:p>
            <a:pPr marL="342900" indent="-342900">
              <a:lnSpc>
                <a:spcPct val="150000"/>
              </a:lnSpc>
              <a:buFont typeface="Wingdings" panose="05000000000000000000" pitchFamily="2" charset="2"/>
              <a:buChar char="§"/>
            </a:pPr>
            <a:r>
              <a:rPr lang="fr-FR" sz="4000" dirty="0"/>
              <a:t>PROGRAMME ?</a:t>
            </a:r>
          </a:p>
          <a:p>
            <a:pPr marL="342900" indent="-342900">
              <a:lnSpc>
                <a:spcPct val="150000"/>
              </a:lnSpc>
              <a:buFont typeface="Wingdings" panose="05000000000000000000" pitchFamily="2" charset="2"/>
              <a:buChar char="§"/>
            </a:pPr>
            <a:r>
              <a:rPr lang="fr-FR" sz="4000" dirty="0"/>
              <a:t>PORTEFEUILLE ?</a:t>
            </a:r>
          </a:p>
          <a:p>
            <a:pPr marL="342900" indent="-342900">
              <a:lnSpc>
                <a:spcPct val="150000"/>
              </a:lnSpc>
              <a:buFont typeface="Wingdings" panose="05000000000000000000" pitchFamily="2" charset="2"/>
              <a:buChar char="§"/>
            </a:pPr>
            <a:r>
              <a:rPr lang="fr-FR" sz="4000" dirty="0"/>
              <a:t>OPERATION</a:t>
            </a:r>
          </a:p>
          <a:p>
            <a:pPr marL="342900" indent="-342900">
              <a:lnSpc>
                <a:spcPct val="150000"/>
              </a:lnSpc>
              <a:buFont typeface="Wingdings" panose="05000000000000000000" pitchFamily="2" charset="2"/>
              <a:buChar char="§"/>
            </a:pPr>
            <a:endParaRPr lang="fr-FR" sz="4000" dirty="0"/>
          </a:p>
          <a:p>
            <a:pPr>
              <a:lnSpc>
                <a:spcPct val="150000"/>
              </a:lnSpc>
            </a:pPr>
            <a:endParaRPr lang="fr-FR" sz="400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315310" y="1226500"/>
            <a:ext cx="2317532" cy="1200329"/>
          </a:xfrm>
          <a:prstGeom prst="rect">
            <a:avLst/>
          </a:prstGeom>
          <a:solidFill>
            <a:schemeClr val="accent6">
              <a:lumMod val="20000"/>
              <a:lumOff val="80000"/>
            </a:schemeClr>
          </a:solidFill>
        </p:spPr>
        <p:txBody>
          <a:bodyPr wrap="square" rtlCol="0">
            <a:spAutoFit/>
          </a:bodyPr>
          <a:lstStyle/>
          <a:p>
            <a:pPr algn="ctr"/>
            <a:r>
              <a:rPr lang="fr-FR" sz="2400" b="1" dirty="0"/>
              <a:t>CADRE DU MANAGEMENT DE PROJET</a:t>
            </a:r>
          </a:p>
        </p:txBody>
      </p:sp>
      <p:sp>
        <p:nvSpPr>
          <p:cNvPr id="2" name="Espace réservé du pied de page 1">
            <a:extLst>
              <a:ext uri="{FF2B5EF4-FFF2-40B4-BE49-F238E27FC236}">
                <a16:creationId xmlns:a16="http://schemas.microsoft.com/office/drawing/2014/main" id="{29E179C6-A1BB-43B3-80EF-4F9EE16BF9D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751685671"/>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GESTION DES  COÛTS DU PROJET</a:t>
            </a:r>
          </a:p>
        </p:txBody>
      </p:sp>
    </p:spTree>
    <p:extLst>
      <p:ext uri="{BB962C8B-B14F-4D97-AF65-F5344CB8AC3E}">
        <p14:creationId xmlns:p14="http://schemas.microsoft.com/office/powerpoint/2010/main" val="12286462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GESTION DES COÛTS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1272557864"/>
              </p:ext>
            </p:extLst>
          </p:nvPr>
        </p:nvGraphicFramePr>
        <p:xfrm>
          <a:off x="3020290" y="1052176"/>
          <a:ext cx="9005454" cy="2661920"/>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val="2126170792"/>
                    </a:ext>
                  </a:extLst>
                </a:gridCol>
                <a:gridCol w="4378035">
                  <a:extLst>
                    <a:ext uri="{9D8B030D-6E8A-4147-A177-3AD203B41FA5}">
                      <a16:colId xmlns:a16="http://schemas.microsoft.com/office/drawing/2014/main"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val="1020992721"/>
                  </a:ext>
                </a:extLst>
              </a:tr>
              <a:tr h="370840">
                <a:tc>
                  <a:txBody>
                    <a:bodyPr/>
                    <a:lstStyle/>
                    <a:p>
                      <a:r>
                        <a:rPr lang="fr-FR" b="1" dirty="0">
                          <a:solidFill>
                            <a:srgbClr val="C00000"/>
                          </a:solidFill>
                        </a:rPr>
                        <a:t>Planifier La</a:t>
                      </a:r>
                      <a:r>
                        <a:rPr lang="fr-FR" b="1" baseline="0" dirty="0">
                          <a:solidFill>
                            <a:srgbClr val="C00000"/>
                          </a:solidFill>
                        </a:rPr>
                        <a:t> gestion</a:t>
                      </a:r>
                      <a:r>
                        <a:rPr lang="fr-FR" b="1" dirty="0">
                          <a:solidFill>
                            <a:srgbClr val="C00000"/>
                          </a:solidFill>
                        </a:rPr>
                        <a:t> des coûts </a:t>
                      </a:r>
                    </a:p>
                  </a:txBody>
                  <a:tcPr/>
                </a:tc>
                <a:tc>
                  <a:txBody>
                    <a:bodyPr/>
                    <a:lstStyle/>
                    <a:p>
                      <a:r>
                        <a:rPr lang="fr-FR" b="1" dirty="0">
                          <a:solidFill>
                            <a:srgbClr val="C00000"/>
                          </a:solidFill>
                        </a:rPr>
                        <a:t>Groupe de processus planification</a:t>
                      </a:r>
                    </a:p>
                  </a:txBody>
                  <a:tcPr/>
                </a:tc>
                <a:extLst>
                  <a:ext uri="{0D108BD9-81ED-4DB2-BD59-A6C34878D82A}">
                    <a16:rowId xmlns:a16="http://schemas.microsoft.com/office/drawing/2014/main" val="3617802200"/>
                  </a:ext>
                </a:extLst>
              </a:tr>
              <a:tr h="209049">
                <a:tc>
                  <a:txBody>
                    <a:bodyPr/>
                    <a:lstStyle/>
                    <a:p>
                      <a:r>
                        <a:rPr lang="fr-FR" b="1" dirty="0">
                          <a:solidFill>
                            <a:srgbClr val="C00000"/>
                          </a:solidFill>
                        </a:rPr>
                        <a:t>Estimer des coûts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C00000"/>
                          </a:solidFill>
                        </a:rPr>
                        <a:t>Groupe de processus planification</a:t>
                      </a:r>
                    </a:p>
                    <a:p>
                      <a:endParaRPr lang="fr-FR" b="1" dirty="0">
                        <a:solidFill>
                          <a:srgbClr val="C00000"/>
                        </a:solidFill>
                      </a:endParaRPr>
                    </a:p>
                  </a:txBody>
                  <a:tcPr/>
                </a:tc>
                <a:extLst>
                  <a:ext uri="{0D108BD9-81ED-4DB2-BD59-A6C34878D82A}">
                    <a16:rowId xmlns:a16="http://schemas.microsoft.com/office/drawing/2014/main" val="4145226790"/>
                  </a:ext>
                </a:extLst>
              </a:tr>
              <a:tr h="370840">
                <a:tc>
                  <a:txBody>
                    <a:bodyPr/>
                    <a:lstStyle/>
                    <a:p>
                      <a:r>
                        <a:rPr lang="fr-FR" b="1" dirty="0">
                          <a:solidFill>
                            <a:srgbClr val="C00000"/>
                          </a:solidFill>
                        </a:rPr>
                        <a:t>Déterminer le budget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C00000"/>
                          </a:solidFill>
                        </a:rPr>
                        <a:t>Groupe de processus planification</a:t>
                      </a:r>
                    </a:p>
                    <a:p>
                      <a:endParaRPr lang="fr-FR" b="1" dirty="0">
                        <a:solidFill>
                          <a:srgbClr val="C00000"/>
                        </a:solidFill>
                      </a:endParaRPr>
                    </a:p>
                  </a:txBody>
                  <a:tcPr/>
                </a:tc>
                <a:extLst>
                  <a:ext uri="{0D108BD9-81ED-4DB2-BD59-A6C34878D82A}">
                    <a16:rowId xmlns:a16="http://schemas.microsoft.com/office/drawing/2014/main" val="227430433"/>
                  </a:ext>
                </a:extLst>
              </a:tr>
              <a:tr h="370840">
                <a:tc>
                  <a:txBody>
                    <a:bodyPr/>
                    <a:lstStyle/>
                    <a:p>
                      <a:r>
                        <a:rPr lang="fr-FR" dirty="0"/>
                        <a:t>Maitriser le budget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surveillance et maitrise</a:t>
                      </a:r>
                    </a:p>
                    <a:p>
                      <a:endParaRPr lang="fr-FR" dirty="0"/>
                    </a:p>
                  </a:txBody>
                  <a:tcPr/>
                </a:tc>
                <a:extLst>
                  <a:ext uri="{0D108BD9-81ED-4DB2-BD59-A6C34878D82A}">
                    <a16:rowId xmlns:a16="http://schemas.microsoft.com/office/drawing/2014/main" val="2812462739"/>
                  </a:ext>
                </a:extLst>
              </a:tr>
            </a:tbl>
          </a:graphicData>
        </a:graphic>
      </p:graphicFrame>
      <p:sp>
        <p:nvSpPr>
          <p:cNvPr id="2" name="Espace réservé du pied de page 1">
            <a:extLst>
              <a:ext uri="{FF2B5EF4-FFF2-40B4-BE49-F238E27FC236}">
                <a16:creationId xmlns:a16="http://schemas.microsoft.com/office/drawing/2014/main" id="{238ECACB-126E-4499-843C-5AB4A16C083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332575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GESTION DES COÛTS DU PROJET</a:t>
            </a:r>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6" y="696988"/>
            <a:ext cx="8991600" cy="7478970"/>
          </a:xfrm>
          <a:prstGeom prst="rect">
            <a:avLst/>
          </a:prstGeom>
          <a:noFill/>
        </p:spPr>
        <p:txBody>
          <a:bodyPr wrap="square" rtlCol="0">
            <a:spAutoFit/>
          </a:bodyPr>
          <a:lstStyle/>
          <a:p>
            <a:r>
              <a:rPr lang="fr-FR" sz="2400" dirty="0"/>
              <a:t>Le management des coûts du projet comprend les processus relatifs à:</a:t>
            </a:r>
          </a:p>
          <a:p>
            <a:endParaRPr lang="fr-FR" sz="2400" dirty="0"/>
          </a:p>
          <a:p>
            <a:pPr marL="285750" indent="-285750">
              <a:buFont typeface="Wingdings" panose="05000000000000000000" pitchFamily="2" charset="2"/>
              <a:buChar char="§"/>
            </a:pPr>
            <a:r>
              <a:rPr lang="fr-FR" sz="2400" dirty="0"/>
              <a:t>La planification</a:t>
            </a:r>
          </a:p>
          <a:p>
            <a:pPr marL="285750" indent="-285750">
              <a:buFont typeface="Wingdings" panose="05000000000000000000" pitchFamily="2" charset="2"/>
              <a:buChar char="§"/>
            </a:pPr>
            <a:r>
              <a:rPr lang="fr-FR" sz="2400" dirty="0"/>
              <a:t>L’estimation</a:t>
            </a:r>
          </a:p>
          <a:p>
            <a:pPr marL="285750" indent="-285750">
              <a:buFont typeface="Wingdings" panose="05000000000000000000" pitchFamily="2" charset="2"/>
              <a:buChar char="§"/>
            </a:pPr>
            <a:r>
              <a:rPr lang="fr-FR" sz="2400" dirty="0"/>
              <a:t>L'établissement du budget</a:t>
            </a:r>
          </a:p>
          <a:p>
            <a:pPr marL="285750" indent="-285750">
              <a:buFont typeface="Wingdings" panose="05000000000000000000" pitchFamily="2" charset="2"/>
              <a:buChar char="§"/>
            </a:pPr>
            <a:r>
              <a:rPr lang="fr-FR" sz="2400" dirty="0"/>
              <a:t>Financement et au provisionnement</a:t>
            </a:r>
          </a:p>
          <a:p>
            <a:pPr marL="285750" indent="-285750">
              <a:buFont typeface="Wingdings" panose="05000000000000000000" pitchFamily="2" charset="2"/>
              <a:buChar char="§"/>
            </a:pPr>
            <a:r>
              <a:rPr lang="fr-FR" sz="2400" dirty="0"/>
              <a:t>Gestion et maitrise des coûts du projet</a:t>
            </a:r>
          </a:p>
          <a:p>
            <a:endParaRPr lang="fr-FR" sz="2400" dirty="0"/>
          </a:p>
          <a:p>
            <a:r>
              <a:rPr lang="fr-FR" sz="2400" dirty="0"/>
              <a:t>Management et à la maitrise des coûts</a:t>
            </a:r>
          </a:p>
          <a:p>
            <a:endParaRPr lang="fr-FR" sz="2400" dirty="0"/>
          </a:p>
          <a:p>
            <a:r>
              <a:rPr lang="fr-FR" sz="2400" dirty="0"/>
              <a:t> de façon à ce que le projet soit achevé dans les limites du budget approuvé.</a:t>
            </a:r>
          </a:p>
          <a:p>
            <a:endParaRPr lang="fr-FR" sz="2400" dirty="0"/>
          </a:p>
          <a:p>
            <a:endParaRPr lang="fr-FR" sz="2400" dirty="0"/>
          </a:p>
          <a:p>
            <a:r>
              <a:rPr lang="fr-FR" sz="2400" dirty="0"/>
              <a:t>(Estimation des coûts + budgétisation ) = 1 seul processus / personne /temps court dans un petit projet.</a:t>
            </a:r>
          </a:p>
          <a:p>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p:txBody>
      </p:sp>
      <p:sp>
        <p:nvSpPr>
          <p:cNvPr id="3" name="Espace réservé du pied de page 2">
            <a:extLst>
              <a:ext uri="{FF2B5EF4-FFF2-40B4-BE49-F238E27FC236}">
                <a16:creationId xmlns:a16="http://schemas.microsoft.com/office/drawing/2014/main" id="{BF3C4B5B-855E-4409-AC96-1640251B32E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95099090"/>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DES COÛTS</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61854" y="137775"/>
          <a:ext cx="9005453" cy="6608685"/>
        </p:xfrm>
        <a:graphic>
          <a:graphicData uri="http://schemas.openxmlformats.org/drawingml/2006/table">
            <a:tbl>
              <a:tblPr firstRow="1" bandRow="1">
                <a:tableStyleId>{5C22544A-7EE6-4342-B048-85BDC9FD1C3A}</a:tableStyleId>
              </a:tblPr>
              <a:tblGrid>
                <a:gridCol w="5071870">
                  <a:extLst>
                    <a:ext uri="{9D8B030D-6E8A-4147-A177-3AD203B41FA5}">
                      <a16:colId xmlns:a16="http://schemas.microsoft.com/office/drawing/2014/main" val="2126170792"/>
                    </a:ext>
                  </a:extLst>
                </a:gridCol>
                <a:gridCol w="1484100">
                  <a:extLst>
                    <a:ext uri="{9D8B030D-6E8A-4147-A177-3AD203B41FA5}">
                      <a16:colId xmlns:a16="http://schemas.microsoft.com/office/drawing/2014/main" val="973778650"/>
                    </a:ext>
                  </a:extLst>
                </a:gridCol>
                <a:gridCol w="922157">
                  <a:extLst>
                    <a:ext uri="{9D8B030D-6E8A-4147-A177-3AD203B41FA5}">
                      <a16:colId xmlns:a16="http://schemas.microsoft.com/office/drawing/2014/main" val="3571137902"/>
                    </a:ext>
                  </a:extLst>
                </a:gridCol>
                <a:gridCol w="1527326">
                  <a:extLst>
                    <a:ext uri="{9D8B030D-6E8A-4147-A177-3AD203B41FA5}">
                      <a16:colId xmlns:a16="http://schemas.microsoft.com/office/drawing/2014/main" val="501303867"/>
                    </a:ext>
                  </a:extLst>
                </a:gridCol>
              </a:tblGrid>
              <a:tr h="762770">
                <a:tc>
                  <a:txBody>
                    <a:bodyPr/>
                    <a:lstStyle/>
                    <a:p>
                      <a:pPr algn="ctr"/>
                      <a:r>
                        <a:rPr lang="fr-FR" dirty="0"/>
                        <a:t>Budget du projet</a:t>
                      </a:r>
                    </a:p>
                  </a:txBody>
                  <a:tcPr/>
                </a:tc>
                <a:tc>
                  <a:txBody>
                    <a:bodyPr/>
                    <a:lstStyle/>
                    <a:p>
                      <a:pPr algn="ctr"/>
                      <a:r>
                        <a:rPr lang="fr-FR" dirty="0"/>
                        <a:t>Score</a:t>
                      </a:r>
                    </a:p>
                  </a:txBody>
                  <a:tcPr/>
                </a:tc>
                <a:tc>
                  <a:txBody>
                    <a:bodyPr/>
                    <a:lstStyle/>
                    <a:p>
                      <a:pPr algn="ctr"/>
                      <a:r>
                        <a:rPr lang="fr-FR" dirty="0"/>
                        <a:t>Valeur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12685">
                <a:tc>
                  <a:txBody>
                    <a:bodyPr/>
                    <a:lstStyle/>
                    <a:p>
                      <a:r>
                        <a:rPr lang="fr-FR" dirty="0"/>
                        <a:t>Le responsable du budget est nommé et son rôle est décrit dans le plan de management des coûts</a:t>
                      </a:r>
                    </a:p>
                  </a:txBody>
                  <a:tcPr/>
                </a:tc>
                <a:tc>
                  <a:txBody>
                    <a:bodyPr/>
                    <a:lstStyle/>
                    <a:p>
                      <a:r>
                        <a:rPr lang="fr-FR" dirty="0"/>
                        <a:t>0, 3, 5 </a:t>
                      </a:r>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12685">
                <a:tc>
                  <a:txBody>
                    <a:bodyPr/>
                    <a:lstStyle/>
                    <a:p>
                      <a:pPr marL="0" algn="l" defTabSz="914400" rtl="0" eaLnBrk="1" latinLnBrk="0" hangingPunct="1"/>
                      <a:r>
                        <a:rPr lang="fr-FR" sz="1800" kern="1200" dirty="0">
                          <a:solidFill>
                            <a:schemeClr val="dk1"/>
                          </a:solidFill>
                          <a:latin typeface="+mn-lt"/>
                          <a:ea typeface="+mn-ea"/>
                          <a:cs typeface="+mn-cs"/>
                        </a:rPr>
                        <a:t>Le plan de mangement des coûts a été rédigé et validé. Il présente le mode d’estimation des coûts et des réserves</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612685">
                <a:tc>
                  <a:txBody>
                    <a:bodyPr/>
                    <a:lstStyle/>
                    <a:p>
                      <a:r>
                        <a:rPr lang="fr-FR" sz="1800" kern="1200" dirty="0">
                          <a:solidFill>
                            <a:schemeClr val="dk1"/>
                          </a:solidFill>
                          <a:latin typeface="+mn-lt"/>
                          <a:ea typeface="+mn-ea"/>
                          <a:cs typeface="+mn-cs"/>
                        </a:rPr>
                        <a:t>L’ensemble des coûts est estimé selon le plan et enregistré dans un tableau des coûts approprié </a:t>
                      </a:r>
                    </a:p>
                    <a:p>
                      <a:r>
                        <a:rPr lang="fr-FR" sz="1800" kern="1200" dirty="0">
                          <a:solidFill>
                            <a:schemeClr val="dk1"/>
                          </a:solidFill>
                          <a:latin typeface="+mn-lt"/>
                          <a:ea typeface="+mn-ea"/>
                          <a:cs typeface="+mn-cs"/>
                        </a:rPr>
                        <a:t>( logiciel)</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868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Le budget du projet contient la référence de base des coûts et la réserve pour les imprévus: il est approuvé par le commanditaire et le responsable financier / partie prenante / Bailleur</a:t>
                      </a:r>
                    </a:p>
                    <a:p>
                      <a:pPr marL="0" algn="l" defTabSz="914400" rtl="0" eaLnBrk="1" latinLnBrk="0" hangingPunct="1"/>
                      <a:endParaRPr lang="fr-FR" sz="1800" kern="1200" dirty="0">
                        <a:solidFill>
                          <a:schemeClr val="dk1"/>
                        </a:solidFill>
                        <a:latin typeface="+mn-lt"/>
                        <a:ea typeface="+mn-ea"/>
                        <a:cs typeface="+mn-cs"/>
                      </a:endParaRP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735061">
                <a:tc>
                  <a:txBody>
                    <a:bodyPr/>
                    <a:lstStyle/>
                    <a:p>
                      <a:pPr marL="0" algn="l" defTabSz="914400" rtl="0" eaLnBrk="1" latinLnBrk="0" hangingPunct="1"/>
                      <a:r>
                        <a:rPr lang="fr-FR" sz="1800" kern="1200" dirty="0">
                          <a:solidFill>
                            <a:schemeClr val="dk1"/>
                          </a:solidFill>
                          <a:latin typeface="+mn-lt"/>
                          <a:ea typeface="+mn-ea"/>
                          <a:cs typeface="+mn-cs"/>
                        </a:rPr>
                        <a:t>Le suivi des dépenses est tracé et suit le processus de maitrise des coûts du plan projet</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1178934">
                <a:tc>
                  <a:txBody>
                    <a:bodyPr/>
                    <a:lstStyle/>
                    <a:p>
                      <a:r>
                        <a:rPr lang="fr-FR" dirty="0"/>
                        <a:t>La référence de base des coûts est établie et est comparée avec les coûts réels dans le tableau de bord ( Logiciel)</a:t>
                      </a:r>
                    </a:p>
                  </a:txBody>
                  <a:tcPr/>
                </a:tc>
                <a:tc>
                  <a:txBody>
                    <a:bodyPr/>
                    <a:lstStyle/>
                    <a:p>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la maîtrise des coûts</a:t>
            </a:r>
          </a:p>
        </p:txBody>
      </p:sp>
      <p:sp>
        <p:nvSpPr>
          <p:cNvPr id="2" name="Espace réservé du pied de page 1">
            <a:extLst>
              <a:ext uri="{FF2B5EF4-FFF2-40B4-BE49-F238E27FC236}">
                <a16:creationId xmlns:a16="http://schemas.microsoft.com/office/drawing/2014/main" id="{740C15D4-D47C-4B56-982F-EF57DA131DB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42441783"/>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DES COÛTS</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61854" y="137775"/>
          <a:ext cx="9005453" cy="2194560"/>
        </p:xfrm>
        <a:graphic>
          <a:graphicData uri="http://schemas.openxmlformats.org/drawingml/2006/table">
            <a:tbl>
              <a:tblPr firstRow="1" bandRow="1">
                <a:tableStyleId>{5C22544A-7EE6-4342-B048-85BDC9FD1C3A}</a:tableStyleId>
              </a:tblPr>
              <a:tblGrid>
                <a:gridCol w="5071870">
                  <a:extLst>
                    <a:ext uri="{9D8B030D-6E8A-4147-A177-3AD203B41FA5}">
                      <a16:colId xmlns:a16="http://schemas.microsoft.com/office/drawing/2014/main" val="2126170792"/>
                    </a:ext>
                  </a:extLst>
                </a:gridCol>
                <a:gridCol w="1484100">
                  <a:extLst>
                    <a:ext uri="{9D8B030D-6E8A-4147-A177-3AD203B41FA5}">
                      <a16:colId xmlns:a16="http://schemas.microsoft.com/office/drawing/2014/main" val="973778650"/>
                    </a:ext>
                  </a:extLst>
                </a:gridCol>
                <a:gridCol w="922157">
                  <a:extLst>
                    <a:ext uri="{9D8B030D-6E8A-4147-A177-3AD203B41FA5}">
                      <a16:colId xmlns:a16="http://schemas.microsoft.com/office/drawing/2014/main" val="3571137902"/>
                    </a:ext>
                  </a:extLst>
                </a:gridCol>
                <a:gridCol w="1527326">
                  <a:extLst>
                    <a:ext uri="{9D8B030D-6E8A-4147-A177-3AD203B41FA5}">
                      <a16:colId xmlns:a16="http://schemas.microsoft.com/office/drawing/2014/main" val="501303867"/>
                    </a:ext>
                  </a:extLst>
                </a:gridCol>
              </a:tblGrid>
              <a:tr h="612685">
                <a:tc>
                  <a:txBody>
                    <a:bodyPr/>
                    <a:lstStyle/>
                    <a:p>
                      <a:pPr algn="ctr"/>
                      <a:r>
                        <a:rPr lang="fr-FR" dirty="0"/>
                        <a:t>Budget du projet</a:t>
                      </a:r>
                    </a:p>
                  </a:txBody>
                  <a:tcPr/>
                </a:tc>
                <a:tc>
                  <a:txBody>
                    <a:bodyPr/>
                    <a:lstStyle/>
                    <a:p>
                      <a:pPr algn="ctr"/>
                      <a:r>
                        <a:rPr lang="fr-FR" dirty="0"/>
                        <a:t>Score</a:t>
                      </a:r>
                    </a:p>
                  </a:txBody>
                  <a:tcPr/>
                </a:tc>
                <a:tc>
                  <a:txBody>
                    <a:bodyPr/>
                    <a:lstStyle/>
                    <a:p>
                      <a:pPr algn="ctr"/>
                      <a:r>
                        <a:rPr lang="fr-FR" dirty="0"/>
                        <a:t>Valeur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12685">
                <a:tc>
                  <a:txBody>
                    <a:bodyPr/>
                    <a:lstStyle/>
                    <a:p>
                      <a:r>
                        <a:rPr lang="fr-FR" b="1" dirty="0"/>
                        <a:t>Le budget est établi avec une réserve adaptée aux changements approuvés, qui impactent les coûts. La consommation de cette réserve est suivie</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12685">
                <a:tc>
                  <a:txBody>
                    <a:bodyPr/>
                    <a:lstStyle/>
                    <a:p>
                      <a:pPr marL="0" algn="l" defTabSz="914400" rtl="0" eaLnBrk="1" latinLnBrk="0" hangingPunct="1"/>
                      <a:r>
                        <a:rPr lang="fr-FR" sz="1800" b="1" kern="1200" dirty="0">
                          <a:solidFill>
                            <a:schemeClr val="dk1"/>
                          </a:solidFill>
                          <a:latin typeface="+mn-lt"/>
                          <a:ea typeface="+mn-ea"/>
                          <a:cs typeface="+mn-cs"/>
                        </a:rPr>
                        <a:t>Les dépenses réelles ne dépassent pas significativement la référence de base des coûts. </a:t>
                      </a:r>
                    </a:p>
                  </a:txBody>
                  <a:tcPr/>
                </a:tc>
                <a:tc>
                  <a:txBody>
                    <a:bodyPr/>
                    <a:lstStyle/>
                    <a:p>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la maîtrise des coûts</a:t>
            </a:r>
          </a:p>
        </p:txBody>
      </p:sp>
      <p:sp>
        <p:nvSpPr>
          <p:cNvPr id="2" name="Espace réservé du pied de page 1">
            <a:extLst>
              <a:ext uri="{FF2B5EF4-FFF2-40B4-BE49-F238E27FC236}">
                <a16:creationId xmlns:a16="http://schemas.microsoft.com/office/drawing/2014/main" id="{A77AC943-7CDC-4F93-857F-0E7B68F9A27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999979257"/>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COÛTS </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509273605"/>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 </a:t>
                      </a:r>
                      <a:r>
                        <a:rPr lang="fr-FR" sz="1800" b="1" kern="1200" dirty="0">
                          <a:solidFill>
                            <a:srgbClr val="0000FF"/>
                          </a:solidFill>
                          <a:latin typeface="Tahoma" pitchFamily="34" charset="0"/>
                          <a:ea typeface="+mn-ea"/>
                          <a:cs typeface="+mn-cs"/>
                        </a:rPr>
                        <a:t>des coûts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09427"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642426" y="345377"/>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61855" y="3225737"/>
            <a:ext cx="9130145" cy="3277820"/>
          </a:xfrm>
          <a:prstGeom prst="rect">
            <a:avLst/>
          </a:prstGeom>
          <a:noFill/>
        </p:spPr>
        <p:txBody>
          <a:bodyPr wrap="square" rtlCol="0">
            <a:spAutoFit/>
          </a:bodyPr>
          <a:lstStyle/>
          <a:p>
            <a:pPr marL="285750" indent="-285750">
              <a:buFont typeface="Wingdings" panose="05000000000000000000" pitchFamily="2" charset="2"/>
              <a:buChar char="§"/>
            </a:pPr>
            <a:r>
              <a:rPr lang="fr-FR" sz="2300" dirty="0"/>
              <a:t>Définir la manière dont les coûts du projet seront estimés, budgétés, gérés, suivis et maitrisés.</a:t>
            </a:r>
          </a:p>
          <a:p>
            <a:pPr marL="285750" indent="-285750">
              <a:buFont typeface="Wingdings" panose="05000000000000000000" pitchFamily="2" charset="2"/>
              <a:buChar char="§"/>
            </a:pPr>
            <a:r>
              <a:rPr lang="fr-FR" sz="2300" dirty="0"/>
              <a:t>Fournir les directives et les orientations sur la façon de gérer les coûts du projet tout au long du projet.</a:t>
            </a:r>
          </a:p>
          <a:p>
            <a:pPr marL="285750" indent="-285750">
              <a:buFont typeface="Wingdings" panose="05000000000000000000" pitchFamily="2" charset="2"/>
              <a:buChar char="§"/>
            </a:pPr>
            <a:r>
              <a:rPr lang="fr-FR" sz="2300" dirty="0"/>
              <a:t>Etablir les politiques internes, les procédures et la documentation pour la planification, le management, les dépenses et la maitrise des coûts du projet.</a:t>
            </a:r>
          </a:p>
          <a:p>
            <a:pPr marL="285750" indent="-285750">
              <a:buFont typeface="Wingdings" panose="05000000000000000000" pitchFamily="2" charset="2"/>
              <a:buChar char="§"/>
            </a:pPr>
            <a:r>
              <a:rPr lang="fr-FR" sz="2300" dirty="0" err="1"/>
              <a:t>Côut</a:t>
            </a:r>
            <a:r>
              <a:rPr lang="fr-FR" sz="2300" dirty="0"/>
              <a:t> de ressources nécessaires à l’</a:t>
            </a:r>
            <a:r>
              <a:rPr lang="fr-FR" sz="2300" dirty="0" err="1"/>
              <a:t>achevèment</a:t>
            </a:r>
            <a:r>
              <a:rPr lang="fr-FR" sz="2300" dirty="0"/>
              <a:t> des activités du projet</a:t>
            </a:r>
          </a:p>
          <a:p>
            <a:endParaRPr lang="fr-FR" sz="2300" dirty="0"/>
          </a:p>
        </p:txBody>
      </p:sp>
      <p:sp>
        <p:nvSpPr>
          <p:cNvPr id="3" name="Espace réservé du pied de page 2">
            <a:extLst>
              <a:ext uri="{FF2B5EF4-FFF2-40B4-BE49-F238E27FC236}">
                <a16:creationId xmlns:a16="http://schemas.microsoft.com/office/drawing/2014/main" id="{0DAB3A84-53EF-466D-A311-BF34265656F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11435511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495226"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120129849"/>
              </p:ext>
            </p:extLst>
          </p:nvPr>
        </p:nvGraphicFramePr>
        <p:xfrm>
          <a:off x="2606062" y="185881"/>
          <a:ext cx="9296636" cy="3017520"/>
        </p:xfrm>
        <a:graphic>
          <a:graphicData uri="http://schemas.openxmlformats.org/drawingml/2006/table">
            <a:tbl>
              <a:tblPr firstRow="1" bandRow="1">
                <a:tableStyleId>{5C22544A-7EE6-4342-B048-85BDC9FD1C3A}</a:tableStyleId>
              </a:tblPr>
              <a:tblGrid>
                <a:gridCol w="4417804">
                  <a:extLst>
                    <a:ext uri="{9D8B030D-6E8A-4147-A177-3AD203B41FA5}">
                      <a16:colId xmlns:a16="http://schemas.microsoft.com/office/drawing/2014/main" val="2249680118"/>
                    </a:ext>
                  </a:extLst>
                </a:gridCol>
                <a:gridCol w="4878832">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06062" y="185881"/>
            <a:ext cx="4396428" cy="179790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844643" y="36277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52465" y="1121979"/>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1B7E5FB1-4802-4C88-99FF-5A8B2706EB00}"/>
              </a:ext>
            </a:extLst>
          </p:cNvPr>
          <p:cNvSpPr txBox="1"/>
          <p:nvPr/>
        </p:nvSpPr>
        <p:spPr>
          <a:xfrm>
            <a:off x="110836" y="2400343"/>
            <a:ext cx="2229408" cy="1200329"/>
          </a:xfrm>
          <a:prstGeom prst="rect">
            <a:avLst/>
          </a:prstGeom>
          <a:solidFill>
            <a:schemeClr val="accent6">
              <a:lumMod val="20000"/>
              <a:lumOff val="80000"/>
            </a:schemeClr>
          </a:solidFill>
        </p:spPr>
        <p:txBody>
          <a:bodyPr wrap="square" rtlCol="0">
            <a:spAutoFit/>
          </a:bodyPr>
          <a:lstStyle/>
          <a:p>
            <a:pPr algn="ctr"/>
            <a:r>
              <a:rPr lang="fr-FR" sz="2400" b="1" dirty="0"/>
              <a:t>PLANIFIER LE MANAGEMENT DES COÛTS </a:t>
            </a:r>
          </a:p>
        </p:txBody>
      </p:sp>
      <p:pic>
        <p:nvPicPr>
          <p:cNvPr id="12" name="Image 11"/>
          <p:cNvPicPr>
            <a:picLocks noChangeAspect="1"/>
          </p:cNvPicPr>
          <p:nvPr/>
        </p:nvPicPr>
        <p:blipFill>
          <a:blip r:embed="rId3"/>
          <a:stretch>
            <a:fillRect/>
          </a:stretch>
        </p:blipFill>
        <p:spPr>
          <a:xfrm>
            <a:off x="2649565" y="3203401"/>
            <a:ext cx="8705850" cy="3124200"/>
          </a:xfrm>
          <a:prstGeom prst="rect">
            <a:avLst/>
          </a:prstGeom>
        </p:spPr>
      </p:pic>
      <p:sp>
        <p:nvSpPr>
          <p:cNvPr id="3" name="Espace réservé du pied de page 2">
            <a:extLst>
              <a:ext uri="{FF2B5EF4-FFF2-40B4-BE49-F238E27FC236}">
                <a16:creationId xmlns:a16="http://schemas.microsoft.com/office/drawing/2014/main" id="{9BD21F66-D828-481F-8FBA-BD925083866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90158893"/>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98850555"/>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40424"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1B7E5FB1-4802-4C88-99FF-5A8B2706EB00}"/>
              </a:ext>
            </a:extLst>
          </p:cNvPr>
          <p:cNvSpPr txBox="1"/>
          <p:nvPr/>
        </p:nvSpPr>
        <p:spPr>
          <a:xfrm>
            <a:off x="121226" y="1092988"/>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LE MANAGEMENT DES COÛTS </a:t>
            </a:r>
          </a:p>
        </p:txBody>
      </p:sp>
      <p:sp>
        <p:nvSpPr>
          <p:cNvPr id="4" name="ZoneTexte 3">
            <a:extLst>
              <a:ext uri="{FF2B5EF4-FFF2-40B4-BE49-F238E27FC236}">
                <a16:creationId xmlns:a16="http://schemas.microsoft.com/office/drawing/2014/main" id="{7B4C7AEE-6550-44B4-9A38-CAC0849F9823}"/>
              </a:ext>
            </a:extLst>
          </p:cNvPr>
          <p:cNvSpPr txBox="1"/>
          <p:nvPr/>
        </p:nvSpPr>
        <p:spPr>
          <a:xfrm>
            <a:off x="3149311" y="3527933"/>
            <a:ext cx="8661400" cy="2862322"/>
          </a:xfrm>
          <a:prstGeom prst="rect">
            <a:avLst/>
          </a:prstGeom>
          <a:noFill/>
        </p:spPr>
        <p:txBody>
          <a:bodyPr wrap="square" rtlCol="0">
            <a:spAutoFit/>
          </a:bodyPr>
          <a:lstStyle/>
          <a:p>
            <a:pPr marL="285750" indent="-285750">
              <a:buFontTx/>
              <a:buChar char="-"/>
            </a:pPr>
            <a:r>
              <a:rPr lang="fr-FR" b="1" dirty="0"/>
              <a:t>Jugement d’expert: </a:t>
            </a:r>
            <a:r>
              <a:rPr lang="fr-FR" dirty="0"/>
              <a:t>apport de connaissances utiles sur l’environnement et les informations provenant de projets antérieurs similaires; conseil sur l’utilisation des méthodes d’estimation</a:t>
            </a:r>
          </a:p>
          <a:p>
            <a:endParaRPr lang="fr-FR" dirty="0"/>
          </a:p>
          <a:p>
            <a:pPr marL="285750" indent="-285750">
              <a:buFontTx/>
              <a:buChar char="-"/>
            </a:pPr>
            <a:r>
              <a:rPr lang="fr-FR" b="1" dirty="0"/>
              <a:t>Technique analytique: </a:t>
            </a:r>
            <a:r>
              <a:rPr lang="fr-FR" dirty="0"/>
              <a:t>utiliser pour évaluer, analyser, ou prévoir des résultats potentiels en fonction de variations possibles du projet ou de variables d’environnement et de leurs relations avec d’autres variables ( autofinancement, par prise de participation, par emprunt…) Etude des façons d’obtenir les ressources ( fabrication, achat, location…)</a:t>
            </a:r>
          </a:p>
          <a:p>
            <a:endParaRPr lang="fr-FR" dirty="0"/>
          </a:p>
          <a:p>
            <a:pPr marL="285750" indent="-285750">
              <a:buFontTx/>
              <a:buChar char="-"/>
            </a:pPr>
            <a:r>
              <a:rPr lang="fr-FR" b="1" dirty="0"/>
              <a:t>Réunion: </a:t>
            </a:r>
            <a:r>
              <a:rPr lang="fr-FR" dirty="0"/>
              <a:t>équipe de management du projet + autres parties prenantes..</a:t>
            </a:r>
          </a:p>
        </p:txBody>
      </p:sp>
      <p:sp>
        <p:nvSpPr>
          <p:cNvPr id="3" name="Espace réservé du pied de page 2">
            <a:extLst>
              <a:ext uri="{FF2B5EF4-FFF2-40B4-BE49-F238E27FC236}">
                <a16:creationId xmlns:a16="http://schemas.microsoft.com/office/drawing/2014/main" id="{5FD6D290-078A-472D-BA4A-0A0E32656B5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5072246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4272127862"/>
              </p:ext>
            </p:extLst>
          </p:nvPr>
        </p:nvGraphicFramePr>
        <p:xfrm>
          <a:off x="3389744" y="192252"/>
          <a:ext cx="8315038" cy="2841232"/>
        </p:xfrm>
        <a:graphic>
          <a:graphicData uri="http://schemas.openxmlformats.org/drawingml/2006/table">
            <a:tbl>
              <a:tblPr firstRow="1" bandRow="1">
                <a:tableStyleId>{5C22544A-7EE6-4342-B048-85BDC9FD1C3A}</a:tableStyleId>
              </a:tblPr>
              <a:tblGrid>
                <a:gridCol w="3951344">
                  <a:extLst>
                    <a:ext uri="{9D8B030D-6E8A-4147-A177-3AD203B41FA5}">
                      <a16:colId xmlns:a16="http://schemas.microsoft.com/office/drawing/2014/main" val="2249680118"/>
                    </a:ext>
                  </a:extLst>
                </a:gridCol>
                <a:gridCol w="4363694">
                  <a:extLst>
                    <a:ext uri="{9D8B030D-6E8A-4147-A177-3AD203B41FA5}">
                      <a16:colId xmlns:a16="http://schemas.microsoft.com/office/drawing/2014/main" val="2722779140"/>
                    </a:ext>
                  </a:extLst>
                </a:gridCol>
              </a:tblGrid>
              <a:tr h="155758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12432">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a:t>
                      </a:r>
                      <a:r>
                        <a:rPr lang="fr-FR" sz="1800" b="1" kern="1200" dirty="0">
                          <a:solidFill>
                            <a:srgbClr val="0000FF"/>
                          </a:solidFill>
                          <a:latin typeface="Tahoma" pitchFamily="34" charset="0"/>
                          <a:ea typeface="+mn-ea"/>
                          <a:cs typeface="+mn-cs"/>
                        </a:rPr>
                        <a:t> des coûts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730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9264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1B7E5FB1-4802-4C88-99FF-5A8B2706EB00}"/>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LE MANAGEMENT DES COÛTS </a:t>
            </a:r>
          </a:p>
        </p:txBody>
      </p:sp>
      <p:sp>
        <p:nvSpPr>
          <p:cNvPr id="11" name="ZoneTexte 10">
            <a:extLst>
              <a:ext uri="{FF2B5EF4-FFF2-40B4-BE49-F238E27FC236}">
                <a16:creationId xmlns:a16="http://schemas.microsoft.com/office/drawing/2014/main" id="{FF653CFD-A568-4B30-8660-E56CAFF6ABBD}"/>
              </a:ext>
            </a:extLst>
          </p:cNvPr>
          <p:cNvSpPr txBox="1"/>
          <p:nvPr/>
        </p:nvSpPr>
        <p:spPr>
          <a:xfrm>
            <a:off x="3224645" y="3355629"/>
            <a:ext cx="8645237" cy="3693319"/>
          </a:xfrm>
          <a:prstGeom prst="rect">
            <a:avLst/>
          </a:prstGeom>
          <a:noFill/>
        </p:spPr>
        <p:txBody>
          <a:bodyPr wrap="square" rtlCol="0">
            <a:spAutoFit/>
          </a:bodyPr>
          <a:lstStyle/>
          <a:p>
            <a:pPr marL="285750" indent="-285750">
              <a:buFont typeface="Wingdings" panose="05000000000000000000" pitchFamily="2" charset="2"/>
              <a:buChar char="§"/>
            </a:pPr>
            <a:r>
              <a:rPr lang="fr-FR" dirty="0"/>
              <a:t>Définition des unités de mesure pour chacune de ressources ( homme-heures/jours/semaines, mètres, litres, les tonnes, mètre cube, montant forfaitaire…)</a:t>
            </a:r>
          </a:p>
          <a:p>
            <a:pPr marL="285750" indent="-285750">
              <a:buFont typeface="Wingdings" panose="05000000000000000000" pitchFamily="2" charset="2"/>
              <a:buChar char="§"/>
            </a:pPr>
            <a:r>
              <a:rPr lang="fr-FR" dirty="0"/>
              <a:t>Niveau d’exactitude ( +-10% pour les provisions pour aléas, règle pour arrondir les chiffres)</a:t>
            </a:r>
          </a:p>
          <a:p>
            <a:pPr marL="285750" indent="-285750">
              <a:buFont typeface="Wingdings" panose="05000000000000000000" pitchFamily="2" charset="2"/>
              <a:buChar char="§"/>
            </a:pPr>
            <a:r>
              <a:rPr lang="fr-FR" dirty="0"/>
              <a:t>Lien avec les procédures de l’organisation à travers le compte de contrôle de la SDP</a:t>
            </a:r>
          </a:p>
          <a:p>
            <a:pPr marL="285750" indent="-285750">
              <a:buFont typeface="Wingdings" panose="05000000000000000000" pitchFamily="2" charset="2"/>
              <a:buChar char="§"/>
            </a:pPr>
            <a:r>
              <a:rPr lang="fr-FR" dirty="0"/>
              <a:t>Seuil d’écart acceptable avant qu’une action ne deviennent nécessaire </a:t>
            </a:r>
          </a:p>
          <a:p>
            <a:pPr marL="285750" indent="-285750">
              <a:buFont typeface="Wingdings" panose="05000000000000000000" pitchFamily="2" charset="2"/>
              <a:buChar char="§"/>
            </a:pPr>
            <a:r>
              <a:rPr lang="fr-FR" dirty="0"/>
              <a:t>Format de rapport sur les coûts /fréquence ( RSF, A1, A2…)</a:t>
            </a:r>
          </a:p>
          <a:p>
            <a:pPr marL="285750" indent="-285750">
              <a:buFont typeface="Wingdings" panose="05000000000000000000" pitchFamily="2" charset="2"/>
              <a:buChar char="§"/>
            </a:pPr>
            <a:r>
              <a:rPr lang="fr-FR" dirty="0"/>
              <a:t>Taux de changes</a:t>
            </a:r>
          </a:p>
          <a:p>
            <a:pPr marL="285750" indent="-285750">
              <a:buFont typeface="Wingdings" panose="05000000000000000000" pitchFamily="2" charset="2"/>
              <a:buChar char="§"/>
            </a:pPr>
            <a:r>
              <a:rPr lang="fr-FR" dirty="0"/>
              <a:t>Circuit de payement</a:t>
            </a:r>
          </a:p>
          <a:p>
            <a:pPr marL="285750" indent="-285750">
              <a:buFont typeface="Wingdings" panose="05000000000000000000" pitchFamily="2" charset="2"/>
              <a:buChar char="§"/>
            </a:pPr>
            <a:r>
              <a:rPr lang="fr-FR" dirty="0"/>
              <a:t>Exonération fiscale sur certaines ressources</a:t>
            </a:r>
          </a:p>
          <a:p>
            <a:pPr marL="285750" indent="-285750">
              <a:buFont typeface="Wingdings" panose="05000000000000000000" pitchFamily="2" charset="2"/>
              <a:buChar char="§"/>
            </a:pPr>
            <a:r>
              <a:rPr lang="fr-FR" dirty="0"/>
              <a:t>Exonération à la TVA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endParaRPr lang="fr-FR" dirty="0"/>
          </a:p>
        </p:txBody>
      </p:sp>
      <p:sp>
        <p:nvSpPr>
          <p:cNvPr id="3" name="Espace réservé du pied de page 2">
            <a:extLst>
              <a:ext uri="{FF2B5EF4-FFF2-40B4-BE49-F238E27FC236}">
                <a16:creationId xmlns:a16="http://schemas.microsoft.com/office/drawing/2014/main" id="{BA6169FA-9103-4BCE-8751-266DF793CBC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3453257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160862224"/>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50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61855" y="3225737"/>
            <a:ext cx="9130145" cy="3831818"/>
          </a:xfrm>
          <a:prstGeom prst="rect">
            <a:avLst/>
          </a:prstGeom>
          <a:noFill/>
        </p:spPr>
        <p:txBody>
          <a:bodyPr wrap="square" rtlCol="0">
            <a:spAutoFit/>
          </a:bodyPr>
          <a:lstStyle/>
          <a:p>
            <a:pPr marL="285750" indent="-285750">
              <a:buFont typeface="Wingdings" panose="05000000000000000000" pitchFamily="2" charset="2"/>
              <a:buChar char="§"/>
            </a:pPr>
            <a:r>
              <a:rPr lang="fr-FR" sz="2000" dirty="0"/>
              <a:t>Evaluer le cout les ressources monétaires nécessaires à l’accomplissement des activités du projet ( main-d’œuvre, matériaux, équipement, réserve contre l’inflation, provision pour aléas sur les coûts…)</a:t>
            </a:r>
          </a:p>
          <a:p>
            <a:pPr marL="285750" indent="-285750">
              <a:buFont typeface="Wingdings" panose="05000000000000000000" pitchFamily="2" charset="2"/>
              <a:buChar char="§"/>
            </a:pPr>
            <a:r>
              <a:rPr lang="fr-FR" sz="2000" dirty="0"/>
              <a:t>Déterminer le montant des coûts nécessaires à l’accomplissement du travail du projet </a:t>
            </a:r>
          </a:p>
          <a:p>
            <a:pPr marL="285750" indent="-285750">
              <a:buFont typeface="Wingdings" panose="05000000000000000000" pitchFamily="2" charset="2"/>
              <a:buChar char="§"/>
            </a:pPr>
            <a:r>
              <a:rPr lang="fr-FR" sz="2000" dirty="0"/>
              <a:t>Estimation des coûts, basée sur les informations disponibles</a:t>
            </a:r>
          </a:p>
          <a:p>
            <a:pPr marL="285750" indent="-285750">
              <a:buFont typeface="Wingdings" panose="05000000000000000000" pitchFamily="2" charset="2"/>
              <a:buChar char="§"/>
            </a:pPr>
            <a:r>
              <a:rPr lang="fr-FR" sz="2000" dirty="0"/>
              <a:t>Considérations entre coûts et risques ( produire ou acheter, acheter ou louer )</a:t>
            </a:r>
          </a:p>
          <a:p>
            <a:pPr marL="285750" indent="-285750">
              <a:buFont typeface="Wingdings" panose="05000000000000000000" pitchFamily="2" charset="2"/>
              <a:buChar char="§"/>
            </a:pPr>
            <a:r>
              <a:rPr lang="fr-FR" sz="2000" dirty="0"/>
              <a:t>Comment gérer les effets de variations des devises</a:t>
            </a:r>
          </a:p>
          <a:p>
            <a:pPr marL="285750" indent="-285750">
              <a:buFont typeface="Wingdings" panose="05000000000000000000" pitchFamily="2" charset="2"/>
              <a:buChar char="§"/>
            </a:pPr>
            <a:r>
              <a:rPr lang="fr-FR" sz="2000" dirty="0"/>
              <a:t>Démarrage ordre de grandeur approximatif de l’estimation ( marge d’incertitude -25% à 75%) démarrage plus de visibilité ( -5% à +10%)</a:t>
            </a:r>
          </a:p>
          <a:p>
            <a:endParaRPr lang="fr-FR" sz="2000" dirty="0"/>
          </a:p>
          <a:p>
            <a:endParaRPr lang="fr-FR" sz="2300" dirty="0"/>
          </a:p>
        </p:txBody>
      </p:sp>
      <p:sp>
        <p:nvSpPr>
          <p:cNvPr id="3" name="Espace réservé du pied de page 2">
            <a:extLst>
              <a:ext uri="{FF2B5EF4-FFF2-40B4-BE49-F238E27FC236}">
                <a16:creationId xmlns:a16="http://schemas.microsoft.com/office/drawing/2014/main" id="{67B05F3B-796E-4975-A443-96799D51770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09076221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48152"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3181609"/>
            <a:ext cx="2948153" cy="584775"/>
          </a:xfrm>
          <a:prstGeom prst="rect">
            <a:avLst/>
          </a:prstGeom>
          <a:solidFill>
            <a:schemeClr val="accent6">
              <a:lumMod val="20000"/>
              <a:lumOff val="80000"/>
            </a:schemeClr>
          </a:solidFill>
        </p:spPr>
        <p:txBody>
          <a:bodyPr wrap="square" rtlCol="0">
            <a:spAutoFit/>
          </a:bodyPr>
          <a:lstStyle/>
          <a:p>
            <a:pPr algn="ctr"/>
            <a:r>
              <a:rPr lang="fr-FR" sz="3200" b="1" dirty="0"/>
              <a:t>INTRODUCTION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3116464" y="141401"/>
            <a:ext cx="8775991" cy="920252"/>
          </a:xfrm>
          <a:prstGeom prst="rect">
            <a:avLst/>
          </a:prstGeom>
          <a:noFill/>
        </p:spPr>
        <p:txBody>
          <a:bodyPr wrap="square" rtlCol="0">
            <a:spAutoFit/>
          </a:bodyPr>
          <a:lstStyle/>
          <a:p>
            <a:pPr>
              <a:lnSpc>
                <a:spcPct val="150000"/>
              </a:lnSpc>
            </a:pPr>
            <a:r>
              <a:rPr lang="fr-FR" sz="4000" dirty="0"/>
              <a:t>PROJET ?</a:t>
            </a:r>
          </a:p>
        </p:txBody>
      </p:sp>
      <p:sp>
        <p:nvSpPr>
          <p:cNvPr id="5" name="ZoneTexte 4">
            <a:extLst>
              <a:ext uri="{FF2B5EF4-FFF2-40B4-BE49-F238E27FC236}">
                <a16:creationId xmlns:a16="http://schemas.microsoft.com/office/drawing/2014/main" id="{D2D80AEC-8795-4710-9C0B-673886909921}"/>
              </a:ext>
            </a:extLst>
          </p:cNvPr>
          <p:cNvSpPr txBox="1"/>
          <p:nvPr/>
        </p:nvSpPr>
        <p:spPr>
          <a:xfrm>
            <a:off x="315310" y="1242265"/>
            <a:ext cx="2317532" cy="1200329"/>
          </a:xfrm>
          <a:prstGeom prst="rect">
            <a:avLst/>
          </a:prstGeom>
          <a:solidFill>
            <a:schemeClr val="accent6">
              <a:lumMod val="20000"/>
              <a:lumOff val="80000"/>
            </a:schemeClr>
          </a:solidFill>
        </p:spPr>
        <p:txBody>
          <a:bodyPr wrap="square" rtlCol="0">
            <a:spAutoFit/>
          </a:bodyPr>
          <a:lstStyle/>
          <a:p>
            <a:pPr algn="ctr"/>
            <a:r>
              <a:rPr lang="fr-FR" sz="2400" b="1" dirty="0"/>
              <a:t>CADRE DU MANAGEMENT DE PROJET</a:t>
            </a:r>
          </a:p>
        </p:txBody>
      </p:sp>
      <p:sp>
        <p:nvSpPr>
          <p:cNvPr id="2" name="Espace réservé du pied de page 1">
            <a:extLst>
              <a:ext uri="{FF2B5EF4-FFF2-40B4-BE49-F238E27FC236}">
                <a16:creationId xmlns:a16="http://schemas.microsoft.com/office/drawing/2014/main" id="{DF9BCBDB-E4DF-4766-96C3-F43B57ADFF0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65659992"/>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448731"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973810983"/>
              </p:ext>
            </p:extLst>
          </p:nvPr>
        </p:nvGraphicFramePr>
        <p:xfrm>
          <a:off x="2559567" y="75320"/>
          <a:ext cx="9498114" cy="2645341"/>
        </p:xfrm>
        <a:graphic>
          <a:graphicData uri="http://schemas.openxmlformats.org/drawingml/2006/table">
            <a:tbl>
              <a:tblPr firstRow="1" bandRow="1">
                <a:tableStyleId>{5C22544A-7EE6-4342-B048-85BDC9FD1C3A}</a:tableStyleId>
              </a:tblPr>
              <a:tblGrid>
                <a:gridCol w="4513547">
                  <a:extLst>
                    <a:ext uri="{9D8B030D-6E8A-4147-A177-3AD203B41FA5}">
                      <a16:colId xmlns:a16="http://schemas.microsoft.com/office/drawing/2014/main" val="2249680118"/>
                    </a:ext>
                  </a:extLst>
                </a:gridCol>
                <a:gridCol w="4984567">
                  <a:extLst>
                    <a:ext uri="{9D8B030D-6E8A-4147-A177-3AD203B41FA5}">
                      <a16:colId xmlns:a16="http://schemas.microsoft.com/office/drawing/2014/main" val="2722779140"/>
                    </a:ext>
                  </a:extLst>
                </a:gridCol>
              </a:tblGrid>
              <a:tr h="150848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1654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559567" y="203777"/>
            <a:ext cx="4461165" cy="1640521"/>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50913" y="203777"/>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37DFB0C7-62D4-4E33-A2D7-27215EB73638}"/>
              </a:ext>
            </a:extLst>
          </p:cNvPr>
          <p:cNvSpPr txBox="1"/>
          <p:nvPr/>
        </p:nvSpPr>
        <p:spPr>
          <a:xfrm>
            <a:off x="110836" y="2400343"/>
            <a:ext cx="2229408"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pic>
        <p:nvPicPr>
          <p:cNvPr id="13" name="Image 12"/>
          <p:cNvPicPr>
            <a:picLocks noChangeAspect="1"/>
          </p:cNvPicPr>
          <p:nvPr/>
        </p:nvPicPr>
        <p:blipFill>
          <a:blip r:embed="rId3"/>
          <a:stretch>
            <a:fillRect/>
          </a:stretch>
        </p:blipFill>
        <p:spPr>
          <a:xfrm>
            <a:off x="3013360" y="2400343"/>
            <a:ext cx="8467725" cy="4524375"/>
          </a:xfrm>
          <a:prstGeom prst="rect">
            <a:avLst/>
          </a:prstGeom>
        </p:spPr>
      </p:pic>
      <p:sp>
        <p:nvSpPr>
          <p:cNvPr id="3" name="Espace réservé du pied de page 2">
            <a:extLst>
              <a:ext uri="{FF2B5EF4-FFF2-40B4-BE49-F238E27FC236}">
                <a16:creationId xmlns:a16="http://schemas.microsoft.com/office/drawing/2014/main" id="{76F364A2-D0E3-45A7-90F7-B6707145FB3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2546915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0389"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765962266"/>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06040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57403" y="35432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37DFB0C7-62D4-4E33-A2D7-27215EB73638}"/>
              </a:ext>
            </a:extLst>
          </p:cNvPr>
          <p:cNvSpPr txBox="1"/>
          <p:nvPr/>
        </p:nvSpPr>
        <p:spPr>
          <a:xfrm>
            <a:off x="110836" y="309646"/>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sp>
        <p:nvSpPr>
          <p:cNvPr id="9" name="ZoneTexte 8">
            <a:extLst>
              <a:ext uri="{FF2B5EF4-FFF2-40B4-BE49-F238E27FC236}">
                <a16:creationId xmlns:a16="http://schemas.microsoft.com/office/drawing/2014/main" id="{A7639080-AEAE-45CC-BC2D-E88CFD6F6C34}"/>
              </a:ext>
            </a:extLst>
          </p:cNvPr>
          <p:cNvSpPr txBox="1"/>
          <p:nvPr/>
        </p:nvSpPr>
        <p:spPr>
          <a:xfrm>
            <a:off x="3172691" y="3381770"/>
            <a:ext cx="8866909" cy="3693319"/>
          </a:xfrm>
          <a:prstGeom prst="rect">
            <a:avLst/>
          </a:prstGeom>
          <a:noFill/>
        </p:spPr>
        <p:txBody>
          <a:bodyPr wrap="square" rtlCol="0">
            <a:spAutoFit/>
          </a:bodyPr>
          <a:lstStyle/>
          <a:p>
            <a:pPr marL="285750" indent="-285750">
              <a:buFont typeface="Wingdings" panose="05000000000000000000" pitchFamily="2" charset="2"/>
              <a:buChar char="§"/>
            </a:pPr>
            <a:r>
              <a:rPr lang="fr-FR" dirty="0"/>
              <a:t>Estimation par analogie ( estimation de la durée ou du coût , en utilisant les données historiques d’une activité d’un projet similaire comme base d’estimation )</a:t>
            </a:r>
          </a:p>
          <a:p>
            <a:pPr marL="285750" indent="-285750">
              <a:buFont typeface="Wingdings" panose="05000000000000000000" pitchFamily="2" charset="2"/>
              <a:buChar char="§"/>
            </a:pPr>
            <a:r>
              <a:rPr lang="fr-FR" dirty="0"/>
              <a:t>Estimation paramétrique ( Utilisation d’algorithme de calcul en se basant sur les données historique d’un projet et les paramètres du projet)</a:t>
            </a:r>
          </a:p>
          <a:p>
            <a:pPr marL="285750" indent="-285750">
              <a:buFont typeface="Wingdings" panose="05000000000000000000" pitchFamily="2" charset="2"/>
              <a:buChar char="§"/>
            </a:pPr>
            <a:r>
              <a:rPr lang="fr-FR" dirty="0"/>
              <a:t>Estimation à trois points : Plus probable ( évaluation réaliste du travail nécessaire et des dépenses prévues,  Optimiste ( meilleure scénario possible) , Pessimiste ( pire scénario possible) </a:t>
            </a:r>
          </a:p>
          <a:p>
            <a:pPr marL="742950" lvl="1" indent="-285750">
              <a:buFont typeface="Wingdings" panose="05000000000000000000" pitchFamily="2" charset="2"/>
              <a:buChar char="§"/>
            </a:pPr>
            <a:r>
              <a:rPr lang="fr-FR" dirty="0"/>
              <a:t>Distribution triangulaire : DT ou  CE = (</a:t>
            </a:r>
            <a:r>
              <a:rPr lang="fr-FR" dirty="0" err="1"/>
              <a:t>Do+DPP+Dp</a:t>
            </a:r>
            <a:r>
              <a:rPr lang="fr-FR" dirty="0"/>
              <a:t>)/3</a:t>
            </a:r>
          </a:p>
          <a:p>
            <a:pPr marL="742950" lvl="1" indent="-285750">
              <a:buFont typeface="Wingdings" panose="05000000000000000000" pitchFamily="2" charset="2"/>
              <a:buChar char="§"/>
            </a:pPr>
            <a:r>
              <a:rPr lang="fr-FR" dirty="0"/>
              <a:t>Distribution bêta ( Analyse PERT) DB ou CE = ( Do+4dPP+dP)/6</a:t>
            </a:r>
          </a:p>
          <a:p>
            <a:pPr marL="285750" indent="-285750">
              <a:buFont typeface="Wingdings" panose="05000000000000000000" pitchFamily="2" charset="2"/>
              <a:buChar char="§"/>
            </a:pPr>
            <a:r>
              <a:rPr lang="fr-FR" dirty="0"/>
              <a:t>Technique de prise de décision collectives ( remue-méninge, Delphes…) </a:t>
            </a:r>
          </a:p>
          <a:p>
            <a:pPr marL="285750" indent="-285750">
              <a:buFont typeface="Wingdings" panose="05000000000000000000" pitchFamily="2" charset="2"/>
              <a:buChar char="§"/>
            </a:pPr>
            <a:r>
              <a:rPr lang="fr-FR" dirty="0"/>
              <a:t>Analyse de la réserve ( Gestion des incertitudes, provision pour aléas, risques…)</a:t>
            </a:r>
          </a:p>
          <a:p>
            <a:pPr marL="285750" indent="-285750">
              <a:buFont typeface="Wingdings" panose="05000000000000000000" pitchFamily="2" charset="2"/>
              <a:buChar char="§"/>
            </a:pPr>
            <a:endParaRPr lang="fr-FR" dirty="0"/>
          </a:p>
          <a:p>
            <a:endParaRPr lang="fr-FR" dirty="0"/>
          </a:p>
        </p:txBody>
      </p:sp>
      <p:pic>
        <p:nvPicPr>
          <p:cNvPr id="5" name="Image 4"/>
          <p:cNvPicPr>
            <a:picLocks noChangeAspect="1"/>
          </p:cNvPicPr>
          <p:nvPr/>
        </p:nvPicPr>
        <p:blipFill>
          <a:blip r:embed="rId3"/>
          <a:stretch>
            <a:fillRect/>
          </a:stretch>
        </p:blipFill>
        <p:spPr>
          <a:xfrm>
            <a:off x="158028" y="2418057"/>
            <a:ext cx="2676525" cy="3724275"/>
          </a:xfrm>
          <a:prstGeom prst="rect">
            <a:avLst/>
          </a:prstGeom>
        </p:spPr>
      </p:pic>
      <p:sp>
        <p:nvSpPr>
          <p:cNvPr id="3" name="Espace réservé du pied de page 2">
            <a:extLst>
              <a:ext uri="{FF2B5EF4-FFF2-40B4-BE49-F238E27FC236}">
                <a16:creationId xmlns:a16="http://schemas.microsoft.com/office/drawing/2014/main" id="{6C8CC3B8-2EDC-48B5-ABF4-DDE5A553785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5808990"/>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0389"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883245211"/>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50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37DFB0C7-62D4-4E33-A2D7-27215EB73638}"/>
              </a:ext>
            </a:extLst>
          </p:cNvPr>
          <p:cNvSpPr txBox="1"/>
          <p:nvPr/>
        </p:nvSpPr>
        <p:spPr>
          <a:xfrm>
            <a:off x="91208" y="400490"/>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sp>
        <p:nvSpPr>
          <p:cNvPr id="9" name="ZoneTexte 8">
            <a:extLst>
              <a:ext uri="{FF2B5EF4-FFF2-40B4-BE49-F238E27FC236}">
                <a16:creationId xmlns:a16="http://schemas.microsoft.com/office/drawing/2014/main" id="{A7639080-AEAE-45CC-BC2D-E88CFD6F6C34}"/>
              </a:ext>
            </a:extLst>
          </p:cNvPr>
          <p:cNvSpPr txBox="1"/>
          <p:nvPr/>
        </p:nvSpPr>
        <p:spPr>
          <a:xfrm>
            <a:off x="3172691" y="3381770"/>
            <a:ext cx="8866909" cy="2585323"/>
          </a:xfrm>
          <a:prstGeom prst="rect">
            <a:avLst/>
          </a:prstGeom>
          <a:noFill/>
        </p:spPr>
        <p:txBody>
          <a:bodyPr wrap="square" rtlCol="0">
            <a:spAutoFit/>
          </a:bodyPr>
          <a:lstStyle/>
          <a:p>
            <a:pPr marL="285750" indent="-285750">
              <a:buFont typeface="Wingdings" panose="05000000000000000000" pitchFamily="2" charset="2"/>
              <a:buChar char="§"/>
            </a:pPr>
            <a:r>
              <a:rPr lang="fr-FR" dirty="0"/>
              <a:t>Coût de la qualité: évaluer l’impact en termes de coût d’un investissement supplémentaire en vue de produire un résultat conforme par rapport au coût d’une non-conformité. ( réduction de coût  à court terme / problème dans le cycle de vie du produit)</a:t>
            </a:r>
          </a:p>
          <a:p>
            <a:endParaRPr lang="fr-FR" dirty="0"/>
          </a:p>
          <a:p>
            <a:pPr marL="285750" indent="-285750">
              <a:buFont typeface="Wingdings" panose="05000000000000000000" pitchFamily="2" charset="2"/>
              <a:buChar char="§"/>
            </a:pPr>
            <a:r>
              <a:rPr lang="fr-FR" dirty="0"/>
              <a:t>  Analyse des offres ( Appel d’offre, négociation..)</a:t>
            </a:r>
          </a:p>
          <a:p>
            <a:endParaRPr lang="fr-FR" dirty="0"/>
          </a:p>
          <a:p>
            <a:pPr marL="285750" indent="-285750">
              <a:buFont typeface="Wingdings" panose="05000000000000000000" pitchFamily="2" charset="2"/>
              <a:buChar char="§"/>
            </a:pPr>
            <a:r>
              <a:rPr lang="fr-FR" dirty="0"/>
              <a:t>Technique de prise de décision collective: plus engagé dans le processus d’estimation, plus engagé pour respecter les estimations.</a:t>
            </a:r>
          </a:p>
          <a:p>
            <a:endParaRPr lang="fr-FR" dirty="0"/>
          </a:p>
        </p:txBody>
      </p:sp>
      <p:pic>
        <p:nvPicPr>
          <p:cNvPr id="3" name="Image 2"/>
          <p:cNvPicPr>
            <a:picLocks noChangeAspect="1"/>
          </p:cNvPicPr>
          <p:nvPr/>
        </p:nvPicPr>
        <p:blipFill>
          <a:blip r:embed="rId3"/>
          <a:stretch>
            <a:fillRect/>
          </a:stretch>
        </p:blipFill>
        <p:spPr>
          <a:xfrm>
            <a:off x="185593" y="2414989"/>
            <a:ext cx="2676525" cy="3724275"/>
          </a:xfrm>
          <a:prstGeom prst="rect">
            <a:avLst/>
          </a:prstGeom>
        </p:spPr>
      </p:pic>
      <p:sp>
        <p:nvSpPr>
          <p:cNvPr id="4" name="Espace réservé du pied de page 3">
            <a:extLst>
              <a:ext uri="{FF2B5EF4-FFF2-40B4-BE49-F238E27FC236}">
                <a16:creationId xmlns:a16="http://schemas.microsoft.com/office/drawing/2014/main" id="{8C5FA460-9C32-4A49-997E-AFBDD8BF01A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5591752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736502"/>
            <a:ext cx="2770910" cy="954107"/>
          </a:xfrm>
          <a:prstGeom prst="rect">
            <a:avLst/>
          </a:prstGeom>
          <a:solidFill>
            <a:schemeClr val="accent6">
              <a:lumMod val="20000"/>
              <a:lumOff val="80000"/>
            </a:schemeClr>
          </a:solidFill>
        </p:spPr>
        <p:txBody>
          <a:bodyPr wrap="square" rtlCol="0">
            <a:spAutoFit/>
          </a:bodyPr>
          <a:lstStyle/>
          <a:p>
            <a:pPr algn="ctr"/>
            <a:r>
              <a:rPr lang="fr-FR" sz="2800" b="1" dirty="0"/>
              <a:t>DETERMINER LE BUDGET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882270236"/>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Déterminer le budget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50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61855" y="3225737"/>
            <a:ext cx="9130145" cy="3985706"/>
          </a:xfrm>
          <a:prstGeom prst="rect">
            <a:avLst/>
          </a:prstGeom>
          <a:noFill/>
        </p:spPr>
        <p:txBody>
          <a:bodyPr wrap="square" rtlCol="0">
            <a:spAutoFit/>
          </a:bodyPr>
          <a:lstStyle/>
          <a:p>
            <a:pPr marL="285750" indent="-285750">
              <a:buFont typeface="Wingdings" panose="05000000000000000000" pitchFamily="2" charset="2"/>
              <a:buChar char="§"/>
            </a:pPr>
            <a:r>
              <a:rPr lang="fr-FR" sz="2300" dirty="0"/>
              <a:t>Consolider  les coûts estimés de chacune des activités ou lots de travail</a:t>
            </a:r>
          </a:p>
          <a:p>
            <a:pPr marL="285750" indent="-285750">
              <a:buFont typeface="Wingdings" panose="05000000000000000000" pitchFamily="2" charset="2"/>
              <a:buChar char="§"/>
            </a:pPr>
            <a:r>
              <a:rPr lang="fr-FR" sz="2300" dirty="0"/>
              <a:t>Etablir une référence de base des coûts approuvés.</a:t>
            </a:r>
          </a:p>
          <a:p>
            <a:pPr marL="285750" indent="-285750">
              <a:buFont typeface="Wingdings" panose="05000000000000000000" pitchFamily="2" charset="2"/>
              <a:buChar char="§"/>
            </a:pPr>
            <a:r>
              <a:rPr lang="fr-FR" sz="2300" dirty="0"/>
              <a:t>Détermination du document qui sera utilisé pour surveiller et maitriser la performance du projet</a:t>
            </a:r>
          </a:p>
          <a:p>
            <a:pPr marL="285750" indent="-285750">
              <a:buFont typeface="Wingdings" panose="05000000000000000000" pitchFamily="2" charset="2"/>
              <a:buChar char="§"/>
            </a:pPr>
            <a:r>
              <a:rPr lang="fr-FR" sz="2300" dirty="0"/>
              <a:t>Ensemble des fonds autorisés pour l’exécution du projet</a:t>
            </a:r>
          </a:p>
          <a:p>
            <a:r>
              <a:rPr lang="fr-FR" sz="2300" dirty="0"/>
              <a:t>NB: Phase d’initialisation , ordre de grandeur avec marge d’incertitude allant de -25% à + 75% avec plus d’informations à la planification , peut se ramener au environ de de -5 à + 10%. </a:t>
            </a:r>
          </a:p>
          <a:p>
            <a:pPr marL="285750" indent="-285750">
              <a:buFont typeface="Wingdings" panose="05000000000000000000" pitchFamily="2" charset="2"/>
              <a:buChar char="§"/>
            </a:pPr>
            <a:endParaRPr lang="fr-FR" sz="2300" dirty="0"/>
          </a:p>
          <a:p>
            <a:endParaRPr lang="fr-FR" sz="2300" dirty="0"/>
          </a:p>
          <a:p>
            <a:endParaRPr lang="fr-FR" sz="2300" dirty="0"/>
          </a:p>
        </p:txBody>
      </p:sp>
      <p:sp>
        <p:nvSpPr>
          <p:cNvPr id="3" name="Espace réservé du pied de page 2">
            <a:extLst>
              <a:ext uri="{FF2B5EF4-FFF2-40B4-BE49-F238E27FC236}">
                <a16:creationId xmlns:a16="http://schemas.microsoft.com/office/drawing/2014/main" id="{4559529D-5FDF-4E42-BBFF-30BF0B51133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68452368"/>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17736"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736502"/>
            <a:ext cx="2157026" cy="954107"/>
          </a:xfrm>
          <a:prstGeom prst="rect">
            <a:avLst/>
          </a:prstGeom>
          <a:solidFill>
            <a:schemeClr val="accent6">
              <a:lumMod val="20000"/>
              <a:lumOff val="80000"/>
            </a:schemeClr>
          </a:solidFill>
        </p:spPr>
        <p:txBody>
          <a:bodyPr wrap="square" rtlCol="0">
            <a:spAutoFit/>
          </a:bodyPr>
          <a:lstStyle/>
          <a:p>
            <a:pPr algn="ctr"/>
            <a:r>
              <a:rPr lang="fr-FR" sz="2800" b="1" dirty="0"/>
              <a:t>DETERMINER LE BUDGET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21175205"/>
              </p:ext>
            </p:extLst>
          </p:nvPr>
        </p:nvGraphicFramePr>
        <p:xfrm>
          <a:off x="2538961" y="185881"/>
          <a:ext cx="9301743" cy="2726472"/>
        </p:xfrm>
        <a:graphic>
          <a:graphicData uri="http://schemas.openxmlformats.org/drawingml/2006/table">
            <a:tbl>
              <a:tblPr firstRow="1" bandRow="1">
                <a:tableStyleId>{5C22544A-7EE6-4342-B048-85BDC9FD1C3A}</a:tableStyleId>
              </a:tblPr>
              <a:tblGrid>
                <a:gridCol w="4420231">
                  <a:extLst>
                    <a:ext uri="{9D8B030D-6E8A-4147-A177-3AD203B41FA5}">
                      <a16:colId xmlns:a16="http://schemas.microsoft.com/office/drawing/2014/main" val="2249680118"/>
                    </a:ext>
                  </a:extLst>
                </a:gridCol>
                <a:gridCol w="4881512">
                  <a:extLst>
                    <a:ext uri="{9D8B030D-6E8A-4147-A177-3AD203B41FA5}">
                      <a16:colId xmlns:a16="http://schemas.microsoft.com/office/drawing/2014/main" val="2722779140"/>
                    </a:ext>
                  </a:extLst>
                </a:gridCol>
              </a:tblGrid>
              <a:tr h="1458169">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97672">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Déterminer le budget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326403" cy="1733511"/>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547753" y="354324"/>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83461" y="1064584"/>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p:cNvPicPr>
            <a:picLocks noChangeAspect="1"/>
          </p:cNvPicPr>
          <p:nvPr/>
        </p:nvPicPr>
        <p:blipFill>
          <a:blip r:embed="rId3"/>
          <a:stretch>
            <a:fillRect/>
          </a:stretch>
        </p:blipFill>
        <p:spPr>
          <a:xfrm>
            <a:off x="2719387" y="2365602"/>
            <a:ext cx="7972425" cy="4492397"/>
          </a:xfrm>
          <a:prstGeom prst="rect">
            <a:avLst/>
          </a:prstGeom>
        </p:spPr>
      </p:pic>
      <p:sp>
        <p:nvSpPr>
          <p:cNvPr id="3" name="Espace réservé du pied de page 2">
            <a:extLst>
              <a:ext uri="{FF2B5EF4-FFF2-40B4-BE49-F238E27FC236}">
                <a16:creationId xmlns:a16="http://schemas.microsoft.com/office/drawing/2014/main" id="{6D315114-0694-4B9F-A5C1-C11E485E07D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18171812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4009700141"/>
              </p:ext>
            </p:extLst>
          </p:nvPr>
        </p:nvGraphicFramePr>
        <p:xfrm>
          <a:off x="3134585" y="196035"/>
          <a:ext cx="8816115" cy="2225040"/>
        </p:xfrm>
        <a:graphic>
          <a:graphicData uri="http://schemas.openxmlformats.org/drawingml/2006/table">
            <a:tbl>
              <a:tblPr firstRow="1" bandRow="1">
                <a:tableStyleId>{5C22544A-7EE6-4342-B048-85BDC9FD1C3A}</a:tableStyleId>
              </a:tblPr>
              <a:tblGrid>
                <a:gridCol w="4189458">
                  <a:extLst>
                    <a:ext uri="{9D8B030D-6E8A-4147-A177-3AD203B41FA5}">
                      <a16:colId xmlns:a16="http://schemas.microsoft.com/office/drawing/2014/main" val="2249680118"/>
                    </a:ext>
                  </a:extLst>
                </a:gridCol>
                <a:gridCol w="4626657">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Déterminer le budget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34585" y="219657"/>
            <a:ext cx="4160411" cy="175117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37149" y="50100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547454" y="1397385"/>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5A86A1C2-5C50-4DD4-98FA-983F33290F3F}"/>
              </a:ext>
            </a:extLst>
          </p:cNvPr>
          <p:cNvSpPr txBox="1"/>
          <p:nvPr/>
        </p:nvSpPr>
        <p:spPr>
          <a:xfrm>
            <a:off x="89471" y="138881"/>
            <a:ext cx="2770910" cy="954107"/>
          </a:xfrm>
          <a:prstGeom prst="rect">
            <a:avLst/>
          </a:prstGeom>
          <a:solidFill>
            <a:schemeClr val="accent6">
              <a:lumMod val="20000"/>
              <a:lumOff val="80000"/>
            </a:schemeClr>
          </a:solidFill>
        </p:spPr>
        <p:txBody>
          <a:bodyPr wrap="square" rtlCol="0">
            <a:spAutoFit/>
          </a:bodyPr>
          <a:lstStyle/>
          <a:p>
            <a:pPr algn="ctr"/>
            <a:r>
              <a:rPr lang="fr-FR" sz="2800" b="1" dirty="0"/>
              <a:t>DETERMINER LE BUDGET</a:t>
            </a:r>
          </a:p>
        </p:txBody>
      </p:sp>
      <p:sp>
        <p:nvSpPr>
          <p:cNvPr id="4" name="ZoneTexte 3">
            <a:extLst>
              <a:ext uri="{FF2B5EF4-FFF2-40B4-BE49-F238E27FC236}">
                <a16:creationId xmlns:a16="http://schemas.microsoft.com/office/drawing/2014/main" id="{2B1FEA13-7481-436D-B35B-A94C32684367}"/>
              </a:ext>
            </a:extLst>
          </p:cNvPr>
          <p:cNvSpPr txBox="1"/>
          <p:nvPr/>
        </p:nvSpPr>
        <p:spPr>
          <a:xfrm>
            <a:off x="3013361" y="2762149"/>
            <a:ext cx="8905015" cy="3139321"/>
          </a:xfrm>
          <a:prstGeom prst="rect">
            <a:avLst/>
          </a:prstGeom>
          <a:noFill/>
        </p:spPr>
        <p:txBody>
          <a:bodyPr wrap="square" rtlCol="0">
            <a:spAutoFit/>
          </a:bodyPr>
          <a:lstStyle/>
          <a:p>
            <a:pPr marL="285750" indent="-285750">
              <a:buFontTx/>
              <a:buChar char="-"/>
            </a:pPr>
            <a:r>
              <a:rPr lang="fr-FR" b="1" dirty="0"/>
              <a:t>Consolidation</a:t>
            </a:r>
            <a:r>
              <a:rPr lang="fr-FR" dirty="0"/>
              <a:t>: estimation de coûts cumulées par niveaux supérieurs</a:t>
            </a:r>
          </a:p>
          <a:p>
            <a:endParaRPr lang="fr-FR" dirty="0"/>
          </a:p>
          <a:p>
            <a:pPr marL="285750" indent="-285750">
              <a:buFontTx/>
              <a:buChar char="-"/>
            </a:pPr>
            <a:r>
              <a:rPr lang="fr-FR" b="1" dirty="0"/>
              <a:t>Analyse de la réserve: </a:t>
            </a:r>
            <a:r>
              <a:rPr lang="fr-FR" dirty="0"/>
              <a:t>provision pour aléas et provisions pour imprévus du projet</a:t>
            </a:r>
          </a:p>
          <a:p>
            <a:endParaRPr lang="fr-FR" dirty="0"/>
          </a:p>
          <a:p>
            <a:pPr marL="285750" indent="-285750">
              <a:buFontTx/>
              <a:buChar char="-"/>
            </a:pPr>
            <a:r>
              <a:rPr lang="fr-FR" b="1" dirty="0"/>
              <a:t>Jugement d’expert: </a:t>
            </a:r>
            <a:r>
              <a:rPr lang="fr-FR" dirty="0"/>
              <a:t>expérience dans un domaine de connaissance, une discipline, un secteur ou des projets similaires..</a:t>
            </a:r>
          </a:p>
          <a:p>
            <a:endParaRPr lang="fr-FR" dirty="0"/>
          </a:p>
          <a:p>
            <a:pPr marL="285750" indent="-285750">
              <a:buFontTx/>
              <a:buChar char="-"/>
            </a:pPr>
            <a:r>
              <a:rPr lang="fr-FR" b="1" dirty="0"/>
              <a:t>Revue des données historiques</a:t>
            </a:r>
            <a:r>
              <a:rPr lang="fr-FR" dirty="0"/>
              <a:t>: résultant en estimation analogique / paramétrique   et plus fiable</a:t>
            </a:r>
          </a:p>
          <a:p>
            <a:endParaRPr lang="fr-FR" dirty="0"/>
          </a:p>
          <a:p>
            <a:pPr marL="285750" indent="-285750">
              <a:buFontTx/>
              <a:buChar char="-"/>
            </a:pPr>
            <a:r>
              <a:rPr lang="fr-FR" b="1" dirty="0"/>
              <a:t>Réconciliation des limites de financement: </a:t>
            </a:r>
            <a:r>
              <a:rPr lang="fr-FR" dirty="0"/>
              <a:t>budget / engagement / décaissement</a:t>
            </a:r>
          </a:p>
        </p:txBody>
      </p:sp>
      <p:pic>
        <p:nvPicPr>
          <p:cNvPr id="5" name="Image 4"/>
          <p:cNvPicPr>
            <a:picLocks noChangeAspect="1"/>
          </p:cNvPicPr>
          <p:nvPr/>
        </p:nvPicPr>
        <p:blipFill>
          <a:blip r:embed="rId3"/>
          <a:stretch>
            <a:fillRect/>
          </a:stretch>
        </p:blipFill>
        <p:spPr>
          <a:xfrm>
            <a:off x="174763" y="2440447"/>
            <a:ext cx="2600325" cy="2495550"/>
          </a:xfrm>
          <a:prstGeom prst="rect">
            <a:avLst/>
          </a:prstGeom>
        </p:spPr>
      </p:pic>
      <p:sp>
        <p:nvSpPr>
          <p:cNvPr id="3" name="Espace réservé du pied de page 2">
            <a:extLst>
              <a:ext uri="{FF2B5EF4-FFF2-40B4-BE49-F238E27FC236}">
                <a16:creationId xmlns:a16="http://schemas.microsoft.com/office/drawing/2014/main" id="{D3D6A909-5893-4B73-A708-521F7DAA66E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348109486"/>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DES COÛTS</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61854" y="137775"/>
          <a:ext cx="9005453" cy="6608685"/>
        </p:xfrm>
        <a:graphic>
          <a:graphicData uri="http://schemas.openxmlformats.org/drawingml/2006/table">
            <a:tbl>
              <a:tblPr firstRow="1" bandRow="1">
                <a:tableStyleId>{5C22544A-7EE6-4342-B048-85BDC9FD1C3A}</a:tableStyleId>
              </a:tblPr>
              <a:tblGrid>
                <a:gridCol w="5071870">
                  <a:extLst>
                    <a:ext uri="{9D8B030D-6E8A-4147-A177-3AD203B41FA5}">
                      <a16:colId xmlns:a16="http://schemas.microsoft.com/office/drawing/2014/main" val="2126170792"/>
                    </a:ext>
                  </a:extLst>
                </a:gridCol>
                <a:gridCol w="1484100">
                  <a:extLst>
                    <a:ext uri="{9D8B030D-6E8A-4147-A177-3AD203B41FA5}">
                      <a16:colId xmlns:a16="http://schemas.microsoft.com/office/drawing/2014/main" val="973778650"/>
                    </a:ext>
                  </a:extLst>
                </a:gridCol>
                <a:gridCol w="922157">
                  <a:extLst>
                    <a:ext uri="{9D8B030D-6E8A-4147-A177-3AD203B41FA5}">
                      <a16:colId xmlns:a16="http://schemas.microsoft.com/office/drawing/2014/main" val="3571137902"/>
                    </a:ext>
                  </a:extLst>
                </a:gridCol>
                <a:gridCol w="1527326">
                  <a:extLst>
                    <a:ext uri="{9D8B030D-6E8A-4147-A177-3AD203B41FA5}">
                      <a16:colId xmlns:a16="http://schemas.microsoft.com/office/drawing/2014/main" val="501303867"/>
                    </a:ext>
                  </a:extLst>
                </a:gridCol>
              </a:tblGrid>
              <a:tr h="762770">
                <a:tc>
                  <a:txBody>
                    <a:bodyPr/>
                    <a:lstStyle/>
                    <a:p>
                      <a:pPr algn="ctr"/>
                      <a:r>
                        <a:rPr lang="fr-FR" dirty="0"/>
                        <a:t>Budget du projet</a:t>
                      </a:r>
                    </a:p>
                  </a:txBody>
                  <a:tcPr/>
                </a:tc>
                <a:tc>
                  <a:txBody>
                    <a:bodyPr/>
                    <a:lstStyle/>
                    <a:p>
                      <a:pPr algn="ctr"/>
                      <a:r>
                        <a:rPr lang="fr-FR" dirty="0"/>
                        <a:t>Score</a:t>
                      </a:r>
                    </a:p>
                  </a:txBody>
                  <a:tcPr/>
                </a:tc>
                <a:tc>
                  <a:txBody>
                    <a:bodyPr/>
                    <a:lstStyle/>
                    <a:p>
                      <a:pPr algn="ctr"/>
                      <a:r>
                        <a:rPr lang="fr-FR" dirty="0"/>
                        <a:t>Valeur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12685">
                <a:tc>
                  <a:txBody>
                    <a:bodyPr/>
                    <a:lstStyle/>
                    <a:p>
                      <a:r>
                        <a:rPr lang="fr-FR" dirty="0"/>
                        <a:t>Le responsable du budget est nommé et son rôle est décrit dans le plan de management des coûts</a:t>
                      </a:r>
                    </a:p>
                  </a:txBody>
                  <a:tcPr/>
                </a:tc>
                <a:tc>
                  <a:txBody>
                    <a:bodyPr/>
                    <a:lstStyle/>
                    <a:p>
                      <a:r>
                        <a:rPr lang="fr-FR" dirty="0"/>
                        <a:t>0, 3, 5 </a:t>
                      </a:r>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12685">
                <a:tc>
                  <a:txBody>
                    <a:bodyPr/>
                    <a:lstStyle/>
                    <a:p>
                      <a:pPr marL="0" algn="l" defTabSz="914400" rtl="0" eaLnBrk="1" latinLnBrk="0" hangingPunct="1"/>
                      <a:r>
                        <a:rPr lang="fr-FR" sz="1800" kern="1200" dirty="0">
                          <a:solidFill>
                            <a:schemeClr val="dk1"/>
                          </a:solidFill>
                          <a:latin typeface="+mn-lt"/>
                          <a:ea typeface="+mn-ea"/>
                          <a:cs typeface="+mn-cs"/>
                        </a:rPr>
                        <a:t>Le plan de mangement des coûts a été rédigé et validé. Il présente le mode d’estimation des coûts et des réserves</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612685">
                <a:tc>
                  <a:txBody>
                    <a:bodyPr/>
                    <a:lstStyle/>
                    <a:p>
                      <a:r>
                        <a:rPr lang="fr-FR" sz="1800" kern="1200" dirty="0">
                          <a:solidFill>
                            <a:schemeClr val="dk1"/>
                          </a:solidFill>
                          <a:latin typeface="+mn-lt"/>
                          <a:ea typeface="+mn-ea"/>
                          <a:cs typeface="+mn-cs"/>
                        </a:rPr>
                        <a:t>L’ensemble des coûts est estimé selon le plan et enregistré dans un tableau des coûts approprié </a:t>
                      </a:r>
                    </a:p>
                    <a:p>
                      <a:r>
                        <a:rPr lang="fr-FR" sz="1800" kern="1200" dirty="0">
                          <a:solidFill>
                            <a:schemeClr val="dk1"/>
                          </a:solidFill>
                          <a:latin typeface="+mn-lt"/>
                          <a:ea typeface="+mn-ea"/>
                          <a:cs typeface="+mn-cs"/>
                        </a:rPr>
                        <a:t>( logiciel)</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868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Le budget du projet contient la référence de base des coûts et la réserve pour les imprévus: il est approuvé par le commanditaire et le responsable financier / partie prenante / Bailleur</a:t>
                      </a:r>
                    </a:p>
                    <a:p>
                      <a:pPr marL="0" algn="l" defTabSz="914400" rtl="0" eaLnBrk="1" latinLnBrk="0" hangingPunct="1"/>
                      <a:endParaRPr lang="fr-FR" sz="1800" kern="1200" dirty="0">
                        <a:solidFill>
                          <a:schemeClr val="dk1"/>
                        </a:solidFill>
                        <a:latin typeface="+mn-lt"/>
                        <a:ea typeface="+mn-ea"/>
                        <a:cs typeface="+mn-cs"/>
                      </a:endParaRP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735061">
                <a:tc>
                  <a:txBody>
                    <a:bodyPr/>
                    <a:lstStyle/>
                    <a:p>
                      <a:pPr marL="0" algn="l" defTabSz="914400" rtl="0" eaLnBrk="1" latinLnBrk="0" hangingPunct="1"/>
                      <a:r>
                        <a:rPr lang="fr-FR" sz="1800" kern="1200" dirty="0">
                          <a:solidFill>
                            <a:schemeClr val="dk1"/>
                          </a:solidFill>
                          <a:latin typeface="+mn-lt"/>
                          <a:ea typeface="+mn-ea"/>
                          <a:cs typeface="+mn-cs"/>
                        </a:rPr>
                        <a:t>Le suivi des dépenses est tracé et suit le processus de maitrise des coûts du plan projet</a:t>
                      </a:r>
                    </a:p>
                  </a:txBody>
                  <a:tcPr/>
                </a:tc>
                <a:tc>
                  <a:txBody>
                    <a:bodyPr/>
                    <a:lstStyle/>
                    <a:p>
                      <a:r>
                        <a:rPr kumimoji="0" lang="fr-FR" sz="1800" b="0" i="0" u="none" strike="noStrike" kern="1200" cap="none" spc="0" normalizeH="0" baseline="0" noProof="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1178934">
                <a:tc>
                  <a:txBody>
                    <a:bodyPr/>
                    <a:lstStyle/>
                    <a:p>
                      <a:r>
                        <a:rPr lang="fr-FR" dirty="0"/>
                        <a:t>La référence de base des coûts est établie et est comparée avec les coûts réels dans le tableau de bord ( Logiciel)</a:t>
                      </a:r>
                    </a:p>
                  </a:txBody>
                  <a:tcPr/>
                </a:tc>
                <a:tc>
                  <a:txBody>
                    <a:bodyPr/>
                    <a:lstStyle/>
                    <a:p>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0, 3, 5 </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la maîtrise des coûts</a:t>
            </a:r>
          </a:p>
        </p:txBody>
      </p:sp>
      <p:sp>
        <p:nvSpPr>
          <p:cNvPr id="2" name="Espace réservé du pied de page 1">
            <a:extLst>
              <a:ext uri="{FF2B5EF4-FFF2-40B4-BE49-F238E27FC236}">
                <a16:creationId xmlns:a16="http://schemas.microsoft.com/office/drawing/2014/main" id="{88B62401-9132-4628-BD76-FF5EC30D62E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34191583"/>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 LA QUALITE DU PROJET</a:t>
            </a:r>
          </a:p>
        </p:txBody>
      </p:sp>
    </p:spTree>
    <p:extLst>
      <p:ext uri="{BB962C8B-B14F-4D97-AF65-F5344CB8AC3E}">
        <p14:creationId xmlns:p14="http://schemas.microsoft.com/office/powerpoint/2010/main" val="17267772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 LA QUALITE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20290" y="1052176"/>
          <a:ext cx="9005454" cy="2021840"/>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val="2126170792"/>
                    </a:ext>
                  </a:extLst>
                </a:gridCol>
                <a:gridCol w="4378035">
                  <a:extLst>
                    <a:ext uri="{9D8B030D-6E8A-4147-A177-3AD203B41FA5}">
                      <a16:colId xmlns:a16="http://schemas.microsoft.com/office/drawing/2014/main"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val="1020992721"/>
                  </a:ext>
                </a:extLst>
              </a:tr>
              <a:tr h="370840">
                <a:tc>
                  <a:txBody>
                    <a:bodyPr/>
                    <a:lstStyle/>
                    <a:p>
                      <a:r>
                        <a:rPr lang="fr-FR" dirty="0"/>
                        <a:t>Planifier la</a:t>
                      </a:r>
                      <a:r>
                        <a:rPr lang="fr-FR" baseline="0" dirty="0"/>
                        <a:t> gestion de la qualité</a:t>
                      </a:r>
                      <a:endParaRPr lang="fr-FR" dirty="0"/>
                    </a:p>
                  </a:txBody>
                  <a:tcPr/>
                </a:tc>
                <a:tc>
                  <a:txBody>
                    <a:bodyPr/>
                    <a:lstStyle/>
                    <a:p>
                      <a:r>
                        <a:rPr lang="fr-FR" dirty="0">
                          <a:solidFill>
                            <a:srgbClr val="FF0000"/>
                          </a:solidFill>
                        </a:rPr>
                        <a:t>Groupe de processus planification</a:t>
                      </a:r>
                    </a:p>
                  </a:txBody>
                  <a:tcPr/>
                </a:tc>
                <a:extLst>
                  <a:ext uri="{0D108BD9-81ED-4DB2-BD59-A6C34878D82A}">
                    <a16:rowId xmlns:a16="http://schemas.microsoft.com/office/drawing/2014/main" val="3617802200"/>
                  </a:ext>
                </a:extLst>
              </a:tr>
              <a:tr h="209049">
                <a:tc>
                  <a:txBody>
                    <a:bodyPr/>
                    <a:lstStyle/>
                    <a:p>
                      <a:r>
                        <a:rPr lang="fr-FR" dirty="0"/>
                        <a:t>Gérer la qualité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val="4145226790"/>
                  </a:ext>
                </a:extLst>
              </a:tr>
              <a:tr h="370840">
                <a:tc>
                  <a:txBody>
                    <a:bodyPr/>
                    <a:lstStyle/>
                    <a:p>
                      <a:r>
                        <a:rPr lang="fr-FR" dirty="0"/>
                        <a:t>Maitriser la qualité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 maitrise</a:t>
                      </a:r>
                    </a:p>
                    <a:p>
                      <a:endParaRPr lang="fr-FR" dirty="0"/>
                    </a:p>
                  </a:txBody>
                  <a:tcPr/>
                </a:tc>
                <a:extLst>
                  <a:ext uri="{0D108BD9-81ED-4DB2-BD59-A6C34878D82A}">
                    <a16:rowId xmlns:a16="http://schemas.microsoft.com/office/drawing/2014/main" val="227430433"/>
                  </a:ext>
                </a:extLst>
              </a:tr>
            </a:tbl>
          </a:graphicData>
        </a:graphic>
      </p:graphicFrame>
      <p:sp>
        <p:nvSpPr>
          <p:cNvPr id="2" name="Espace réservé du pied de page 1">
            <a:extLst>
              <a:ext uri="{FF2B5EF4-FFF2-40B4-BE49-F238E27FC236}">
                <a16:creationId xmlns:a16="http://schemas.microsoft.com/office/drawing/2014/main" id="{BF46D6D7-C3E3-41B8-B1AC-01A4B784B2B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129667686"/>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262754"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213" y="2446768"/>
            <a:ext cx="2180330" cy="1200329"/>
          </a:xfrm>
          <a:prstGeom prst="rect">
            <a:avLst/>
          </a:prstGeom>
          <a:solidFill>
            <a:schemeClr val="accent6">
              <a:lumMod val="20000"/>
              <a:lumOff val="80000"/>
            </a:schemeClr>
          </a:solidFill>
        </p:spPr>
        <p:txBody>
          <a:bodyPr wrap="square" rtlCol="0">
            <a:spAutoFit/>
          </a:bodyPr>
          <a:lstStyle/>
          <a:p>
            <a:pPr algn="ctr"/>
            <a:r>
              <a:rPr lang="fr-FR" sz="2400" b="1" dirty="0"/>
              <a:t>MANAGEMENT DE LA QUALITE DU PROJET</a:t>
            </a:r>
          </a:p>
        </p:txBody>
      </p:sp>
      <p:sp>
        <p:nvSpPr>
          <p:cNvPr id="2" name="ZoneTexte 1">
            <a:extLst>
              <a:ext uri="{FF2B5EF4-FFF2-40B4-BE49-F238E27FC236}">
                <a16:creationId xmlns:a16="http://schemas.microsoft.com/office/drawing/2014/main" id="{5A22DF0A-498E-4C98-9022-9AB6A0B5C734}"/>
              </a:ext>
            </a:extLst>
          </p:cNvPr>
          <p:cNvSpPr txBox="1"/>
          <p:nvPr/>
        </p:nvSpPr>
        <p:spPr>
          <a:xfrm>
            <a:off x="2303967" y="0"/>
            <a:ext cx="9749137" cy="7294305"/>
          </a:xfrm>
          <a:prstGeom prst="rect">
            <a:avLst/>
          </a:prstGeom>
          <a:noFill/>
        </p:spPr>
        <p:txBody>
          <a:bodyPr wrap="square" rtlCol="0">
            <a:spAutoFit/>
          </a:bodyPr>
          <a:lstStyle/>
          <a:p>
            <a:r>
              <a:rPr lang="fr-FR" sz="2000" dirty="0"/>
              <a:t>Qualité en tant que performance ou résultat livré est « le degré auquel un ensemble de caractéristiques intrinsèques satisfait à des exigences » ISO 9000</a:t>
            </a:r>
          </a:p>
          <a:p>
            <a:endParaRPr lang="fr-FR" sz="1100" dirty="0"/>
          </a:p>
          <a:p>
            <a:r>
              <a:rPr lang="fr-FR" sz="2000" dirty="0"/>
              <a:t>Processus de prise en compte de la politique qualité de l’organisation en ce qui concerne la planification, la gestion et le contrôle des exigences de qualité du produit et du projet.</a:t>
            </a:r>
          </a:p>
          <a:p>
            <a:r>
              <a:rPr lang="fr-FR" sz="2000" dirty="0"/>
              <a:t>La qualité soutien également les activités d’amélioration continue des processus menées au de l’organisation réalisatrice.</a:t>
            </a:r>
          </a:p>
          <a:p>
            <a:endParaRPr lang="fr-FR" sz="1100" dirty="0"/>
          </a:p>
          <a:p>
            <a:r>
              <a:rPr lang="fr-FR" sz="2000" dirty="0"/>
              <a:t>Le management de la qualité du projet comprend les processus et les activités de l’organisation qui déterminent</a:t>
            </a:r>
          </a:p>
          <a:p>
            <a:r>
              <a:rPr lang="fr-FR" sz="2000" dirty="0"/>
              <a:t> </a:t>
            </a:r>
          </a:p>
          <a:p>
            <a:pPr marL="285750" indent="-285750">
              <a:buFont typeface="Wingdings" panose="05000000000000000000" pitchFamily="2" charset="2"/>
              <a:buChar char="§"/>
            </a:pPr>
            <a:r>
              <a:rPr lang="fr-FR" sz="2000" dirty="0"/>
              <a:t>La politique qualité</a:t>
            </a:r>
          </a:p>
          <a:p>
            <a:pPr marL="285750" indent="-285750">
              <a:buFont typeface="Wingdings" panose="05000000000000000000" pitchFamily="2" charset="2"/>
              <a:buChar char="§"/>
            </a:pPr>
            <a:r>
              <a:rPr lang="fr-FR" sz="2000" dirty="0"/>
              <a:t>Les objectifs et les responsabilités</a:t>
            </a:r>
          </a:p>
          <a:p>
            <a:endParaRPr lang="fr-FR" sz="2000" dirty="0"/>
          </a:p>
          <a:p>
            <a:r>
              <a:rPr lang="fr-FR" sz="2000" dirty="0"/>
              <a:t> de façon à ce que le projet satisfasse aux besoins pour lesquels il a été entrepris. </a:t>
            </a:r>
          </a:p>
          <a:p>
            <a:endParaRPr lang="fr-FR" sz="1400" dirty="0"/>
          </a:p>
          <a:p>
            <a:r>
              <a:rPr lang="fr-FR" sz="2000" dirty="0"/>
              <a:t>Il applique les politiques et les procédures tout au long du projet en veillant à ce que les exigences du projet / Produit soient respectées et validées.</a:t>
            </a:r>
          </a:p>
          <a:p>
            <a:endParaRPr lang="fr-FR" sz="800" dirty="0"/>
          </a:p>
          <a:p>
            <a:r>
              <a:rPr lang="fr-FR" sz="2000" dirty="0"/>
              <a:t>Mesures et approches spécifiques à chaque livrable ( logiciel /Nucléaire)</a:t>
            </a:r>
          </a:p>
          <a:p>
            <a:r>
              <a:rPr lang="fr-FR" sz="2000" dirty="0"/>
              <a:t>Non respect  = conséquence graves</a:t>
            </a:r>
          </a:p>
          <a:p>
            <a:pPr marL="285750" indent="-285750">
              <a:buFont typeface="Wingdings" panose="05000000000000000000" pitchFamily="2" charset="2"/>
              <a:buChar char="§"/>
            </a:pPr>
            <a:r>
              <a:rPr lang="fr-FR" sz="2000" b="1" dirty="0"/>
              <a:t>La prévention préférable à l’inspection ( il vaut mieux intégrer la qualité dans la conception des livrables que d’identifier des problèmes de qualité lors de l’inspection)</a:t>
            </a:r>
          </a:p>
          <a:p>
            <a:pPr marL="285750" indent="-285750">
              <a:buFont typeface="Wingdings" panose="05000000000000000000" pitchFamily="2" charset="2"/>
              <a:buChar char="§"/>
            </a:pPr>
            <a:endParaRPr lang="fr-FR" sz="2000" dirty="0"/>
          </a:p>
          <a:p>
            <a:pPr marL="285750" indent="-285750">
              <a:buFont typeface="Wingdings" panose="05000000000000000000" pitchFamily="2" charset="2"/>
              <a:buChar char="§"/>
            </a:pPr>
            <a:endParaRPr lang="fr-FR" sz="2000" dirty="0"/>
          </a:p>
        </p:txBody>
      </p:sp>
      <p:sp>
        <p:nvSpPr>
          <p:cNvPr id="3" name="Espace réservé du pied de page 2">
            <a:extLst>
              <a:ext uri="{FF2B5EF4-FFF2-40B4-BE49-F238E27FC236}">
                <a16:creationId xmlns:a16="http://schemas.microsoft.com/office/drawing/2014/main" id="{743B454A-02A9-4085-A370-3EA78D52D74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0026863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02873"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078182" cy="461665"/>
          </a:xfrm>
          <a:prstGeom prst="rect">
            <a:avLst/>
          </a:prstGeom>
          <a:solidFill>
            <a:schemeClr val="accent6">
              <a:lumMod val="20000"/>
              <a:lumOff val="80000"/>
            </a:schemeClr>
          </a:solidFill>
        </p:spPr>
        <p:txBody>
          <a:bodyPr wrap="square" rtlCol="0">
            <a:spAutoFit/>
          </a:bodyPr>
          <a:lstStyle/>
          <a:p>
            <a:pPr algn="ctr"/>
            <a:r>
              <a:rPr lang="fr-FR" sz="2400" b="1" dirty="0"/>
              <a:t>UN PROJET ?</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202873" y="25361"/>
            <a:ext cx="9822872" cy="344709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dirty="0"/>
              <a:t>Définir ce qu’est un projet</a:t>
            </a:r>
          </a:p>
          <a:p>
            <a:pPr marL="800100" lvl="1" indent="-342900">
              <a:buFont typeface="Wingdings" panose="05000000000000000000" pitchFamily="2" charset="2"/>
              <a:buChar char="§"/>
            </a:pPr>
            <a:r>
              <a:rPr lang="fr-FR" sz="2400" dirty="0"/>
              <a:t>Une </a:t>
            </a:r>
            <a:r>
              <a:rPr lang="fr-FR" sz="2400" b="1" dirty="0">
                <a:solidFill>
                  <a:schemeClr val="accent1"/>
                </a:solidFill>
              </a:rPr>
              <a:t>entreprise</a:t>
            </a:r>
            <a:r>
              <a:rPr lang="fr-FR" sz="2400" dirty="0"/>
              <a:t> </a:t>
            </a:r>
            <a:r>
              <a:rPr lang="fr-FR" sz="2400" b="1" dirty="0">
                <a:solidFill>
                  <a:srgbClr val="FF0000"/>
                </a:solidFill>
              </a:rPr>
              <a:t>temporaire</a:t>
            </a:r>
            <a:r>
              <a:rPr lang="fr-FR" sz="2400" dirty="0"/>
              <a:t> exercée dans le but de créer un </a:t>
            </a:r>
            <a:r>
              <a:rPr lang="fr-FR" sz="2400" b="1" dirty="0">
                <a:solidFill>
                  <a:srgbClr val="FF0000"/>
                </a:solidFill>
              </a:rPr>
              <a:t>produit, un service  </a:t>
            </a:r>
            <a:r>
              <a:rPr lang="fr-FR" sz="2400" dirty="0"/>
              <a:t>ou un résultat </a:t>
            </a:r>
            <a:r>
              <a:rPr lang="fr-FR" sz="2400" b="1" dirty="0">
                <a:solidFill>
                  <a:srgbClr val="FF0000"/>
                </a:solidFill>
              </a:rPr>
              <a:t>unique</a:t>
            </a:r>
            <a:r>
              <a:rPr lang="fr-FR" sz="2400" dirty="0"/>
              <a:t> ( PMBOK)</a:t>
            </a:r>
          </a:p>
          <a:p>
            <a:pPr lvl="1"/>
            <a:endParaRPr lang="fr-FR" sz="2400" dirty="0"/>
          </a:p>
          <a:p>
            <a:pPr marL="1257300" lvl="2" indent="-342900">
              <a:buFont typeface="Arial" panose="020B0604020202020204" pitchFamily="34" charset="0"/>
              <a:buChar char="•"/>
            </a:pPr>
            <a:r>
              <a:rPr lang="fr-FR" sz="2200" dirty="0"/>
              <a:t>Entreprise: un travail – un effort – un engagement</a:t>
            </a:r>
          </a:p>
          <a:p>
            <a:pPr marL="1257300" lvl="2" indent="-342900">
              <a:buFont typeface="Arial" panose="020B0604020202020204" pitchFamily="34" charset="0"/>
              <a:buChar char="•"/>
            </a:pPr>
            <a:r>
              <a:rPr lang="fr-FR" sz="2200" dirty="0"/>
              <a:t>Temporaire: début – fin et durée</a:t>
            </a:r>
          </a:p>
          <a:p>
            <a:pPr marL="1257300" lvl="2" indent="-342900">
              <a:buFont typeface="Arial" panose="020B0604020202020204" pitchFamily="34" charset="0"/>
              <a:buChar char="•"/>
            </a:pPr>
            <a:r>
              <a:rPr lang="fr-FR" sz="2200" dirty="0"/>
              <a:t>Résultat du projet: tangible ou intangible</a:t>
            </a:r>
          </a:p>
          <a:p>
            <a:pPr marL="1257300" lvl="2" indent="-342900">
              <a:buFont typeface="Arial" panose="020B0604020202020204" pitchFamily="34" charset="0"/>
              <a:buChar char="•"/>
            </a:pPr>
            <a:r>
              <a:rPr lang="fr-FR" sz="2200" dirty="0"/>
              <a:t>Le caractère unique et nouveau du produit- service – résultat du projet </a:t>
            </a:r>
          </a:p>
          <a:p>
            <a:pPr marL="1257300" lvl="2" indent="-342900">
              <a:buFont typeface="Arial" panose="020B0604020202020204" pitchFamily="34" charset="0"/>
              <a:buChar char="•"/>
            </a:pPr>
            <a:r>
              <a:rPr lang="fr-FR" sz="2200" dirty="0"/>
              <a:t>Dans un contexte incertain nécessitant des activités nouvelles</a:t>
            </a:r>
          </a:p>
        </p:txBody>
      </p:sp>
      <p:sp>
        <p:nvSpPr>
          <p:cNvPr id="2" name="ZoneTexte 1">
            <a:extLst>
              <a:ext uri="{FF2B5EF4-FFF2-40B4-BE49-F238E27FC236}">
                <a16:creationId xmlns:a16="http://schemas.microsoft.com/office/drawing/2014/main" id="{45783D59-58F6-476D-AD6F-65B5DE56B92B}"/>
              </a:ext>
            </a:extLst>
          </p:cNvPr>
          <p:cNvSpPr txBox="1"/>
          <p:nvPr/>
        </p:nvSpPr>
        <p:spPr>
          <a:xfrm>
            <a:off x="3103417" y="3843279"/>
            <a:ext cx="7744691" cy="2308324"/>
          </a:xfrm>
          <a:prstGeom prst="rect">
            <a:avLst/>
          </a:prstGeom>
          <a:noFill/>
        </p:spPr>
        <p:txBody>
          <a:bodyPr wrap="square" rtlCol="0">
            <a:spAutoFit/>
          </a:bodyPr>
          <a:lstStyle>
            <a:defPPr>
              <a:defRPr lang="fr-FR"/>
            </a:defPPr>
            <a:lvl1pPr marL="342900" indent="-342900">
              <a:lnSpc>
                <a:spcPct val="150000"/>
              </a:lnSpc>
              <a:buFont typeface="Wingdings" panose="05000000000000000000" pitchFamily="2" charset="2"/>
              <a:buChar char="ü"/>
              <a:defRPr sz="2400"/>
            </a:lvl1pPr>
            <a:lvl2pPr marL="800100" lvl="1" indent="-342900">
              <a:buFont typeface="Wingdings" panose="05000000000000000000" pitchFamily="2" charset="2"/>
              <a:buChar char="ü"/>
              <a:defRPr sz="2400"/>
            </a:lvl2pPr>
            <a:lvl3pPr marL="1257300" lvl="2" indent="-342900">
              <a:buFont typeface="Wingdings" panose="05000000000000000000" pitchFamily="2" charset="2"/>
              <a:buChar char="ü"/>
              <a:defRPr sz="2400"/>
            </a:lvl3pPr>
          </a:lstStyle>
          <a:p>
            <a:pPr>
              <a:buFont typeface="Wingdings" panose="05000000000000000000" pitchFamily="2" charset="2"/>
              <a:buChar char="§"/>
            </a:pPr>
            <a:r>
              <a:rPr lang="fr-FR" dirty="0"/>
              <a:t>L’objectif d’un projet:</a:t>
            </a:r>
          </a:p>
          <a:p>
            <a:pPr marL="0" indent="0">
              <a:buNone/>
            </a:pPr>
            <a:endParaRPr lang="fr-FR" sz="800" dirty="0"/>
          </a:p>
          <a:p>
            <a:pPr lvl="1">
              <a:buFont typeface="Arial" panose="020B0604020202020204" pitchFamily="34" charset="0"/>
              <a:buChar char="•"/>
            </a:pPr>
            <a:r>
              <a:rPr lang="fr-FR" dirty="0"/>
              <a:t>Un produit</a:t>
            </a:r>
          </a:p>
          <a:p>
            <a:pPr lvl="1">
              <a:buFont typeface="Arial" panose="020B0604020202020204" pitchFamily="34" charset="0"/>
              <a:buChar char="•"/>
            </a:pPr>
            <a:r>
              <a:rPr lang="fr-FR" dirty="0"/>
              <a:t>Un service</a:t>
            </a:r>
          </a:p>
          <a:p>
            <a:pPr lvl="1">
              <a:buFont typeface="Arial" panose="020B0604020202020204" pitchFamily="34" charset="0"/>
              <a:buChar char="•"/>
            </a:pPr>
            <a:r>
              <a:rPr lang="fr-FR" dirty="0"/>
              <a:t>Un résultat</a:t>
            </a:r>
          </a:p>
          <a:p>
            <a:pPr lvl="1">
              <a:buFont typeface="Arial" panose="020B0604020202020204" pitchFamily="34" charset="0"/>
              <a:buChar char="•"/>
            </a:pPr>
            <a:r>
              <a:rPr lang="fr-FR" dirty="0"/>
              <a:t>Une amélioration</a:t>
            </a:r>
          </a:p>
        </p:txBody>
      </p:sp>
      <p:sp>
        <p:nvSpPr>
          <p:cNvPr id="7" name="ZoneTexte 6">
            <a:extLst>
              <a:ext uri="{FF2B5EF4-FFF2-40B4-BE49-F238E27FC236}">
                <a16:creationId xmlns:a16="http://schemas.microsoft.com/office/drawing/2014/main" id="{D2D80AEC-8795-4710-9C0B-673886909921}"/>
              </a:ext>
            </a:extLst>
          </p:cNvPr>
          <p:cNvSpPr txBox="1"/>
          <p:nvPr/>
        </p:nvSpPr>
        <p:spPr>
          <a:xfrm>
            <a:off x="157654" y="795247"/>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5" name="Espace réservé du pied de page 4">
            <a:extLst>
              <a:ext uri="{FF2B5EF4-FFF2-40B4-BE49-F238E27FC236}">
                <a16:creationId xmlns:a16="http://schemas.microsoft.com/office/drawing/2014/main" id="{13A0458A-68BC-4BD4-9FEB-862D2056029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60213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12326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20783" y="2468470"/>
            <a:ext cx="2164833" cy="1384995"/>
          </a:xfrm>
          <a:prstGeom prst="rect">
            <a:avLst/>
          </a:prstGeom>
          <a:noFill/>
        </p:spPr>
        <p:txBody>
          <a:bodyPr wrap="square" rtlCol="0">
            <a:spAutoFit/>
          </a:bodyPr>
          <a:lstStyle/>
          <a:p>
            <a:pPr algn="ctr"/>
            <a:r>
              <a:rPr lang="fr-FR" sz="2800" b="1" dirty="0"/>
              <a:t>GESTION DE LA QUALITE DU PROJET</a:t>
            </a:r>
          </a:p>
        </p:txBody>
      </p:sp>
      <p:pic>
        <p:nvPicPr>
          <p:cNvPr id="3" name="Image 2"/>
          <p:cNvPicPr>
            <a:picLocks noChangeAspect="1"/>
          </p:cNvPicPr>
          <p:nvPr/>
        </p:nvPicPr>
        <p:blipFill>
          <a:blip r:embed="rId3"/>
          <a:stretch>
            <a:fillRect/>
          </a:stretch>
        </p:blipFill>
        <p:spPr>
          <a:xfrm>
            <a:off x="3018779" y="556567"/>
            <a:ext cx="7661845" cy="5208802"/>
          </a:xfrm>
          <a:prstGeom prst="rect">
            <a:avLst/>
          </a:prstGeom>
        </p:spPr>
      </p:pic>
      <p:pic>
        <p:nvPicPr>
          <p:cNvPr id="5" name="Image 4"/>
          <p:cNvPicPr>
            <a:picLocks noChangeAspect="1"/>
          </p:cNvPicPr>
          <p:nvPr/>
        </p:nvPicPr>
        <p:blipFill>
          <a:blip r:embed="rId4"/>
          <a:stretch>
            <a:fillRect/>
          </a:stretch>
        </p:blipFill>
        <p:spPr>
          <a:xfrm>
            <a:off x="4169044" y="5875553"/>
            <a:ext cx="4876800" cy="314325"/>
          </a:xfrm>
          <a:prstGeom prst="rect">
            <a:avLst/>
          </a:prstGeom>
        </p:spPr>
      </p:pic>
      <p:sp>
        <p:nvSpPr>
          <p:cNvPr id="2" name="Espace réservé du pied de page 1">
            <a:extLst>
              <a:ext uri="{FF2B5EF4-FFF2-40B4-BE49-F238E27FC236}">
                <a16:creationId xmlns:a16="http://schemas.microsoft.com/office/drawing/2014/main" id="{64CCB86E-FC60-459E-8769-17691E1242A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087685470"/>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GESTION DE LA QUALITE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655895359"/>
              </p:ext>
            </p:extLst>
          </p:nvPr>
        </p:nvGraphicFramePr>
        <p:xfrm>
          <a:off x="3144975" y="185882"/>
          <a:ext cx="8680232" cy="2731658"/>
        </p:xfrm>
        <a:graphic>
          <a:graphicData uri="http://schemas.openxmlformats.org/drawingml/2006/table">
            <a:tbl>
              <a:tblPr firstRow="1" bandRow="1">
                <a:tableStyleId>{5C22544A-7EE6-4342-B048-85BDC9FD1C3A}</a:tableStyleId>
              </a:tblPr>
              <a:tblGrid>
                <a:gridCol w="4124886">
                  <a:extLst>
                    <a:ext uri="{9D8B030D-6E8A-4147-A177-3AD203B41FA5}">
                      <a16:colId xmlns:a16="http://schemas.microsoft.com/office/drawing/2014/main" val="2249680118"/>
                    </a:ext>
                  </a:extLst>
                </a:gridCol>
                <a:gridCol w="4555346">
                  <a:extLst>
                    <a:ext uri="{9D8B030D-6E8A-4147-A177-3AD203B41FA5}">
                      <a16:colId xmlns:a16="http://schemas.microsoft.com/office/drawing/2014/main" val="2722779140"/>
                    </a:ext>
                  </a:extLst>
                </a:gridCol>
              </a:tblGrid>
              <a:tr h="159246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 </a:t>
                      </a:r>
                      <a:r>
                        <a:rPr lang="fr-FR" sz="1800" b="1" kern="1200" dirty="0">
                          <a:solidFill>
                            <a:srgbClr val="0000FF"/>
                          </a:solidFill>
                          <a:latin typeface="Tahoma" pitchFamily="34" charset="0"/>
                          <a:ea typeface="+mn-ea"/>
                          <a:cs typeface="+mn-cs"/>
                        </a:rPr>
                        <a:t>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4023588"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906816"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0" y="3051530"/>
            <a:ext cx="9130145" cy="4493538"/>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Identification des exigences de qualité et les normes à respecter pour le projet et ses livrables.</a:t>
            </a:r>
          </a:p>
          <a:p>
            <a:pPr marL="285750" indent="-285750">
              <a:buFont typeface="Wingdings" panose="05000000000000000000" pitchFamily="2" charset="2"/>
              <a:buChar char="§"/>
            </a:pPr>
            <a:r>
              <a:rPr lang="fr-FR" sz="2200" dirty="0"/>
              <a:t>Documenter la façon dont le projet démontrera sa conformité aux exigences et aux normes de qualité appropriées. ( validation de la qualité tout au long du projet)</a:t>
            </a:r>
          </a:p>
          <a:p>
            <a:pPr marL="285750" indent="-285750">
              <a:buFont typeface="Wingdings" panose="05000000000000000000" pitchFamily="2" charset="2"/>
              <a:buChar char="§"/>
            </a:pPr>
            <a:r>
              <a:rPr lang="fr-FR" sz="2200" dirty="0"/>
              <a:t>Satisfaction du client </a:t>
            </a:r>
          </a:p>
          <a:p>
            <a:pPr marL="285750" indent="-285750">
              <a:buFont typeface="Wingdings" panose="05000000000000000000" pitchFamily="2" charset="2"/>
              <a:buChar char="§"/>
            </a:pPr>
            <a:r>
              <a:rPr lang="fr-FR" sz="2200" dirty="0"/>
              <a:t>Prévention plutôt qu’inspection</a:t>
            </a:r>
          </a:p>
          <a:p>
            <a:pPr marL="285750" indent="-285750">
              <a:buFont typeface="Wingdings" panose="05000000000000000000" pitchFamily="2" charset="2"/>
              <a:buChar char="§"/>
            </a:pPr>
            <a:r>
              <a:rPr lang="fr-FR" sz="2200" dirty="0"/>
              <a:t>Base de l’amélioration continue ( cycle Planifier – Dérouler –Contrôler – Agir) base de l’amélioration de la qualité ( Plan – Do – Check –</a:t>
            </a:r>
            <a:r>
              <a:rPr lang="fr-FR" sz="2200" dirty="0" err="1"/>
              <a:t>Act</a:t>
            </a:r>
            <a:r>
              <a:rPr lang="fr-FR" sz="2200" dirty="0"/>
              <a:t> , PDCA)</a:t>
            </a:r>
          </a:p>
          <a:p>
            <a:pPr marL="285750" indent="-285750">
              <a:buFont typeface="Wingdings" panose="05000000000000000000" pitchFamily="2" charset="2"/>
              <a:buChar char="§"/>
            </a:pPr>
            <a:r>
              <a:rPr lang="fr-FR" sz="2200" dirty="0"/>
              <a:t>Coût de la qualité (</a:t>
            </a:r>
            <a:r>
              <a:rPr lang="fr-FR" altLang="fr-FR" sz="1600" dirty="0">
                <a:latin typeface="Arial" panose="020B0604020202020204" pitchFamily="34" charset="0"/>
              </a:rPr>
              <a:t>coût total des travaux relatifs à la conformité et des travaux compensatoires dus à la non-conformité </a:t>
            </a:r>
            <a:r>
              <a:rPr lang="fr-FR" altLang="fr-FR" sz="2200" dirty="0">
                <a:latin typeface="Arial" panose="020B0604020202020204" pitchFamily="34" charset="0"/>
              </a:rPr>
              <a:t>)</a:t>
            </a:r>
          </a:p>
          <a:p>
            <a:pPr marL="285750" indent="-285750">
              <a:buFont typeface="Wingdings" panose="05000000000000000000" pitchFamily="2" charset="2"/>
              <a:buChar char="§"/>
            </a:pPr>
            <a:endParaRPr lang="fr-FR" sz="2200" dirty="0"/>
          </a:p>
          <a:p>
            <a:endParaRPr lang="fr-FR" sz="2200" dirty="0"/>
          </a:p>
        </p:txBody>
      </p:sp>
      <p:sp>
        <p:nvSpPr>
          <p:cNvPr id="3" name="Espace réservé du pied de page 2">
            <a:extLst>
              <a:ext uri="{FF2B5EF4-FFF2-40B4-BE49-F238E27FC236}">
                <a16:creationId xmlns:a16="http://schemas.microsoft.com/office/drawing/2014/main" id="{C5ECA337-247C-40BD-B699-C2E04520AAF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60647813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 LA QUALITE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269477114"/>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 </a:t>
                      </a:r>
                      <a:r>
                        <a:rPr lang="fr-FR" sz="1800" b="1" kern="1200" dirty="0">
                          <a:solidFill>
                            <a:srgbClr val="0000FF"/>
                          </a:solidFill>
                          <a:latin typeface="Tahoma" pitchFamily="34" charset="0"/>
                          <a:ea typeface="+mn-ea"/>
                          <a:cs typeface="+mn-cs"/>
                        </a:rPr>
                        <a:t>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5" name="Image 14"/>
          <p:cNvPicPr>
            <a:picLocks noChangeAspect="1"/>
          </p:cNvPicPr>
          <p:nvPr/>
        </p:nvPicPr>
        <p:blipFill>
          <a:blip r:embed="rId3"/>
          <a:stretch>
            <a:fillRect/>
          </a:stretch>
        </p:blipFill>
        <p:spPr>
          <a:xfrm>
            <a:off x="3235916" y="1960624"/>
            <a:ext cx="7239000" cy="4876800"/>
          </a:xfrm>
          <a:prstGeom prst="rect">
            <a:avLst/>
          </a:prstGeom>
        </p:spPr>
      </p:pic>
      <p:sp>
        <p:nvSpPr>
          <p:cNvPr id="3" name="Espace réservé du pied de page 2">
            <a:extLst>
              <a:ext uri="{FF2B5EF4-FFF2-40B4-BE49-F238E27FC236}">
                <a16:creationId xmlns:a16="http://schemas.microsoft.com/office/drawing/2014/main" id="{6B9607A1-3DA8-4D2E-8A59-86C769DBC69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065949751"/>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6540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2686626" y="72979"/>
          <a:ext cx="9225974" cy="2704975"/>
        </p:xfrm>
        <a:graphic>
          <a:graphicData uri="http://schemas.openxmlformats.org/drawingml/2006/table">
            <a:tbl>
              <a:tblPr firstRow="1" bandRow="1">
                <a:tableStyleId>{5C22544A-7EE6-4342-B048-85BDC9FD1C3A}</a:tableStyleId>
              </a:tblPr>
              <a:tblGrid>
                <a:gridCol w="4384226">
                  <a:extLst>
                    <a:ext uri="{9D8B030D-6E8A-4147-A177-3AD203B41FA5}">
                      <a16:colId xmlns:a16="http://schemas.microsoft.com/office/drawing/2014/main" val="2249680118"/>
                    </a:ext>
                  </a:extLst>
                </a:gridCol>
                <a:gridCol w="4841748">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 de</a:t>
                      </a:r>
                      <a:br>
                        <a:rPr lang="fr-FR" sz="2000" b="1" dirty="0">
                          <a:solidFill>
                            <a:schemeClr val="tx1"/>
                          </a:solidFill>
                          <a:latin typeface="Tahoma" pitchFamily="34" charset="0"/>
                        </a:rPr>
                      </a:br>
                      <a:r>
                        <a:rPr lang="fr-FR" sz="2000" b="1" dirty="0">
                          <a:solidFill>
                            <a:schemeClr val="tx1"/>
                          </a:solidFill>
                          <a:latin typeface="Tahoma" pitchFamily="34" charset="0"/>
                        </a:rPr>
                        <a:t> Surveillance et de maîtrise</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228109" y="72979"/>
            <a:ext cx="3816925" cy="1793921"/>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65961" y="49592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id="{AB8EEA9E-F5D2-44F3-8120-9074C474430B}"/>
              </a:ext>
            </a:extLst>
          </p:cNvPr>
          <p:cNvPicPr>
            <a:picLocks noChangeAspect="1"/>
          </p:cNvPicPr>
          <p:nvPr/>
        </p:nvPicPr>
        <p:blipFill>
          <a:blip r:embed="rId3"/>
          <a:stretch>
            <a:fillRect/>
          </a:stretch>
        </p:blipFill>
        <p:spPr>
          <a:xfrm>
            <a:off x="3338279" y="2968379"/>
            <a:ext cx="7943850" cy="3381375"/>
          </a:xfrm>
          <a:prstGeom prst="rect">
            <a:avLst/>
          </a:prstGeom>
        </p:spPr>
      </p:pic>
      <p:pic>
        <p:nvPicPr>
          <p:cNvPr id="9" name="Image 8">
            <a:extLst>
              <a:ext uri="{FF2B5EF4-FFF2-40B4-BE49-F238E27FC236}">
                <a16:creationId xmlns:a16="http://schemas.microsoft.com/office/drawing/2014/main" id="{BAA31731-EC92-4DA6-83FF-563B78A515C2}"/>
              </a:ext>
            </a:extLst>
          </p:cNvPr>
          <p:cNvPicPr>
            <a:picLocks noChangeAspect="1"/>
          </p:cNvPicPr>
          <p:nvPr/>
        </p:nvPicPr>
        <p:blipFill>
          <a:blip r:embed="rId4"/>
          <a:stretch>
            <a:fillRect/>
          </a:stretch>
        </p:blipFill>
        <p:spPr>
          <a:xfrm>
            <a:off x="121226" y="3190351"/>
            <a:ext cx="2317174" cy="2655230"/>
          </a:xfrm>
          <a:prstGeom prst="rect">
            <a:avLst/>
          </a:prstGeom>
        </p:spPr>
      </p:pic>
      <p:sp>
        <p:nvSpPr>
          <p:cNvPr id="11" name="ZoneTexte 10">
            <a:extLst>
              <a:ext uri="{FF2B5EF4-FFF2-40B4-BE49-F238E27FC236}">
                <a16:creationId xmlns:a16="http://schemas.microsoft.com/office/drawing/2014/main" id="{AFC32C42-AD7E-47EF-BBF1-8E5BA14C49B9}"/>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4" name="Espace réservé du pied de page 3">
            <a:extLst>
              <a:ext uri="{FF2B5EF4-FFF2-40B4-BE49-F238E27FC236}">
                <a16:creationId xmlns:a16="http://schemas.microsoft.com/office/drawing/2014/main" id="{8E94F479-767C-4D2D-9CE8-FCE2DD279AA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93318721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552699"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2673925" y="185881"/>
          <a:ext cx="9340275" cy="2529840"/>
        </p:xfrm>
        <a:graphic>
          <a:graphicData uri="http://schemas.openxmlformats.org/drawingml/2006/table">
            <a:tbl>
              <a:tblPr firstRow="1" bandRow="1">
                <a:tableStyleId>{5C22544A-7EE6-4342-B048-85BDC9FD1C3A}</a:tableStyleId>
              </a:tblPr>
              <a:tblGrid>
                <a:gridCol w="3589047">
                  <a:extLst>
                    <a:ext uri="{9D8B030D-6E8A-4147-A177-3AD203B41FA5}">
                      <a16:colId xmlns:a16="http://schemas.microsoft.com/office/drawing/2014/main" val="2249680118"/>
                    </a:ext>
                  </a:extLst>
                </a:gridCol>
                <a:gridCol w="5751228">
                  <a:extLst>
                    <a:ext uri="{9D8B030D-6E8A-4147-A177-3AD203B41FA5}">
                      <a16:colId xmlns:a16="http://schemas.microsoft.com/office/drawing/2014/main" val="2722779140"/>
                    </a:ext>
                  </a:extLst>
                </a:gridCol>
              </a:tblGrid>
              <a:tr h="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73925" y="185881"/>
            <a:ext cx="3587175" cy="179631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81942" y="42360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4" name="Image 3">
            <a:extLst>
              <a:ext uri="{FF2B5EF4-FFF2-40B4-BE49-F238E27FC236}">
                <a16:creationId xmlns:a16="http://schemas.microsoft.com/office/drawing/2014/main" id="{81451B19-F10C-42BC-BE1E-C09BDB528565}"/>
              </a:ext>
            </a:extLst>
          </p:cNvPr>
          <p:cNvPicPr>
            <a:picLocks noChangeAspect="1"/>
          </p:cNvPicPr>
          <p:nvPr/>
        </p:nvPicPr>
        <p:blipFill>
          <a:blip r:embed="rId3"/>
          <a:stretch>
            <a:fillRect/>
          </a:stretch>
        </p:blipFill>
        <p:spPr>
          <a:xfrm>
            <a:off x="121226" y="3190351"/>
            <a:ext cx="2317174" cy="2655230"/>
          </a:xfrm>
          <a:prstGeom prst="rect">
            <a:avLst/>
          </a:prstGeom>
        </p:spPr>
      </p:pic>
      <p:sp>
        <p:nvSpPr>
          <p:cNvPr id="5" name="ZoneTexte 4">
            <a:extLst>
              <a:ext uri="{FF2B5EF4-FFF2-40B4-BE49-F238E27FC236}">
                <a16:creationId xmlns:a16="http://schemas.microsoft.com/office/drawing/2014/main" id="{CDFDE182-DE99-4C7E-886A-CBD851A9BB7C}"/>
              </a:ext>
            </a:extLst>
          </p:cNvPr>
          <p:cNvSpPr txBox="1"/>
          <p:nvPr/>
        </p:nvSpPr>
        <p:spPr>
          <a:xfrm>
            <a:off x="3013360" y="3039855"/>
            <a:ext cx="8569040" cy="2585323"/>
          </a:xfrm>
          <a:prstGeom prst="rect">
            <a:avLst/>
          </a:prstGeom>
          <a:noFill/>
        </p:spPr>
        <p:txBody>
          <a:bodyPr wrap="square" rtlCol="0">
            <a:spAutoFit/>
          </a:bodyPr>
          <a:lstStyle/>
          <a:p>
            <a:pPr marL="285750" indent="-285750">
              <a:buFontTx/>
              <a:buChar char="-"/>
            </a:pPr>
            <a:r>
              <a:rPr lang="fr-FR" b="1" dirty="0"/>
              <a:t>Analyse coût-bénéfice ( outil d’analyse financière)</a:t>
            </a:r>
          </a:p>
          <a:p>
            <a:r>
              <a:rPr lang="fr-FR" dirty="0"/>
              <a:t>Permet de comparer le coût d’une démarche qualité au bénéfice attendu ( satisfaction aux exigences de qualité:  diminution des reprises, une plus grande productivité, une réduction des coûts, un degré de satisfaction accru de la part des parties prenantes, meilleures rentabilité.) coût d’une démarche qualité /avantage attendu</a:t>
            </a:r>
          </a:p>
          <a:p>
            <a:endParaRPr lang="fr-FR" dirty="0"/>
          </a:p>
          <a:p>
            <a:r>
              <a:rPr lang="fr-FR" dirty="0"/>
              <a:t>-</a:t>
            </a:r>
            <a:r>
              <a:rPr lang="fr-FR" b="1" dirty="0"/>
              <a:t>Coût de la qualité ou coût d’obtention de la qualité</a:t>
            </a:r>
          </a:p>
          <a:p>
            <a:r>
              <a:rPr lang="fr-FR" dirty="0"/>
              <a:t>Coût de la prévention, Coût d’évaluation ( audit et test des livrables), coûts des défauts (produits, livrables, services non conformes &lt;&gt;attentes des partie prenantes. </a:t>
            </a:r>
          </a:p>
        </p:txBody>
      </p:sp>
      <p:sp>
        <p:nvSpPr>
          <p:cNvPr id="13" name="ZoneTexte 12">
            <a:extLst>
              <a:ext uri="{FF2B5EF4-FFF2-40B4-BE49-F238E27FC236}">
                <a16:creationId xmlns:a16="http://schemas.microsoft.com/office/drawing/2014/main" id="{42816318-323B-4EFA-B979-2D48DA6D6050}"/>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A13EDFA9-790E-4EA5-9C7D-FCC4913F01A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87850452"/>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61620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046264" y="72979"/>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 de</a:t>
                      </a:r>
                      <a:br>
                        <a:rPr lang="fr-FR" sz="2000" b="1" dirty="0">
                          <a:solidFill>
                            <a:schemeClr val="tx1"/>
                          </a:solidFill>
                          <a:latin typeface="Tahoma" pitchFamily="34" charset="0"/>
                        </a:rPr>
                      </a:br>
                      <a:r>
                        <a:rPr lang="fr-FR" sz="2000" b="1" dirty="0">
                          <a:solidFill>
                            <a:schemeClr val="tx1"/>
                          </a:solidFill>
                          <a:latin typeface="Tahoma" pitchFamily="34" charset="0"/>
                        </a:rPr>
                        <a:t> Surveillance et de maîtrise</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013360" y="72979"/>
            <a:ext cx="3717224" cy="1755821"/>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65961" y="49592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C5F3E597-B119-48A1-8B19-21881A1A2DBE}"/>
              </a:ext>
            </a:extLst>
          </p:cNvPr>
          <p:cNvSpPr txBox="1"/>
          <p:nvPr/>
        </p:nvSpPr>
        <p:spPr>
          <a:xfrm>
            <a:off x="3081172" y="3389537"/>
            <a:ext cx="8945867" cy="1754326"/>
          </a:xfrm>
          <a:prstGeom prst="rect">
            <a:avLst/>
          </a:prstGeom>
          <a:noFill/>
        </p:spPr>
        <p:txBody>
          <a:bodyPr wrap="square" rtlCol="0">
            <a:spAutoFit/>
          </a:bodyPr>
          <a:lstStyle/>
          <a:p>
            <a:r>
              <a:rPr lang="fr-FR" b="1" dirty="0"/>
              <a:t>Sept outils de base de la qualité</a:t>
            </a:r>
          </a:p>
          <a:p>
            <a:endParaRPr lang="fr-FR" b="1" dirty="0"/>
          </a:p>
          <a:p>
            <a:r>
              <a:rPr lang="fr-FR" b="1" dirty="0"/>
              <a:t>Les sept outils de base de la qualité (&lt;&lt; 7QC Tools&gt;&gt;) sont utilisés dans le contexte du cycle PDCA (&lt;&lt; Planifier –Dérouler-Contrôler – Agir) pour résoudre les problèmes de qualité. </a:t>
            </a:r>
          </a:p>
          <a:p>
            <a:endParaRPr lang="fr-FR" dirty="0"/>
          </a:p>
          <a:p>
            <a:endParaRPr lang="fr-FR" b="1" dirty="0"/>
          </a:p>
        </p:txBody>
      </p:sp>
      <p:pic>
        <p:nvPicPr>
          <p:cNvPr id="11" name="Image 10">
            <a:extLst>
              <a:ext uri="{FF2B5EF4-FFF2-40B4-BE49-F238E27FC236}">
                <a16:creationId xmlns:a16="http://schemas.microsoft.com/office/drawing/2014/main" id="{26555B99-3AF8-44E5-B721-091B92B89A38}"/>
              </a:ext>
            </a:extLst>
          </p:cNvPr>
          <p:cNvPicPr>
            <a:picLocks noChangeAspect="1"/>
          </p:cNvPicPr>
          <p:nvPr/>
        </p:nvPicPr>
        <p:blipFill>
          <a:blip r:embed="rId3"/>
          <a:stretch>
            <a:fillRect/>
          </a:stretch>
        </p:blipFill>
        <p:spPr>
          <a:xfrm>
            <a:off x="121226" y="3190351"/>
            <a:ext cx="2317174" cy="2655230"/>
          </a:xfrm>
          <a:prstGeom prst="rect">
            <a:avLst/>
          </a:prstGeom>
        </p:spPr>
      </p:pic>
      <p:sp>
        <p:nvSpPr>
          <p:cNvPr id="12" name="ZoneTexte 11">
            <a:extLst>
              <a:ext uri="{FF2B5EF4-FFF2-40B4-BE49-F238E27FC236}">
                <a16:creationId xmlns:a16="http://schemas.microsoft.com/office/drawing/2014/main" id="{576F4D14-EC89-4C4E-A6C6-4B790442D291}"/>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E8B6968E-F1B9-436B-AEC5-C9397B1C63C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1130538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380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438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5" name="ZoneTexte 4"/>
          <p:cNvSpPr txBox="1"/>
          <p:nvPr/>
        </p:nvSpPr>
        <p:spPr>
          <a:xfrm>
            <a:off x="3251010" y="3477721"/>
            <a:ext cx="8461612" cy="3416320"/>
          </a:xfrm>
          <a:prstGeom prst="rect">
            <a:avLst/>
          </a:prstGeom>
          <a:noFill/>
        </p:spPr>
        <p:txBody>
          <a:bodyPr wrap="square" rtlCol="0">
            <a:spAutoFit/>
          </a:bodyPr>
          <a:lstStyle/>
          <a:p>
            <a:r>
              <a:rPr lang="fr-FR" b="1" dirty="0"/>
              <a:t>Sept outils de base de la qualité</a:t>
            </a:r>
          </a:p>
          <a:p>
            <a:endParaRPr lang="fr-FR" b="1" dirty="0"/>
          </a:p>
          <a:p>
            <a:r>
              <a:rPr lang="fr-FR" b="1" dirty="0"/>
              <a:t>Les sept outils de base de la qualité (&lt;&lt; 7QC Tools&gt;&gt;) sont utilisés dans le contexte du cycle PDCA (&lt;&lt; Planifier –Dérouler-Contrôler – Agir) pour résoudre les problèmes de qualité. </a:t>
            </a:r>
          </a:p>
          <a:p>
            <a:endParaRPr lang="fr-FR" dirty="0"/>
          </a:p>
          <a:p>
            <a:pPr marL="285750" indent="-285750">
              <a:buFont typeface="Wingdings" panose="05000000000000000000" pitchFamily="2" charset="2"/>
              <a:buChar char="§"/>
            </a:pPr>
            <a:r>
              <a:rPr lang="fr-FR" dirty="0"/>
              <a:t>Sept outils de base: Diagrammes cause-effet ( Ishikawa),Diagramme de flux, Fiches de contrôles ( grilles de notation), Diagramme de Pareto, histogrammes, diagrammes de contrôle, diagramme de corrélation)</a:t>
            </a:r>
          </a:p>
          <a:p>
            <a:endParaRPr lang="fr-FR" dirty="0"/>
          </a:p>
          <a:p>
            <a:pPr marL="285750" indent="-285750">
              <a:buFont typeface="Wingdings" panose="05000000000000000000" pitchFamily="2" charset="2"/>
              <a:buChar char="§"/>
            </a:pPr>
            <a:endParaRPr lang="fr-FR" dirty="0"/>
          </a:p>
          <a:p>
            <a:pPr marL="742950" lvl="1" indent="-285750">
              <a:buFont typeface="Wingdings" panose="05000000000000000000" pitchFamily="2" charset="2"/>
              <a:buChar char="§"/>
            </a:pPr>
            <a:endParaRPr lang="fr-FR" dirty="0"/>
          </a:p>
        </p:txBody>
      </p:sp>
      <p:pic>
        <p:nvPicPr>
          <p:cNvPr id="3" name="Image 2"/>
          <p:cNvPicPr>
            <a:picLocks noChangeAspect="1"/>
          </p:cNvPicPr>
          <p:nvPr/>
        </p:nvPicPr>
        <p:blipFill>
          <a:blip r:embed="rId3"/>
          <a:stretch>
            <a:fillRect/>
          </a:stretch>
        </p:blipFill>
        <p:spPr>
          <a:xfrm>
            <a:off x="401781" y="3692193"/>
            <a:ext cx="2209800" cy="2257425"/>
          </a:xfrm>
          <a:prstGeom prst="rect">
            <a:avLst/>
          </a:prstGeom>
        </p:spPr>
      </p:pic>
      <p:sp>
        <p:nvSpPr>
          <p:cNvPr id="12" name="ZoneTexte 11">
            <a:extLst>
              <a:ext uri="{FF2B5EF4-FFF2-40B4-BE49-F238E27FC236}">
                <a16:creationId xmlns:a16="http://schemas.microsoft.com/office/drawing/2014/main" id="{0DE6E905-B4E5-4484-ACFA-B625D70088AE}"/>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4" name="Espace réservé du pied de page 3">
            <a:extLst>
              <a:ext uri="{FF2B5EF4-FFF2-40B4-BE49-F238E27FC236}">
                <a16:creationId xmlns:a16="http://schemas.microsoft.com/office/drawing/2014/main" id="{E0CFB2CD-9C33-4180-8EEC-BA1F03C01E9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562665258"/>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400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369332"/>
          </a:xfrm>
          <a:prstGeom prst="rect">
            <a:avLst/>
          </a:prstGeom>
          <a:noFill/>
        </p:spPr>
        <p:txBody>
          <a:bodyPr wrap="square" rtlCol="0">
            <a:spAutoFit/>
          </a:bodyPr>
          <a:lstStyle/>
          <a:p>
            <a:r>
              <a:rPr lang="fr-FR" b="1" dirty="0"/>
              <a:t>Sept outils de base de la qualité</a:t>
            </a:r>
          </a:p>
        </p:txBody>
      </p:sp>
      <p:pic>
        <p:nvPicPr>
          <p:cNvPr id="11" name="Image 10">
            <a:extLst>
              <a:ext uri="{FF2B5EF4-FFF2-40B4-BE49-F238E27FC236}">
                <a16:creationId xmlns:a16="http://schemas.microsoft.com/office/drawing/2014/main" id="{57BD8F60-B7E4-496D-B73D-FC9ECDB3BAB9}"/>
              </a:ext>
            </a:extLst>
          </p:cNvPr>
          <p:cNvPicPr>
            <a:picLocks noChangeAspect="1"/>
          </p:cNvPicPr>
          <p:nvPr/>
        </p:nvPicPr>
        <p:blipFill>
          <a:blip r:embed="rId3"/>
          <a:stretch>
            <a:fillRect/>
          </a:stretch>
        </p:blipFill>
        <p:spPr>
          <a:xfrm>
            <a:off x="3172821" y="311600"/>
            <a:ext cx="7981950" cy="6276975"/>
          </a:xfrm>
          <a:prstGeom prst="rect">
            <a:avLst/>
          </a:prstGeom>
        </p:spPr>
      </p:pic>
      <p:pic>
        <p:nvPicPr>
          <p:cNvPr id="7" name="Image 6">
            <a:extLst>
              <a:ext uri="{FF2B5EF4-FFF2-40B4-BE49-F238E27FC236}">
                <a16:creationId xmlns:a16="http://schemas.microsoft.com/office/drawing/2014/main" id="{7B5F70C0-44D7-40D6-B52B-1A5EE27009CD}"/>
              </a:ext>
            </a:extLst>
          </p:cNvPr>
          <p:cNvPicPr>
            <a:picLocks noChangeAspect="1"/>
          </p:cNvPicPr>
          <p:nvPr/>
        </p:nvPicPr>
        <p:blipFill>
          <a:blip r:embed="rId4"/>
          <a:stretch>
            <a:fillRect/>
          </a:stretch>
        </p:blipFill>
        <p:spPr>
          <a:xfrm>
            <a:off x="121226" y="3190351"/>
            <a:ext cx="2317174" cy="2655230"/>
          </a:xfrm>
          <a:prstGeom prst="rect">
            <a:avLst/>
          </a:prstGeom>
        </p:spPr>
      </p:pic>
      <p:sp>
        <p:nvSpPr>
          <p:cNvPr id="8" name="ZoneTexte 7">
            <a:extLst>
              <a:ext uri="{FF2B5EF4-FFF2-40B4-BE49-F238E27FC236}">
                <a16:creationId xmlns:a16="http://schemas.microsoft.com/office/drawing/2014/main" id="{072AC46E-9390-46B7-A635-288499E05BAB}"/>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5D3C8A76-BFEA-4A05-8800-19265E4F516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21500486"/>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6035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369332"/>
          </a:xfrm>
          <a:prstGeom prst="rect">
            <a:avLst/>
          </a:prstGeom>
          <a:noFill/>
        </p:spPr>
        <p:txBody>
          <a:bodyPr wrap="square" rtlCol="0">
            <a:spAutoFit/>
          </a:bodyPr>
          <a:lstStyle/>
          <a:p>
            <a:r>
              <a:rPr lang="fr-FR" b="1" dirty="0"/>
              <a:t>Sept outils de base de la qualité ( Diagramme cause –effet; 5M; ISHAKAWA)</a:t>
            </a:r>
          </a:p>
        </p:txBody>
      </p:sp>
      <p:pic>
        <p:nvPicPr>
          <p:cNvPr id="3" name="Image 2">
            <a:extLst>
              <a:ext uri="{FF2B5EF4-FFF2-40B4-BE49-F238E27FC236}">
                <a16:creationId xmlns:a16="http://schemas.microsoft.com/office/drawing/2014/main" id="{528C8C2B-BB4B-4524-9B9E-F5EECB66F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009" y="596900"/>
            <a:ext cx="6350000" cy="2832100"/>
          </a:xfrm>
          <a:prstGeom prst="rect">
            <a:avLst/>
          </a:prstGeom>
        </p:spPr>
      </p:pic>
      <p:pic>
        <p:nvPicPr>
          <p:cNvPr id="7" name="Image 6">
            <a:extLst>
              <a:ext uri="{FF2B5EF4-FFF2-40B4-BE49-F238E27FC236}">
                <a16:creationId xmlns:a16="http://schemas.microsoft.com/office/drawing/2014/main" id="{25692271-BB79-4583-AE08-62B9B43CF713}"/>
              </a:ext>
            </a:extLst>
          </p:cNvPr>
          <p:cNvPicPr>
            <a:picLocks noChangeAspect="1"/>
          </p:cNvPicPr>
          <p:nvPr/>
        </p:nvPicPr>
        <p:blipFill>
          <a:blip r:embed="rId4"/>
          <a:stretch>
            <a:fillRect/>
          </a:stretch>
        </p:blipFill>
        <p:spPr>
          <a:xfrm>
            <a:off x="3718185" y="3781634"/>
            <a:ext cx="6565067" cy="2932397"/>
          </a:xfrm>
          <a:prstGeom prst="rect">
            <a:avLst/>
          </a:prstGeom>
        </p:spPr>
      </p:pic>
      <p:pic>
        <p:nvPicPr>
          <p:cNvPr id="8" name="Image 7">
            <a:extLst>
              <a:ext uri="{FF2B5EF4-FFF2-40B4-BE49-F238E27FC236}">
                <a16:creationId xmlns:a16="http://schemas.microsoft.com/office/drawing/2014/main" id="{BC874FA5-5521-44CA-B4F9-CD89E5A734B6}"/>
              </a:ext>
            </a:extLst>
          </p:cNvPr>
          <p:cNvPicPr>
            <a:picLocks noChangeAspect="1"/>
          </p:cNvPicPr>
          <p:nvPr/>
        </p:nvPicPr>
        <p:blipFill>
          <a:blip r:embed="rId5"/>
          <a:stretch>
            <a:fillRect/>
          </a:stretch>
        </p:blipFill>
        <p:spPr>
          <a:xfrm>
            <a:off x="121226" y="3190351"/>
            <a:ext cx="2317174" cy="2655230"/>
          </a:xfrm>
          <a:prstGeom prst="rect">
            <a:avLst/>
          </a:prstGeom>
        </p:spPr>
      </p:pic>
      <p:sp>
        <p:nvSpPr>
          <p:cNvPr id="10" name="ZoneTexte 9">
            <a:extLst>
              <a:ext uri="{FF2B5EF4-FFF2-40B4-BE49-F238E27FC236}">
                <a16:creationId xmlns:a16="http://schemas.microsoft.com/office/drawing/2014/main" id="{778EC896-F7C5-4A9C-BBDF-F6E78F95F6E5}"/>
              </a:ext>
            </a:extLst>
          </p:cNvPr>
          <p:cNvSpPr txBox="1"/>
          <p:nvPr/>
        </p:nvSpPr>
        <p:spPr>
          <a:xfrm>
            <a:off x="121226" y="1333297"/>
            <a:ext cx="18726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DB3C0514-917F-433F-88BF-0D7DE4B2877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8609717"/>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257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369332"/>
          </a:xfrm>
          <a:prstGeom prst="rect">
            <a:avLst/>
          </a:prstGeom>
          <a:noFill/>
        </p:spPr>
        <p:txBody>
          <a:bodyPr wrap="square" rtlCol="0">
            <a:spAutoFit/>
          </a:bodyPr>
          <a:lstStyle/>
          <a:p>
            <a:r>
              <a:rPr lang="fr-FR" b="1" dirty="0"/>
              <a:t>Sept outils de base de la qualité ( Diagramme cause –effet; 5M; ISHAKAWA)</a:t>
            </a:r>
          </a:p>
        </p:txBody>
      </p:sp>
      <p:sp>
        <p:nvSpPr>
          <p:cNvPr id="2" name="ZoneTexte 1">
            <a:extLst>
              <a:ext uri="{FF2B5EF4-FFF2-40B4-BE49-F238E27FC236}">
                <a16:creationId xmlns:a16="http://schemas.microsoft.com/office/drawing/2014/main" id="{7E2A6DC7-F6C6-4ED7-803F-E0EAC1F8F3D1}"/>
              </a:ext>
            </a:extLst>
          </p:cNvPr>
          <p:cNvSpPr txBox="1"/>
          <p:nvPr/>
        </p:nvSpPr>
        <p:spPr>
          <a:xfrm>
            <a:off x="3313691" y="5339131"/>
            <a:ext cx="8465127" cy="923330"/>
          </a:xfrm>
          <a:prstGeom prst="rect">
            <a:avLst/>
          </a:prstGeom>
          <a:noFill/>
        </p:spPr>
        <p:txBody>
          <a:bodyPr wrap="square" rtlCol="0">
            <a:spAutoFit/>
          </a:bodyPr>
          <a:lstStyle/>
          <a:p>
            <a:r>
              <a:rPr lang="fr-FR" dirty="0"/>
              <a:t>Identifier le problème</a:t>
            </a:r>
          </a:p>
          <a:p>
            <a:r>
              <a:rPr lang="fr-FR" dirty="0"/>
              <a:t>Réfléchir à l’ensemble des causes possibles du problème identifié (Brainstorming) </a:t>
            </a:r>
          </a:p>
          <a:p>
            <a:r>
              <a:rPr lang="fr-FR" dirty="0"/>
              <a:t>Schématiser le diagramme s’Ishikawa</a:t>
            </a:r>
          </a:p>
        </p:txBody>
      </p:sp>
      <p:pic>
        <p:nvPicPr>
          <p:cNvPr id="10" name="Image 9">
            <a:extLst>
              <a:ext uri="{FF2B5EF4-FFF2-40B4-BE49-F238E27FC236}">
                <a16:creationId xmlns:a16="http://schemas.microsoft.com/office/drawing/2014/main" id="{7FBB8B1C-8C69-44C9-ABB4-AEB311D4BD21}"/>
              </a:ext>
            </a:extLst>
          </p:cNvPr>
          <p:cNvPicPr>
            <a:picLocks noChangeAspect="1"/>
          </p:cNvPicPr>
          <p:nvPr/>
        </p:nvPicPr>
        <p:blipFill>
          <a:blip r:embed="rId3"/>
          <a:stretch>
            <a:fillRect/>
          </a:stretch>
        </p:blipFill>
        <p:spPr>
          <a:xfrm>
            <a:off x="3533540" y="905734"/>
            <a:ext cx="6929594" cy="4185429"/>
          </a:xfrm>
          <a:prstGeom prst="rect">
            <a:avLst/>
          </a:prstGeom>
        </p:spPr>
      </p:pic>
      <p:pic>
        <p:nvPicPr>
          <p:cNvPr id="8" name="Image 7">
            <a:extLst>
              <a:ext uri="{FF2B5EF4-FFF2-40B4-BE49-F238E27FC236}">
                <a16:creationId xmlns:a16="http://schemas.microsoft.com/office/drawing/2014/main" id="{B36E54D3-F990-4B1B-A65C-949F62BBAD58}"/>
              </a:ext>
            </a:extLst>
          </p:cNvPr>
          <p:cNvPicPr>
            <a:picLocks noChangeAspect="1"/>
          </p:cNvPicPr>
          <p:nvPr/>
        </p:nvPicPr>
        <p:blipFill>
          <a:blip r:embed="rId4"/>
          <a:stretch>
            <a:fillRect/>
          </a:stretch>
        </p:blipFill>
        <p:spPr>
          <a:xfrm>
            <a:off x="121226" y="3190351"/>
            <a:ext cx="2113974" cy="2655230"/>
          </a:xfrm>
          <a:prstGeom prst="rect">
            <a:avLst/>
          </a:prstGeom>
        </p:spPr>
      </p:pic>
      <p:sp>
        <p:nvSpPr>
          <p:cNvPr id="11" name="ZoneTexte 10">
            <a:extLst>
              <a:ext uri="{FF2B5EF4-FFF2-40B4-BE49-F238E27FC236}">
                <a16:creationId xmlns:a16="http://schemas.microsoft.com/office/drawing/2014/main" id="{6DCDDB71-218F-4F64-9DE3-F15FCACC57C6}"/>
              </a:ext>
            </a:extLst>
          </p:cNvPr>
          <p:cNvSpPr txBox="1"/>
          <p:nvPr/>
        </p:nvSpPr>
        <p:spPr>
          <a:xfrm>
            <a:off x="54263" y="1254601"/>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023F316E-B643-4021-AB89-82A0DFF2C66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99463237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830997"/>
          </a:xfrm>
          <a:prstGeom prst="rect">
            <a:avLst/>
          </a:prstGeom>
          <a:solidFill>
            <a:schemeClr val="accent6">
              <a:lumMod val="20000"/>
              <a:lumOff val="80000"/>
            </a:schemeClr>
          </a:solidFill>
        </p:spPr>
        <p:txBody>
          <a:bodyPr wrap="square" rtlCol="0">
            <a:spAutoFit/>
          </a:bodyPr>
          <a:lstStyle/>
          <a:p>
            <a:pPr algn="ctr"/>
            <a:r>
              <a:rPr lang="fr-FR" sz="2400" b="1" dirty="0"/>
              <a:t>POURQUOI UN PROJET ?</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867891" y="152400"/>
            <a:ext cx="8880766" cy="168507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300" dirty="0"/>
              <a:t>Une demande du marché ( voiture électrique)</a:t>
            </a:r>
          </a:p>
          <a:p>
            <a:pPr marL="342900" indent="-342900">
              <a:lnSpc>
                <a:spcPct val="150000"/>
              </a:lnSpc>
              <a:buFont typeface="Wingdings" panose="05000000000000000000" pitchFamily="2" charset="2"/>
              <a:buChar char="ü"/>
            </a:pPr>
            <a:r>
              <a:rPr lang="fr-FR" sz="2300" dirty="0"/>
              <a:t>Une opportunité stratégique ou un besoin d’affaire ( création d’une nouvelle filière pour augmenter le CA)</a:t>
            </a:r>
          </a:p>
        </p:txBody>
      </p:sp>
      <p:sp>
        <p:nvSpPr>
          <p:cNvPr id="5" name="ZoneTexte 4">
            <a:extLst>
              <a:ext uri="{FF2B5EF4-FFF2-40B4-BE49-F238E27FC236}">
                <a16:creationId xmlns:a16="http://schemas.microsoft.com/office/drawing/2014/main" id="{67D13D11-A96C-40BF-9809-88502301231F}"/>
              </a:ext>
            </a:extLst>
          </p:cNvPr>
          <p:cNvSpPr txBox="1"/>
          <p:nvPr/>
        </p:nvSpPr>
        <p:spPr>
          <a:xfrm>
            <a:off x="2867891" y="1939636"/>
            <a:ext cx="8880766" cy="4339650"/>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300" dirty="0"/>
              <a:t>Un besoin social ( système d’adduction d’eau potable et de toilette en inde)</a:t>
            </a:r>
          </a:p>
          <a:p>
            <a:pPr marL="342900" indent="-342900">
              <a:lnSpc>
                <a:spcPct val="150000"/>
              </a:lnSpc>
              <a:buFont typeface="Wingdings" panose="05000000000000000000" pitchFamily="2" charset="2"/>
              <a:buChar char="ü"/>
            </a:pPr>
            <a:r>
              <a:rPr lang="fr-FR" sz="2300" dirty="0"/>
              <a:t>Des considérations environnementales ( sachets biodégradables) </a:t>
            </a:r>
          </a:p>
          <a:p>
            <a:pPr marL="342900" indent="-342900">
              <a:lnSpc>
                <a:spcPct val="150000"/>
              </a:lnSpc>
              <a:buFont typeface="Wingdings" panose="05000000000000000000" pitchFamily="2" charset="2"/>
              <a:buChar char="ü"/>
            </a:pPr>
            <a:r>
              <a:rPr lang="fr-FR" sz="2300" dirty="0"/>
              <a:t>Une demande de client ( construction d’une nouvelle sous-station électrique pour desservir une nouvelle zone industrielle)</a:t>
            </a:r>
          </a:p>
          <a:p>
            <a:pPr marL="342900" indent="-342900">
              <a:lnSpc>
                <a:spcPct val="150000"/>
              </a:lnSpc>
              <a:buFont typeface="Wingdings" panose="05000000000000000000" pitchFamily="2" charset="2"/>
              <a:buChar char="ü"/>
            </a:pPr>
            <a:r>
              <a:rPr lang="fr-FR" sz="2300" dirty="0"/>
              <a:t>Une avancée technologique ( développement de nouveaux portables plus petites et rapides)</a:t>
            </a:r>
          </a:p>
          <a:p>
            <a:pPr marL="342900" indent="-342900">
              <a:lnSpc>
                <a:spcPct val="150000"/>
              </a:lnSpc>
              <a:buFont typeface="Wingdings" panose="05000000000000000000" pitchFamily="2" charset="2"/>
              <a:buChar char="ü"/>
            </a:pPr>
            <a:r>
              <a:rPr lang="fr-FR" sz="2300" dirty="0"/>
              <a:t>Une prescription juridique ( projet gestion des pesticides..)</a:t>
            </a:r>
          </a:p>
        </p:txBody>
      </p:sp>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736268A1-F3D3-4BAA-82BF-E05CC8101A8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96853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003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369332"/>
          </a:xfrm>
          <a:prstGeom prst="rect">
            <a:avLst/>
          </a:prstGeom>
          <a:noFill/>
        </p:spPr>
        <p:txBody>
          <a:bodyPr wrap="square" rtlCol="0">
            <a:spAutoFit/>
          </a:bodyPr>
          <a:lstStyle/>
          <a:p>
            <a:r>
              <a:rPr lang="fr-FR" b="1" dirty="0"/>
              <a:t>Sept outils de base de la qualité ( Diagramme cause –effet; 5M; ISHAKAWA)</a:t>
            </a:r>
          </a:p>
        </p:txBody>
      </p:sp>
      <p:sp>
        <p:nvSpPr>
          <p:cNvPr id="2" name="ZoneTexte 1">
            <a:extLst>
              <a:ext uri="{FF2B5EF4-FFF2-40B4-BE49-F238E27FC236}">
                <a16:creationId xmlns:a16="http://schemas.microsoft.com/office/drawing/2014/main" id="{7E2A6DC7-F6C6-4ED7-803F-E0EAC1F8F3D1}"/>
              </a:ext>
            </a:extLst>
          </p:cNvPr>
          <p:cNvSpPr txBox="1"/>
          <p:nvPr/>
        </p:nvSpPr>
        <p:spPr>
          <a:xfrm>
            <a:off x="3313691" y="5339131"/>
            <a:ext cx="8465127" cy="923330"/>
          </a:xfrm>
          <a:prstGeom prst="rect">
            <a:avLst/>
          </a:prstGeom>
          <a:noFill/>
        </p:spPr>
        <p:txBody>
          <a:bodyPr wrap="square" rtlCol="0">
            <a:spAutoFit/>
          </a:bodyPr>
          <a:lstStyle/>
          <a:p>
            <a:r>
              <a:rPr lang="fr-FR" dirty="0"/>
              <a:t>Identifier le problème</a:t>
            </a:r>
          </a:p>
          <a:p>
            <a:r>
              <a:rPr lang="fr-FR" dirty="0"/>
              <a:t>Réfléchir à l’ensemble des causes possibles du problème identifié (Brainstorming) </a:t>
            </a:r>
          </a:p>
          <a:p>
            <a:r>
              <a:rPr lang="fr-FR" dirty="0"/>
              <a:t>Schématiser le diagramme s’Ishikawa</a:t>
            </a:r>
          </a:p>
        </p:txBody>
      </p:sp>
      <p:pic>
        <p:nvPicPr>
          <p:cNvPr id="3" name="Image 2">
            <a:extLst>
              <a:ext uri="{FF2B5EF4-FFF2-40B4-BE49-F238E27FC236}">
                <a16:creationId xmlns:a16="http://schemas.microsoft.com/office/drawing/2014/main" id="{389010F4-F426-4E9C-A6DC-128168846BC3}"/>
              </a:ext>
            </a:extLst>
          </p:cNvPr>
          <p:cNvPicPr>
            <a:picLocks noChangeAspect="1"/>
          </p:cNvPicPr>
          <p:nvPr/>
        </p:nvPicPr>
        <p:blipFill>
          <a:blip r:embed="rId3"/>
          <a:stretch>
            <a:fillRect/>
          </a:stretch>
        </p:blipFill>
        <p:spPr>
          <a:xfrm>
            <a:off x="3751678" y="796598"/>
            <a:ext cx="6431239" cy="4120176"/>
          </a:xfrm>
          <a:prstGeom prst="rect">
            <a:avLst/>
          </a:prstGeom>
        </p:spPr>
      </p:pic>
      <p:pic>
        <p:nvPicPr>
          <p:cNvPr id="8" name="Image 7">
            <a:extLst>
              <a:ext uri="{FF2B5EF4-FFF2-40B4-BE49-F238E27FC236}">
                <a16:creationId xmlns:a16="http://schemas.microsoft.com/office/drawing/2014/main" id="{93CB72FF-C289-49A2-91A3-29066EA381C2}"/>
              </a:ext>
            </a:extLst>
          </p:cNvPr>
          <p:cNvPicPr>
            <a:picLocks noChangeAspect="1"/>
          </p:cNvPicPr>
          <p:nvPr/>
        </p:nvPicPr>
        <p:blipFill>
          <a:blip r:embed="rId4"/>
          <a:stretch>
            <a:fillRect/>
          </a:stretch>
        </p:blipFill>
        <p:spPr>
          <a:xfrm>
            <a:off x="121226" y="3190351"/>
            <a:ext cx="2113974" cy="2655230"/>
          </a:xfrm>
          <a:prstGeom prst="rect">
            <a:avLst/>
          </a:prstGeom>
        </p:spPr>
      </p:pic>
      <p:sp>
        <p:nvSpPr>
          <p:cNvPr id="10" name="ZoneTexte 9">
            <a:extLst>
              <a:ext uri="{FF2B5EF4-FFF2-40B4-BE49-F238E27FC236}">
                <a16:creationId xmlns:a16="http://schemas.microsoft.com/office/drawing/2014/main" id="{B409CBB2-5768-495D-A366-CE19E2D90500}"/>
              </a:ext>
            </a:extLst>
          </p:cNvPr>
          <p:cNvSpPr txBox="1"/>
          <p:nvPr/>
        </p:nvSpPr>
        <p:spPr>
          <a:xfrm>
            <a:off x="41563" y="1254601"/>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4" name="Espace réservé du pied de page 3">
            <a:extLst>
              <a:ext uri="{FF2B5EF4-FFF2-40B4-BE49-F238E27FC236}">
                <a16:creationId xmlns:a16="http://schemas.microsoft.com/office/drawing/2014/main" id="{A32C177E-2334-43E5-98C9-5C85827EDBB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11904196"/>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860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369332"/>
          </a:xfrm>
          <a:prstGeom prst="rect">
            <a:avLst/>
          </a:prstGeom>
          <a:noFill/>
        </p:spPr>
        <p:txBody>
          <a:bodyPr wrap="square" rtlCol="0">
            <a:spAutoFit/>
          </a:bodyPr>
          <a:lstStyle/>
          <a:p>
            <a:r>
              <a:rPr lang="fr-FR" b="1" dirty="0"/>
              <a:t>Sept outils de base de la qualité ( Diagramme cause –effet; 5M; ISHAKAWA)</a:t>
            </a:r>
          </a:p>
        </p:txBody>
      </p:sp>
      <p:sp>
        <p:nvSpPr>
          <p:cNvPr id="2" name="ZoneTexte 1">
            <a:extLst>
              <a:ext uri="{FF2B5EF4-FFF2-40B4-BE49-F238E27FC236}">
                <a16:creationId xmlns:a16="http://schemas.microsoft.com/office/drawing/2014/main" id="{7E2A6DC7-F6C6-4ED7-803F-E0EAC1F8F3D1}"/>
              </a:ext>
            </a:extLst>
          </p:cNvPr>
          <p:cNvSpPr txBox="1"/>
          <p:nvPr/>
        </p:nvSpPr>
        <p:spPr>
          <a:xfrm>
            <a:off x="2407226" y="936010"/>
            <a:ext cx="9597825" cy="5355312"/>
          </a:xfrm>
          <a:prstGeom prst="rect">
            <a:avLst/>
          </a:prstGeom>
          <a:noFill/>
        </p:spPr>
        <p:txBody>
          <a:bodyPr wrap="square" rtlCol="0">
            <a:spAutoFit/>
          </a:bodyPr>
          <a:lstStyle/>
          <a:p>
            <a:r>
              <a:rPr lang="fr-FR" dirty="0"/>
              <a:t>Etapes de construction</a:t>
            </a:r>
          </a:p>
          <a:p>
            <a:endParaRPr lang="fr-FR" dirty="0"/>
          </a:p>
          <a:p>
            <a:pPr marL="342900" indent="-342900">
              <a:buAutoNum type="arabicPeriod"/>
            </a:pPr>
            <a:r>
              <a:rPr lang="fr-FR" b="1" dirty="0"/>
              <a:t>Définir précisément l’effet recherché, ou le problème identifié et pour lequel le projet est de le supprimer</a:t>
            </a:r>
            <a:br>
              <a:rPr lang="fr-FR" dirty="0"/>
            </a:br>
            <a:endParaRPr lang="fr-FR" dirty="0"/>
          </a:p>
          <a:p>
            <a:r>
              <a:rPr lang="fr-FR" u="sng" dirty="0"/>
              <a:t>Exemple d’effet</a:t>
            </a:r>
            <a:r>
              <a:rPr lang="fr-FR" dirty="0"/>
              <a:t> : très mauvais taux de satisfaction des </a:t>
            </a:r>
            <a:r>
              <a:rPr lang="fr-FR" dirty="0" err="1"/>
              <a:t>bénéficiaireS</a:t>
            </a:r>
            <a:r>
              <a:rPr lang="fr-FR" dirty="0"/>
              <a:t> d’un projet  de microfinance – l’objectif du projet est l’amélioration du taux de satisfaction des bénéficiaires du projet</a:t>
            </a:r>
          </a:p>
          <a:p>
            <a:endParaRPr lang="fr-FR" dirty="0"/>
          </a:p>
          <a:p>
            <a:r>
              <a:rPr lang="fr-FR" dirty="0"/>
              <a:t>2. </a:t>
            </a:r>
            <a:r>
              <a:rPr lang="fr-FR" b="1" dirty="0"/>
              <a:t>Lister toutes les causes possibles vous venant à l’esprit, l’idéal étant de faire cet exercice en groupe.</a:t>
            </a:r>
          </a:p>
          <a:p>
            <a:endParaRPr lang="fr-FR" dirty="0"/>
          </a:p>
          <a:p>
            <a:r>
              <a:rPr lang="fr-FR" dirty="0"/>
              <a:t>Exemple : problèmes de coupure de réseau informatique dans la banque, temps d’attente trop long pour les retraits, personnel très insuffisant, manque de procédures pour former les nouveaux arrivants, manque de lumière naturelle dans la salle d’attente, Chef de projet souvent absent, deux employés en dépression, panne d’imprimante succédant à un gaspillage de papier et coupure de serveur suite à un orage avec absence de serveur de secours. Bref, ici, on prend le cas extrême où les causes menant à l’effet sont très nombreuses et identifiables.</a:t>
            </a:r>
            <a:br>
              <a:rPr lang="fr-FR" dirty="0"/>
            </a:br>
            <a:endParaRPr lang="fr-FR" dirty="0"/>
          </a:p>
          <a:p>
            <a:endParaRPr lang="fr-FR" dirty="0"/>
          </a:p>
        </p:txBody>
      </p:sp>
      <p:pic>
        <p:nvPicPr>
          <p:cNvPr id="7" name="Image 6">
            <a:extLst>
              <a:ext uri="{FF2B5EF4-FFF2-40B4-BE49-F238E27FC236}">
                <a16:creationId xmlns:a16="http://schemas.microsoft.com/office/drawing/2014/main" id="{72F5AA24-A4F1-4C42-B652-B5A08F1C9C46}"/>
              </a:ext>
            </a:extLst>
          </p:cNvPr>
          <p:cNvPicPr>
            <a:picLocks noChangeAspect="1"/>
          </p:cNvPicPr>
          <p:nvPr/>
        </p:nvPicPr>
        <p:blipFill>
          <a:blip r:embed="rId3"/>
          <a:stretch>
            <a:fillRect/>
          </a:stretch>
        </p:blipFill>
        <p:spPr>
          <a:xfrm>
            <a:off x="121226" y="3190351"/>
            <a:ext cx="1961574" cy="2655230"/>
          </a:xfrm>
          <a:prstGeom prst="rect">
            <a:avLst/>
          </a:prstGeom>
        </p:spPr>
      </p:pic>
      <p:sp>
        <p:nvSpPr>
          <p:cNvPr id="8" name="ZoneTexte 7">
            <a:extLst>
              <a:ext uri="{FF2B5EF4-FFF2-40B4-BE49-F238E27FC236}">
                <a16:creationId xmlns:a16="http://schemas.microsoft.com/office/drawing/2014/main" id="{66AF2B7B-8E3D-43EE-9F21-CF0D7CE7A409}"/>
              </a:ext>
            </a:extLst>
          </p:cNvPr>
          <p:cNvSpPr txBox="1"/>
          <p:nvPr/>
        </p:nvSpPr>
        <p:spPr>
          <a:xfrm>
            <a:off x="121226" y="1333297"/>
            <a:ext cx="18345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73D445B9-B42A-49AE-BAEC-0CAB46FB963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353435035"/>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68321"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261878"/>
            <a:ext cx="8945867" cy="369332"/>
          </a:xfrm>
          <a:prstGeom prst="rect">
            <a:avLst/>
          </a:prstGeom>
          <a:noFill/>
        </p:spPr>
        <p:txBody>
          <a:bodyPr wrap="square" rtlCol="0">
            <a:spAutoFit/>
          </a:bodyPr>
          <a:lstStyle/>
          <a:p>
            <a:r>
              <a:rPr lang="fr-FR" b="1" dirty="0"/>
              <a:t>Sept outils de base de la qualité ( Diagramme cause –effet; 5M; ISHAKAWA)</a:t>
            </a:r>
          </a:p>
        </p:txBody>
      </p:sp>
      <p:sp>
        <p:nvSpPr>
          <p:cNvPr id="2" name="ZoneTexte 1">
            <a:extLst>
              <a:ext uri="{FF2B5EF4-FFF2-40B4-BE49-F238E27FC236}">
                <a16:creationId xmlns:a16="http://schemas.microsoft.com/office/drawing/2014/main" id="{7E2A6DC7-F6C6-4ED7-803F-E0EAC1F8F3D1}"/>
              </a:ext>
            </a:extLst>
          </p:cNvPr>
          <p:cNvSpPr txBox="1"/>
          <p:nvPr/>
        </p:nvSpPr>
        <p:spPr>
          <a:xfrm>
            <a:off x="3013360" y="631210"/>
            <a:ext cx="9037516" cy="3416320"/>
          </a:xfrm>
          <a:prstGeom prst="rect">
            <a:avLst/>
          </a:prstGeom>
          <a:noFill/>
        </p:spPr>
        <p:txBody>
          <a:bodyPr wrap="square" rtlCol="0">
            <a:spAutoFit/>
          </a:bodyPr>
          <a:lstStyle/>
          <a:p>
            <a:endParaRPr lang="fr-FR" dirty="0"/>
          </a:p>
          <a:p>
            <a:r>
              <a:rPr lang="fr-FR" dirty="0"/>
              <a:t>3.  Regrouper les causes dans les grandes catégories de causes commençant par M.</a:t>
            </a:r>
            <a:br>
              <a:rPr lang="fr-FR" dirty="0"/>
            </a:br>
            <a:endParaRPr lang="fr-FR" dirty="0"/>
          </a:p>
          <a:p>
            <a:r>
              <a:rPr lang="fr-FR" b="1" dirty="0"/>
              <a:t>M</a:t>
            </a:r>
            <a:r>
              <a:rPr lang="fr-FR" dirty="0"/>
              <a:t>achines : Nombre d’imprimantes et de serveurs insuffisants</a:t>
            </a:r>
          </a:p>
          <a:p>
            <a:r>
              <a:rPr lang="fr-FR" b="1" dirty="0"/>
              <a:t>Main-d'œuvre</a:t>
            </a:r>
            <a:r>
              <a:rPr lang="fr-FR" dirty="0"/>
              <a:t> : personnel très insuffisant, absentéisme, dépression</a:t>
            </a:r>
          </a:p>
          <a:p>
            <a:r>
              <a:rPr lang="fr-FR" b="1" dirty="0"/>
              <a:t>M</a:t>
            </a:r>
            <a:r>
              <a:rPr lang="fr-FR" dirty="0"/>
              <a:t>éthodes : manque de procédures</a:t>
            </a:r>
          </a:p>
          <a:p>
            <a:r>
              <a:rPr lang="fr-FR" b="1" dirty="0"/>
              <a:t>M</a:t>
            </a:r>
            <a:r>
              <a:rPr lang="fr-FR" dirty="0"/>
              <a:t>atières : gaspillage de papier, coupures d’électricité suite à un orage</a:t>
            </a:r>
          </a:p>
          <a:p>
            <a:r>
              <a:rPr lang="fr-FR" b="1" dirty="0"/>
              <a:t>M</a:t>
            </a:r>
            <a:r>
              <a:rPr lang="fr-FR" dirty="0"/>
              <a:t>ilieu : call-center trop sombre</a:t>
            </a:r>
          </a:p>
          <a:p>
            <a:br>
              <a:rPr lang="fr-FR" dirty="0"/>
            </a:br>
            <a:br>
              <a:rPr lang="fr-FR" dirty="0"/>
            </a:br>
            <a:endParaRPr lang="fr-FR" dirty="0"/>
          </a:p>
          <a:p>
            <a:endParaRPr lang="fr-FR" dirty="0"/>
          </a:p>
        </p:txBody>
      </p:sp>
      <p:pic>
        <p:nvPicPr>
          <p:cNvPr id="3" name="Image 2">
            <a:extLst>
              <a:ext uri="{FF2B5EF4-FFF2-40B4-BE49-F238E27FC236}">
                <a16:creationId xmlns:a16="http://schemas.microsoft.com/office/drawing/2014/main" id="{48229ECC-019B-4EC9-82CA-D349A4D225E7}"/>
              </a:ext>
            </a:extLst>
          </p:cNvPr>
          <p:cNvPicPr>
            <a:picLocks noChangeAspect="1"/>
          </p:cNvPicPr>
          <p:nvPr/>
        </p:nvPicPr>
        <p:blipFill>
          <a:blip r:embed="rId3"/>
          <a:stretch>
            <a:fillRect/>
          </a:stretch>
        </p:blipFill>
        <p:spPr>
          <a:xfrm>
            <a:off x="4152964" y="2951787"/>
            <a:ext cx="6105525" cy="3362325"/>
          </a:xfrm>
          <a:prstGeom prst="rect">
            <a:avLst/>
          </a:prstGeom>
        </p:spPr>
      </p:pic>
      <p:sp>
        <p:nvSpPr>
          <p:cNvPr id="7" name="ZoneTexte 6">
            <a:extLst>
              <a:ext uri="{FF2B5EF4-FFF2-40B4-BE49-F238E27FC236}">
                <a16:creationId xmlns:a16="http://schemas.microsoft.com/office/drawing/2014/main" id="{826A6621-6041-4553-94B3-4BE2023536D8}"/>
              </a:ext>
            </a:extLst>
          </p:cNvPr>
          <p:cNvSpPr txBox="1"/>
          <p:nvPr/>
        </p:nvSpPr>
        <p:spPr>
          <a:xfrm>
            <a:off x="9199418" y="4020635"/>
            <a:ext cx="1704110" cy="1477328"/>
          </a:xfrm>
          <a:prstGeom prst="rect">
            <a:avLst/>
          </a:prstGeom>
          <a:solidFill>
            <a:srgbClr val="FF0000"/>
          </a:solidFill>
        </p:spPr>
        <p:txBody>
          <a:bodyPr wrap="square" rtlCol="0">
            <a:spAutoFit/>
          </a:bodyPr>
          <a:lstStyle/>
          <a:p>
            <a:pPr algn="ctr"/>
            <a:r>
              <a:rPr lang="fr-FR" b="1" dirty="0">
                <a:solidFill>
                  <a:schemeClr val="bg1"/>
                </a:solidFill>
              </a:rPr>
              <a:t>Très mauvais taux de satisfaction des parties prenantes</a:t>
            </a:r>
          </a:p>
        </p:txBody>
      </p:sp>
      <p:pic>
        <p:nvPicPr>
          <p:cNvPr id="10" name="Image 9">
            <a:extLst>
              <a:ext uri="{FF2B5EF4-FFF2-40B4-BE49-F238E27FC236}">
                <a16:creationId xmlns:a16="http://schemas.microsoft.com/office/drawing/2014/main" id="{1715E4B8-3581-483F-BA15-D2B8CD6B25CB}"/>
              </a:ext>
            </a:extLst>
          </p:cNvPr>
          <p:cNvPicPr>
            <a:picLocks noChangeAspect="1"/>
          </p:cNvPicPr>
          <p:nvPr/>
        </p:nvPicPr>
        <p:blipFill>
          <a:blip r:embed="rId4"/>
          <a:stretch>
            <a:fillRect/>
          </a:stretch>
        </p:blipFill>
        <p:spPr>
          <a:xfrm>
            <a:off x="121226" y="3190351"/>
            <a:ext cx="2139374" cy="2655230"/>
          </a:xfrm>
          <a:prstGeom prst="rect">
            <a:avLst/>
          </a:prstGeom>
        </p:spPr>
      </p:pic>
      <p:sp>
        <p:nvSpPr>
          <p:cNvPr id="11" name="ZoneTexte 10">
            <a:extLst>
              <a:ext uri="{FF2B5EF4-FFF2-40B4-BE49-F238E27FC236}">
                <a16:creationId xmlns:a16="http://schemas.microsoft.com/office/drawing/2014/main" id="{B833803D-D9D9-4680-93BB-A32AB85AA9F2}"/>
              </a:ext>
            </a:extLst>
          </p:cNvPr>
          <p:cNvSpPr txBox="1"/>
          <p:nvPr/>
        </p:nvSpPr>
        <p:spPr>
          <a:xfrm>
            <a:off x="121226" y="1333297"/>
            <a:ext cx="19869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4" name="Espace réservé du pied de page 3">
            <a:extLst>
              <a:ext uri="{FF2B5EF4-FFF2-40B4-BE49-F238E27FC236}">
                <a16:creationId xmlns:a16="http://schemas.microsoft.com/office/drawing/2014/main" id="{6920017B-18B3-475E-A4FC-1A16066BE8D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463256810"/>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04698"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261878"/>
            <a:ext cx="8945867" cy="369332"/>
          </a:xfrm>
          <a:prstGeom prst="rect">
            <a:avLst/>
          </a:prstGeom>
          <a:noFill/>
        </p:spPr>
        <p:txBody>
          <a:bodyPr wrap="square" rtlCol="0">
            <a:spAutoFit/>
          </a:bodyPr>
          <a:lstStyle/>
          <a:p>
            <a:r>
              <a:rPr lang="fr-FR" b="1" dirty="0"/>
              <a:t>Sept outils de base de la qualité ( Diagramme cause –effet; 5M; ISHAKAWA)</a:t>
            </a:r>
          </a:p>
        </p:txBody>
      </p:sp>
      <p:cxnSp>
        <p:nvCxnSpPr>
          <p:cNvPr id="10" name="Connecteur droit avec flèche 9">
            <a:extLst>
              <a:ext uri="{FF2B5EF4-FFF2-40B4-BE49-F238E27FC236}">
                <a16:creationId xmlns:a16="http://schemas.microsoft.com/office/drawing/2014/main" id="{F678860F-2D65-4EAC-9C16-4C79936ADB52}"/>
              </a:ext>
            </a:extLst>
          </p:cNvPr>
          <p:cNvCxnSpPr/>
          <p:nvPr/>
        </p:nvCxnSpPr>
        <p:spPr>
          <a:xfrm>
            <a:off x="3574473" y="3602182"/>
            <a:ext cx="698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E103D990-A1C7-40C5-B406-789EC3DDD5DB}"/>
              </a:ext>
            </a:extLst>
          </p:cNvPr>
          <p:cNvSpPr txBox="1"/>
          <p:nvPr/>
        </p:nvSpPr>
        <p:spPr>
          <a:xfrm>
            <a:off x="10266222" y="2863518"/>
            <a:ext cx="1704110" cy="1477328"/>
          </a:xfrm>
          <a:prstGeom prst="rect">
            <a:avLst/>
          </a:prstGeom>
          <a:solidFill>
            <a:srgbClr val="FF0000"/>
          </a:solidFill>
        </p:spPr>
        <p:txBody>
          <a:bodyPr wrap="square" rtlCol="0">
            <a:spAutoFit/>
          </a:bodyPr>
          <a:lstStyle/>
          <a:p>
            <a:pPr algn="ctr"/>
            <a:r>
              <a:rPr lang="fr-FR" b="1" dirty="0">
                <a:solidFill>
                  <a:schemeClr val="bg1"/>
                </a:solidFill>
              </a:rPr>
              <a:t>Très mauvais taux de satisfaction des parties prenantes</a:t>
            </a:r>
          </a:p>
        </p:txBody>
      </p:sp>
      <p:cxnSp>
        <p:nvCxnSpPr>
          <p:cNvPr id="13" name="Connecteur droit 12">
            <a:extLst>
              <a:ext uri="{FF2B5EF4-FFF2-40B4-BE49-F238E27FC236}">
                <a16:creationId xmlns:a16="http://schemas.microsoft.com/office/drawing/2014/main" id="{069842C1-97A3-4079-A891-C14CFF403066}"/>
              </a:ext>
            </a:extLst>
          </p:cNvPr>
          <p:cNvCxnSpPr/>
          <p:nvPr/>
        </p:nvCxnSpPr>
        <p:spPr>
          <a:xfrm>
            <a:off x="8343901" y="1891068"/>
            <a:ext cx="983673" cy="154478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eur droit 14">
            <a:extLst>
              <a:ext uri="{FF2B5EF4-FFF2-40B4-BE49-F238E27FC236}">
                <a16:creationId xmlns:a16="http://schemas.microsoft.com/office/drawing/2014/main" id="{2783877E-FDF1-49DC-8481-9F13FCE0FDA1}"/>
              </a:ext>
            </a:extLst>
          </p:cNvPr>
          <p:cNvCxnSpPr>
            <a:cxnSpLocks/>
          </p:cNvCxnSpPr>
          <p:nvPr/>
        </p:nvCxnSpPr>
        <p:spPr>
          <a:xfrm flipV="1">
            <a:off x="7065818" y="3796146"/>
            <a:ext cx="1323109" cy="149629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eur droit 15">
            <a:extLst>
              <a:ext uri="{FF2B5EF4-FFF2-40B4-BE49-F238E27FC236}">
                <a16:creationId xmlns:a16="http://schemas.microsoft.com/office/drawing/2014/main" id="{19579DDA-654F-4F42-B4EF-8CE4FFCA3D4E}"/>
              </a:ext>
            </a:extLst>
          </p:cNvPr>
          <p:cNvCxnSpPr/>
          <p:nvPr/>
        </p:nvCxnSpPr>
        <p:spPr>
          <a:xfrm>
            <a:off x="6404261" y="1905306"/>
            <a:ext cx="983673" cy="154478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Connecteur droit 16">
            <a:extLst>
              <a:ext uri="{FF2B5EF4-FFF2-40B4-BE49-F238E27FC236}">
                <a16:creationId xmlns:a16="http://schemas.microsoft.com/office/drawing/2014/main" id="{45273D81-1154-4B61-AA62-A3E16D7F15E4}"/>
              </a:ext>
            </a:extLst>
          </p:cNvPr>
          <p:cNvCxnSpPr/>
          <p:nvPr/>
        </p:nvCxnSpPr>
        <p:spPr>
          <a:xfrm>
            <a:off x="4526966" y="1968623"/>
            <a:ext cx="983673" cy="1544782"/>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Connecteur droit 18">
            <a:extLst>
              <a:ext uri="{FF2B5EF4-FFF2-40B4-BE49-F238E27FC236}">
                <a16:creationId xmlns:a16="http://schemas.microsoft.com/office/drawing/2014/main" id="{62A90A45-D696-44E7-8F71-E3258B30454A}"/>
              </a:ext>
            </a:extLst>
          </p:cNvPr>
          <p:cNvCxnSpPr>
            <a:cxnSpLocks/>
          </p:cNvCxnSpPr>
          <p:nvPr/>
        </p:nvCxnSpPr>
        <p:spPr>
          <a:xfrm flipV="1">
            <a:off x="4303565" y="3796146"/>
            <a:ext cx="1323109" cy="1496290"/>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ZoneTexte 19">
            <a:extLst>
              <a:ext uri="{FF2B5EF4-FFF2-40B4-BE49-F238E27FC236}">
                <a16:creationId xmlns:a16="http://schemas.microsoft.com/office/drawing/2014/main" id="{1C9F0494-E9D6-495A-8EB2-D4A31398DDC3}"/>
              </a:ext>
            </a:extLst>
          </p:cNvPr>
          <p:cNvSpPr txBox="1"/>
          <p:nvPr/>
        </p:nvSpPr>
        <p:spPr>
          <a:xfrm>
            <a:off x="3198320" y="1607617"/>
            <a:ext cx="1936166" cy="369332"/>
          </a:xfrm>
          <a:prstGeom prst="rect">
            <a:avLst/>
          </a:prstGeom>
          <a:solidFill>
            <a:schemeClr val="accent1">
              <a:lumMod val="40000"/>
              <a:lumOff val="60000"/>
            </a:schemeClr>
          </a:solidFill>
        </p:spPr>
        <p:txBody>
          <a:bodyPr wrap="square" rtlCol="0">
            <a:spAutoFit/>
          </a:bodyPr>
          <a:lstStyle/>
          <a:p>
            <a:pPr algn="ctr"/>
            <a:r>
              <a:rPr lang="fr-FR" b="1" dirty="0"/>
              <a:t>Machine</a:t>
            </a:r>
          </a:p>
        </p:txBody>
      </p:sp>
      <p:sp>
        <p:nvSpPr>
          <p:cNvPr id="21" name="ZoneTexte 20">
            <a:extLst>
              <a:ext uri="{FF2B5EF4-FFF2-40B4-BE49-F238E27FC236}">
                <a16:creationId xmlns:a16="http://schemas.microsoft.com/office/drawing/2014/main" id="{95C96FD0-CD05-4A10-95B7-45DBA69161CF}"/>
              </a:ext>
            </a:extLst>
          </p:cNvPr>
          <p:cNvSpPr txBox="1"/>
          <p:nvPr/>
        </p:nvSpPr>
        <p:spPr>
          <a:xfrm>
            <a:off x="5322907" y="1634049"/>
            <a:ext cx="1936166" cy="369332"/>
          </a:xfrm>
          <a:prstGeom prst="rect">
            <a:avLst/>
          </a:prstGeom>
          <a:solidFill>
            <a:schemeClr val="accent1">
              <a:lumMod val="40000"/>
              <a:lumOff val="60000"/>
            </a:schemeClr>
          </a:solidFill>
        </p:spPr>
        <p:txBody>
          <a:bodyPr wrap="square" rtlCol="0">
            <a:spAutoFit/>
          </a:bodyPr>
          <a:lstStyle/>
          <a:p>
            <a:pPr algn="ctr"/>
            <a:r>
              <a:rPr lang="fr-FR" b="1" dirty="0"/>
              <a:t>Main d’</a:t>
            </a:r>
            <a:r>
              <a:rPr lang="fr-FR" b="1" dirty="0" err="1"/>
              <a:t>oeuvre</a:t>
            </a:r>
            <a:endParaRPr lang="fr-FR" b="1" dirty="0"/>
          </a:p>
        </p:txBody>
      </p:sp>
      <p:sp>
        <p:nvSpPr>
          <p:cNvPr id="22" name="ZoneTexte 21">
            <a:extLst>
              <a:ext uri="{FF2B5EF4-FFF2-40B4-BE49-F238E27FC236}">
                <a16:creationId xmlns:a16="http://schemas.microsoft.com/office/drawing/2014/main" id="{6C71AF42-8704-4231-806D-F742C8ECF997}"/>
              </a:ext>
            </a:extLst>
          </p:cNvPr>
          <p:cNvSpPr txBox="1"/>
          <p:nvPr/>
        </p:nvSpPr>
        <p:spPr>
          <a:xfrm>
            <a:off x="7447494" y="1607617"/>
            <a:ext cx="1936166" cy="369332"/>
          </a:xfrm>
          <a:prstGeom prst="rect">
            <a:avLst/>
          </a:prstGeom>
          <a:solidFill>
            <a:schemeClr val="accent1">
              <a:lumMod val="40000"/>
              <a:lumOff val="60000"/>
            </a:schemeClr>
          </a:solidFill>
        </p:spPr>
        <p:txBody>
          <a:bodyPr wrap="square" rtlCol="0">
            <a:spAutoFit/>
          </a:bodyPr>
          <a:lstStyle/>
          <a:p>
            <a:pPr algn="ctr"/>
            <a:r>
              <a:rPr lang="fr-FR" b="1" dirty="0"/>
              <a:t>Méthode</a:t>
            </a:r>
          </a:p>
        </p:txBody>
      </p:sp>
      <p:sp>
        <p:nvSpPr>
          <p:cNvPr id="23" name="ZoneTexte 22">
            <a:extLst>
              <a:ext uri="{FF2B5EF4-FFF2-40B4-BE49-F238E27FC236}">
                <a16:creationId xmlns:a16="http://schemas.microsoft.com/office/drawing/2014/main" id="{AFA3ADC4-702D-4589-ADFF-24C07FC53616}"/>
              </a:ext>
            </a:extLst>
          </p:cNvPr>
          <p:cNvSpPr txBox="1"/>
          <p:nvPr/>
        </p:nvSpPr>
        <p:spPr>
          <a:xfrm>
            <a:off x="3558883" y="5227416"/>
            <a:ext cx="1936166" cy="369332"/>
          </a:xfrm>
          <a:prstGeom prst="rect">
            <a:avLst/>
          </a:prstGeom>
          <a:solidFill>
            <a:schemeClr val="accent1">
              <a:lumMod val="40000"/>
              <a:lumOff val="60000"/>
            </a:schemeClr>
          </a:solidFill>
        </p:spPr>
        <p:txBody>
          <a:bodyPr wrap="square" rtlCol="0">
            <a:spAutoFit/>
          </a:bodyPr>
          <a:lstStyle/>
          <a:p>
            <a:pPr algn="ctr"/>
            <a:r>
              <a:rPr lang="fr-FR" b="1" dirty="0"/>
              <a:t>Matière</a:t>
            </a:r>
          </a:p>
        </p:txBody>
      </p:sp>
      <p:sp>
        <p:nvSpPr>
          <p:cNvPr id="24" name="ZoneTexte 23">
            <a:extLst>
              <a:ext uri="{FF2B5EF4-FFF2-40B4-BE49-F238E27FC236}">
                <a16:creationId xmlns:a16="http://schemas.microsoft.com/office/drawing/2014/main" id="{E55D9ED4-FAD2-4713-A70B-ABE037479922}"/>
              </a:ext>
            </a:extLst>
          </p:cNvPr>
          <p:cNvSpPr txBox="1"/>
          <p:nvPr/>
        </p:nvSpPr>
        <p:spPr>
          <a:xfrm>
            <a:off x="6216167" y="5313297"/>
            <a:ext cx="1936166" cy="369332"/>
          </a:xfrm>
          <a:prstGeom prst="rect">
            <a:avLst/>
          </a:prstGeom>
          <a:solidFill>
            <a:schemeClr val="accent1">
              <a:lumMod val="40000"/>
              <a:lumOff val="60000"/>
            </a:schemeClr>
          </a:solidFill>
        </p:spPr>
        <p:txBody>
          <a:bodyPr wrap="square" rtlCol="0">
            <a:spAutoFit/>
          </a:bodyPr>
          <a:lstStyle/>
          <a:p>
            <a:pPr algn="ctr"/>
            <a:r>
              <a:rPr lang="fr-FR" b="1" dirty="0"/>
              <a:t>Milieu</a:t>
            </a:r>
          </a:p>
        </p:txBody>
      </p:sp>
      <p:sp>
        <p:nvSpPr>
          <p:cNvPr id="25" name="ZoneTexte 24">
            <a:extLst>
              <a:ext uri="{FF2B5EF4-FFF2-40B4-BE49-F238E27FC236}">
                <a16:creationId xmlns:a16="http://schemas.microsoft.com/office/drawing/2014/main" id="{4DDCF720-8A53-46DA-810A-CFC799D228D5}"/>
              </a:ext>
            </a:extLst>
          </p:cNvPr>
          <p:cNvSpPr txBox="1"/>
          <p:nvPr/>
        </p:nvSpPr>
        <p:spPr>
          <a:xfrm>
            <a:off x="6968834" y="2286832"/>
            <a:ext cx="1839193" cy="307777"/>
          </a:xfrm>
          <a:prstGeom prst="rect">
            <a:avLst/>
          </a:prstGeom>
          <a:noFill/>
        </p:spPr>
        <p:txBody>
          <a:bodyPr wrap="square" rtlCol="0">
            <a:spAutoFit/>
          </a:bodyPr>
          <a:lstStyle/>
          <a:p>
            <a:r>
              <a:rPr lang="fr-FR" sz="1400" b="1" dirty="0"/>
              <a:t>Manque de procédure</a:t>
            </a:r>
          </a:p>
        </p:txBody>
      </p:sp>
      <p:cxnSp>
        <p:nvCxnSpPr>
          <p:cNvPr id="27" name="Connecteur droit avec flèche 26">
            <a:extLst>
              <a:ext uri="{FF2B5EF4-FFF2-40B4-BE49-F238E27FC236}">
                <a16:creationId xmlns:a16="http://schemas.microsoft.com/office/drawing/2014/main" id="{AA861BA3-8A49-4BDF-BD99-B5844A07DDD4}"/>
              </a:ext>
            </a:extLst>
          </p:cNvPr>
          <p:cNvCxnSpPr/>
          <p:nvPr/>
        </p:nvCxnSpPr>
        <p:spPr>
          <a:xfrm flipV="1">
            <a:off x="7065818" y="2663459"/>
            <a:ext cx="1742209" cy="14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0DFAC50D-8AC8-4073-8B05-1C55897CF402}"/>
              </a:ext>
            </a:extLst>
          </p:cNvPr>
          <p:cNvPicPr>
            <a:picLocks noChangeAspect="1"/>
          </p:cNvPicPr>
          <p:nvPr/>
        </p:nvPicPr>
        <p:blipFill>
          <a:blip r:embed="rId3"/>
          <a:stretch>
            <a:fillRect/>
          </a:stretch>
        </p:blipFill>
        <p:spPr>
          <a:xfrm>
            <a:off x="121226" y="3190351"/>
            <a:ext cx="2040079" cy="2655230"/>
          </a:xfrm>
          <a:prstGeom prst="rect">
            <a:avLst/>
          </a:prstGeom>
        </p:spPr>
      </p:pic>
      <p:sp>
        <p:nvSpPr>
          <p:cNvPr id="28" name="ZoneTexte 27">
            <a:extLst>
              <a:ext uri="{FF2B5EF4-FFF2-40B4-BE49-F238E27FC236}">
                <a16:creationId xmlns:a16="http://schemas.microsoft.com/office/drawing/2014/main" id="{2185BC3D-F755-4C8D-A482-BAC56FB62D23}"/>
              </a:ext>
            </a:extLst>
          </p:cNvPr>
          <p:cNvSpPr txBox="1"/>
          <p:nvPr/>
        </p:nvSpPr>
        <p:spPr>
          <a:xfrm>
            <a:off x="121226" y="1333297"/>
            <a:ext cx="1631374" cy="1477328"/>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F85FD9B8-D95D-4E59-BA6A-173A28EC3CA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02062386"/>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241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261878"/>
            <a:ext cx="8945867" cy="369332"/>
          </a:xfrm>
          <a:prstGeom prst="rect">
            <a:avLst/>
          </a:prstGeom>
          <a:noFill/>
        </p:spPr>
        <p:txBody>
          <a:bodyPr wrap="square" rtlCol="0">
            <a:spAutoFit/>
          </a:bodyPr>
          <a:lstStyle/>
          <a:p>
            <a:r>
              <a:rPr lang="fr-FR" b="1" dirty="0"/>
              <a:t>Sept outils de base de la qualité ( Diagramme cause –effet; 5M; ISHAKAWA)</a:t>
            </a:r>
          </a:p>
        </p:txBody>
      </p:sp>
      <p:pic>
        <p:nvPicPr>
          <p:cNvPr id="2" name="Image 1">
            <a:extLst>
              <a:ext uri="{FF2B5EF4-FFF2-40B4-BE49-F238E27FC236}">
                <a16:creationId xmlns:a16="http://schemas.microsoft.com/office/drawing/2014/main" id="{CB733788-F2E5-432F-A52B-E355A3549A0F}"/>
              </a:ext>
            </a:extLst>
          </p:cNvPr>
          <p:cNvPicPr>
            <a:picLocks noChangeAspect="1"/>
          </p:cNvPicPr>
          <p:nvPr/>
        </p:nvPicPr>
        <p:blipFill>
          <a:blip r:embed="rId3"/>
          <a:stretch>
            <a:fillRect/>
          </a:stretch>
        </p:blipFill>
        <p:spPr>
          <a:xfrm>
            <a:off x="3013360" y="1461826"/>
            <a:ext cx="8851296" cy="3976523"/>
          </a:xfrm>
          <a:prstGeom prst="rect">
            <a:avLst/>
          </a:prstGeom>
        </p:spPr>
      </p:pic>
      <p:pic>
        <p:nvPicPr>
          <p:cNvPr id="7" name="Image 6">
            <a:extLst>
              <a:ext uri="{FF2B5EF4-FFF2-40B4-BE49-F238E27FC236}">
                <a16:creationId xmlns:a16="http://schemas.microsoft.com/office/drawing/2014/main" id="{7D81CC85-3A4F-4D21-8B86-2AD1CE19B5C5}"/>
              </a:ext>
            </a:extLst>
          </p:cNvPr>
          <p:cNvPicPr>
            <a:picLocks noChangeAspect="1"/>
          </p:cNvPicPr>
          <p:nvPr/>
        </p:nvPicPr>
        <p:blipFill>
          <a:blip r:embed="rId4"/>
          <a:stretch>
            <a:fillRect/>
          </a:stretch>
        </p:blipFill>
        <p:spPr>
          <a:xfrm>
            <a:off x="121226" y="3190351"/>
            <a:ext cx="2088574" cy="2655230"/>
          </a:xfrm>
          <a:prstGeom prst="rect">
            <a:avLst/>
          </a:prstGeom>
        </p:spPr>
      </p:pic>
      <p:sp>
        <p:nvSpPr>
          <p:cNvPr id="8" name="ZoneTexte 7">
            <a:extLst>
              <a:ext uri="{FF2B5EF4-FFF2-40B4-BE49-F238E27FC236}">
                <a16:creationId xmlns:a16="http://schemas.microsoft.com/office/drawing/2014/main" id="{0FE29BCC-447C-431D-935F-70C592806701}"/>
              </a:ext>
            </a:extLst>
          </p:cNvPr>
          <p:cNvSpPr txBox="1"/>
          <p:nvPr/>
        </p:nvSpPr>
        <p:spPr>
          <a:xfrm>
            <a:off x="121226" y="1333297"/>
            <a:ext cx="18853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7A28BA01-6D7F-4807-8D4A-64377F3E557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8007783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733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369332"/>
          </a:xfrm>
          <a:prstGeom prst="rect">
            <a:avLst/>
          </a:prstGeom>
          <a:noFill/>
        </p:spPr>
        <p:txBody>
          <a:bodyPr wrap="square" rtlCol="0">
            <a:spAutoFit/>
          </a:bodyPr>
          <a:lstStyle/>
          <a:p>
            <a:r>
              <a:rPr lang="fr-FR" b="1" dirty="0"/>
              <a:t>Sept outils de base de la qualité ( Diagramme de flux, cartographie des processus)</a:t>
            </a:r>
          </a:p>
        </p:txBody>
      </p:sp>
      <p:pic>
        <p:nvPicPr>
          <p:cNvPr id="3" name="Image 2">
            <a:extLst>
              <a:ext uri="{FF2B5EF4-FFF2-40B4-BE49-F238E27FC236}">
                <a16:creationId xmlns:a16="http://schemas.microsoft.com/office/drawing/2014/main" id="{977F67F2-3732-4353-A1E8-8C905E8B15CC}"/>
              </a:ext>
            </a:extLst>
          </p:cNvPr>
          <p:cNvPicPr>
            <a:picLocks noChangeAspect="1"/>
          </p:cNvPicPr>
          <p:nvPr/>
        </p:nvPicPr>
        <p:blipFill>
          <a:blip r:embed="rId3"/>
          <a:stretch>
            <a:fillRect/>
          </a:stretch>
        </p:blipFill>
        <p:spPr>
          <a:xfrm>
            <a:off x="3447693" y="369332"/>
            <a:ext cx="8077200" cy="5991225"/>
          </a:xfrm>
          <a:prstGeom prst="rect">
            <a:avLst/>
          </a:prstGeom>
        </p:spPr>
      </p:pic>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11" name="Image 10">
            <a:extLst>
              <a:ext uri="{FF2B5EF4-FFF2-40B4-BE49-F238E27FC236}">
                <a16:creationId xmlns:a16="http://schemas.microsoft.com/office/drawing/2014/main" id="{827C47B6-6C04-478E-B9DB-F792BA0C2135}"/>
              </a:ext>
            </a:extLst>
          </p:cNvPr>
          <p:cNvPicPr>
            <a:picLocks noChangeAspect="1"/>
          </p:cNvPicPr>
          <p:nvPr/>
        </p:nvPicPr>
        <p:blipFill>
          <a:blip r:embed="rId4"/>
          <a:stretch>
            <a:fillRect/>
          </a:stretch>
        </p:blipFill>
        <p:spPr>
          <a:xfrm>
            <a:off x="3818274" y="6153150"/>
            <a:ext cx="8305800" cy="704850"/>
          </a:xfrm>
          <a:prstGeom prst="rect">
            <a:avLst/>
          </a:prstGeom>
        </p:spPr>
      </p:pic>
      <p:pic>
        <p:nvPicPr>
          <p:cNvPr id="10" name="Image 9">
            <a:extLst>
              <a:ext uri="{FF2B5EF4-FFF2-40B4-BE49-F238E27FC236}">
                <a16:creationId xmlns:a16="http://schemas.microsoft.com/office/drawing/2014/main" id="{156B7104-F855-47BE-817D-77BC05FD3650}"/>
              </a:ext>
            </a:extLst>
          </p:cNvPr>
          <p:cNvPicPr>
            <a:picLocks noChangeAspect="1"/>
          </p:cNvPicPr>
          <p:nvPr/>
        </p:nvPicPr>
        <p:blipFill>
          <a:blip r:embed="rId5"/>
          <a:stretch>
            <a:fillRect/>
          </a:stretch>
        </p:blipFill>
        <p:spPr>
          <a:xfrm>
            <a:off x="121226" y="3190351"/>
            <a:ext cx="2152074" cy="2655230"/>
          </a:xfrm>
          <a:prstGeom prst="rect">
            <a:avLst/>
          </a:prstGeom>
        </p:spPr>
      </p:pic>
      <p:sp>
        <p:nvSpPr>
          <p:cNvPr id="12" name="ZoneTexte 11">
            <a:extLst>
              <a:ext uri="{FF2B5EF4-FFF2-40B4-BE49-F238E27FC236}">
                <a16:creationId xmlns:a16="http://schemas.microsoft.com/office/drawing/2014/main" id="{64E3FC26-2DF5-41A0-933B-144BDD6F621B}"/>
              </a:ext>
            </a:extLst>
          </p:cNvPr>
          <p:cNvSpPr txBox="1"/>
          <p:nvPr/>
        </p:nvSpPr>
        <p:spPr>
          <a:xfrm>
            <a:off x="121226" y="1333297"/>
            <a:ext cx="16440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E71E07D8-E2AA-421E-887A-837586FA50A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5524936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384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754326"/>
          </a:xfrm>
          <a:prstGeom prst="rect">
            <a:avLst/>
          </a:prstGeom>
          <a:noFill/>
        </p:spPr>
        <p:txBody>
          <a:bodyPr wrap="square" rtlCol="0">
            <a:spAutoFit/>
          </a:bodyPr>
          <a:lstStyle/>
          <a:p>
            <a:r>
              <a:rPr lang="fr-FR" b="1" dirty="0"/>
              <a:t>Sept outils de base de la qualité ( Les fiches de contrôle / grille de notation)</a:t>
            </a:r>
          </a:p>
          <a:p>
            <a:endParaRPr lang="fr-FR" b="1" dirty="0"/>
          </a:p>
          <a:p>
            <a:r>
              <a:rPr lang="fr-FR" dirty="0"/>
              <a:t>Utiliser comme des listes de contrôle lors de la collecte des données</a:t>
            </a:r>
          </a:p>
          <a:p>
            <a:r>
              <a:rPr lang="fr-FR" dirty="0"/>
              <a:t>Facilité la collecte de données utiles sur un éventuel problème de qualité et pour les inspections visant à identifier les défauts </a:t>
            </a:r>
          </a:p>
          <a:p>
            <a:endParaRPr lang="fr-FR" dirty="0"/>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2" name="Image 1">
            <a:extLst>
              <a:ext uri="{FF2B5EF4-FFF2-40B4-BE49-F238E27FC236}">
                <a16:creationId xmlns:a16="http://schemas.microsoft.com/office/drawing/2014/main" id="{5392125C-E60C-4F6E-8376-C17E0B238A62}"/>
              </a:ext>
            </a:extLst>
          </p:cNvPr>
          <p:cNvPicPr>
            <a:picLocks noChangeAspect="1"/>
          </p:cNvPicPr>
          <p:nvPr/>
        </p:nvPicPr>
        <p:blipFill>
          <a:blip r:embed="rId3"/>
          <a:stretch>
            <a:fillRect/>
          </a:stretch>
        </p:blipFill>
        <p:spPr>
          <a:xfrm>
            <a:off x="3172821" y="2178833"/>
            <a:ext cx="7558698" cy="2907985"/>
          </a:xfrm>
          <a:prstGeom prst="rect">
            <a:avLst/>
          </a:prstGeom>
        </p:spPr>
      </p:pic>
      <p:pic>
        <p:nvPicPr>
          <p:cNvPr id="8" name="Image 7">
            <a:extLst>
              <a:ext uri="{FF2B5EF4-FFF2-40B4-BE49-F238E27FC236}">
                <a16:creationId xmlns:a16="http://schemas.microsoft.com/office/drawing/2014/main" id="{9703D86F-1F40-4ACB-8D6C-6F0330C74D26}"/>
              </a:ext>
            </a:extLst>
          </p:cNvPr>
          <p:cNvPicPr>
            <a:picLocks noChangeAspect="1"/>
          </p:cNvPicPr>
          <p:nvPr/>
        </p:nvPicPr>
        <p:blipFill>
          <a:blip r:embed="rId4"/>
          <a:stretch>
            <a:fillRect/>
          </a:stretch>
        </p:blipFill>
        <p:spPr>
          <a:xfrm>
            <a:off x="121226" y="3190351"/>
            <a:ext cx="2190174" cy="2655230"/>
          </a:xfrm>
          <a:prstGeom prst="rect">
            <a:avLst/>
          </a:prstGeom>
        </p:spPr>
      </p:pic>
      <p:sp>
        <p:nvSpPr>
          <p:cNvPr id="10" name="ZoneTexte 9">
            <a:extLst>
              <a:ext uri="{FF2B5EF4-FFF2-40B4-BE49-F238E27FC236}">
                <a16:creationId xmlns:a16="http://schemas.microsoft.com/office/drawing/2014/main" id="{6D9280BE-2B96-45A7-B4B8-B7C8294047C3}"/>
              </a:ext>
            </a:extLst>
          </p:cNvPr>
          <p:cNvSpPr txBox="1"/>
          <p:nvPr/>
        </p:nvSpPr>
        <p:spPr>
          <a:xfrm>
            <a:off x="121226" y="1333297"/>
            <a:ext cx="20504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F343E83E-5BC8-401B-9192-369811C91D3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744778140"/>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400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477328"/>
          </a:xfrm>
          <a:prstGeom prst="rect">
            <a:avLst/>
          </a:prstGeom>
          <a:noFill/>
        </p:spPr>
        <p:txBody>
          <a:bodyPr wrap="square" rtlCol="0">
            <a:spAutoFit/>
          </a:bodyPr>
          <a:lstStyle/>
          <a:p>
            <a:r>
              <a:rPr lang="fr-FR" b="1" dirty="0"/>
              <a:t>Sept outils de base de la qualité ( Diagrammes de Pareto)</a:t>
            </a:r>
            <a:endParaRPr lang="fr-FR" dirty="0"/>
          </a:p>
          <a:p>
            <a:endParaRPr lang="fr-FR" dirty="0"/>
          </a:p>
          <a:p>
            <a:r>
              <a:rPr lang="fr-FR" dirty="0"/>
              <a:t>Utiliser pour identifier les quelques sources responsables de la plupart des effets d’un problème 80/20   - 20 % des causes produisent 80 % des effets - 80 % du chiffre d'affaires est généré par 20 % des produits - 80 % des richesses étaient détenues par 20 % de la population</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2" name="Image 1">
            <a:extLst>
              <a:ext uri="{FF2B5EF4-FFF2-40B4-BE49-F238E27FC236}">
                <a16:creationId xmlns:a16="http://schemas.microsoft.com/office/drawing/2014/main" id="{6A74559F-D3CA-4893-BD46-A0AA1C62BB30}"/>
              </a:ext>
            </a:extLst>
          </p:cNvPr>
          <p:cNvPicPr>
            <a:picLocks noChangeAspect="1"/>
          </p:cNvPicPr>
          <p:nvPr/>
        </p:nvPicPr>
        <p:blipFill>
          <a:blip r:embed="rId3"/>
          <a:stretch>
            <a:fillRect/>
          </a:stretch>
        </p:blipFill>
        <p:spPr>
          <a:xfrm>
            <a:off x="3172821" y="2008683"/>
            <a:ext cx="8335756" cy="2729904"/>
          </a:xfrm>
          <a:prstGeom prst="rect">
            <a:avLst/>
          </a:prstGeom>
        </p:spPr>
      </p:pic>
      <p:sp>
        <p:nvSpPr>
          <p:cNvPr id="8" name="ZoneTexte 7">
            <a:extLst>
              <a:ext uri="{FF2B5EF4-FFF2-40B4-BE49-F238E27FC236}">
                <a16:creationId xmlns:a16="http://schemas.microsoft.com/office/drawing/2014/main" id="{D30AE8B0-AFDF-48A0-8054-20B152683F34}"/>
              </a:ext>
            </a:extLst>
          </p:cNvPr>
          <p:cNvSpPr txBox="1"/>
          <p:nvPr/>
        </p:nvSpPr>
        <p:spPr>
          <a:xfrm>
            <a:off x="3732551" y="5096656"/>
            <a:ext cx="7570033" cy="369332"/>
          </a:xfrm>
          <a:prstGeom prst="rect">
            <a:avLst/>
          </a:prstGeom>
          <a:noFill/>
        </p:spPr>
        <p:txBody>
          <a:bodyPr wrap="square" rtlCol="0">
            <a:spAutoFit/>
          </a:bodyPr>
          <a:lstStyle/>
          <a:p>
            <a:pPr algn="ctr"/>
            <a:r>
              <a:rPr lang="fr-FR" b="1" dirty="0"/>
              <a:t>80 % des problèmes de qualité  engendrés  par 20% de causes</a:t>
            </a:r>
          </a:p>
        </p:txBody>
      </p:sp>
      <p:pic>
        <p:nvPicPr>
          <p:cNvPr id="10" name="Image 9">
            <a:extLst>
              <a:ext uri="{FF2B5EF4-FFF2-40B4-BE49-F238E27FC236}">
                <a16:creationId xmlns:a16="http://schemas.microsoft.com/office/drawing/2014/main" id="{ACC2DB98-0E7B-4053-AF05-1D632EC31131}"/>
              </a:ext>
            </a:extLst>
          </p:cNvPr>
          <p:cNvPicPr>
            <a:picLocks noChangeAspect="1"/>
          </p:cNvPicPr>
          <p:nvPr/>
        </p:nvPicPr>
        <p:blipFill>
          <a:blip r:embed="rId4"/>
          <a:stretch>
            <a:fillRect/>
          </a:stretch>
        </p:blipFill>
        <p:spPr>
          <a:xfrm>
            <a:off x="121226" y="3190351"/>
            <a:ext cx="2317174" cy="2655230"/>
          </a:xfrm>
          <a:prstGeom prst="rect">
            <a:avLst/>
          </a:prstGeom>
        </p:spPr>
      </p:pic>
      <p:sp>
        <p:nvSpPr>
          <p:cNvPr id="11" name="ZoneTexte 10">
            <a:extLst>
              <a:ext uri="{FF2B5EF4-FFF2-40B4-BE49-F238E27FC236}">
                <a16:creationId xmlns:a16="http://schemas.microsoft.com/office/drawing/2014/main" id="{C26A48AA-6E08-478C-B4E1-9B6F8F45265F}"/>
              </a:ext>
            </a:extLst>
          </p:cNvPr>
          <p:cNvSpPr txBox="1"/>
          <p:nvPr/>
        </p:nvSpPr>
        <p:spPr>
          <a:xfrm>
            <a:off x="121226" y="750341"/>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AA0F419D-122D-437C-A7E0-4B704BFD52A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9608461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765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477328"/>
          </a:xfrm>
          <a:prstGeom prst="rect">
            <a:avLst/>
          </a:prstGeom>
          <a:noFill/>
        </p:spPr>
        <p:txBody>
          <a:bodyPr wrap="square" rtlCol="0">
            <a:spAutoFit/>
          </a:bodyPr>
          <a:lstStyle/>
          <a:p>
            <a:r>
              <a:rPr lang="fr-FR" b="1" dirty="0"/>
              <a:t>Sept outils de base de la qualité ( Diagrammes de Pareto)</a:t>
            </a:r>
            <a:endParaRPr lang="fr-FR" dirty="0"/>
          </a:p>
          <a:p>
            <a:endParaRPr lang="fr-FR" dirty="0"/>
          </a:p>
          <a:p>
            <a:r>
              <a:rPr lang="fr-FR" dirty="0"/>
              <a:t>Utiliser pour identifier les quelques sources responsables de la plupart des effets d’un problème 80/20   - 20 % des causes produisent 80 % des effets - 80 % du chiffre d'affaires est généré par 20 % des produits - 80 % des richesses étaient détenues par 20 % de la population</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D30AE8B0-AFDF-48A0-8054-20B152683F34}"/>
              </a:ext>
            </a:extLst>
          </p:cNvPr>
          <p:cNvSpPr txBox="1"/>
          <p:nvPr/>
        </p:nvSpPr>
        <p:spPr>
          <a:xfrm>
            <a:off x="3701276" y="6361252"/>
            <a:ext cx="7570033" cy="369332"/>
          </a:xfrm>
          <a:prstGeom prst="rect">
            <a:avLst/>
          </a:prstGeom>
          <a:noFill/>
        </p:spPr>
        <p:txBody>
          <a:bodyPr wrap="square" rtlCol="0">
            <a:spAutoFit/>
          </a:bodyPr>
          <a:lstStyle/>
          <a:p>
            <a:pPr algn="ctr"/>
            <a:r>
              <a:rPr lang="fr-FR" b="1" dirty="0"/>
              <a:t>80 % des problèmes de qualité  engendrés  par 20% de causes</a:t>
            </a:r>
          </a:p>
        </p:txBody>
      </p:sp>
      <p:pic>
        <p:nvPicPr>
          <p:cNvPr id="1026" name="Picture 2" descr="https://upload.wikimedia.org/wikipedia/commons/9/92/800px-Pareto_fr.png">
            <a:extLst>
              <a:ext uri="{FF2B5EF4-FFF2-40B4-BE49-F238E27FC236}">
                <a16:creationId xmlns:a16="http://schemas.microsoft.com/office/drawing/2014/main" id="{ED633A9F-2F78-45EC-AE19-6A231B98B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846" y="1477327"/>
            <a:ext cx="7248525" cy="468362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a:extLst>
              <a:ext uri="{FF2B5EF4-FFF2-40B4-BE49-F238E27FC236}">
                <a16:creationId xmlns:a16="http://schemas.microsoft.com/office/drawing/2014/main" id="{6E33C18B-8A8E-462B-880B-F4D8D3798C38}"/>
              </a:ext>
            </a:extLst>
          </p:cNvPr>
          <p:cNvPicPr>
            <a:picLocks noChangeAspect="1"/>
          </p:cNvPicPr>
          <p:nvPr/>
        </p:nvPicPr>
        <p:blipFill>
          <a:blip r:embed="rId4"/>
          <a:stretch>
            <a:fillRect/>
          </a:stretch>
        </p:blipFill>
        <p:spPr>
          <a:xfrm>
            <a:off x="121226" y="3190351"/>
            <a:ext cx="2164774" cy="2655230"/>
          </a:xfrm>
          <a:prstGeom prst="rect">
            <a:avLst/>
          </a:prstGeom>
        </p:spPr>
      </p:pic>
      <p:sp>
        <p:nvSpPr>
          <p:cNvPr id="11" name="ZoneTexte 10">
            <a:extLst>
              <a:ext uri="{FF2B5EF4-FFF2-40B4-BE49-F238E27FC236}">
                <a16:creationId xmlns:a16="http://schemas.microsoft.com/office/drawing/2014/main" id="{3BB86C00-4BCB-4327-8674-EE1726B72758}"/>
              </a:ext>
            </a:extLst>
          </p:cNvPr>
          <p:cNvSpPr txBox="1"/>
          <p:nvPr/>
        </p:nvSpPr>
        <p:spPr>
          <a:xfrm>
            <a:off x="121226" y="1333297"/>
            <a:ext cx="20250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38537E87-78BC-48DD-AE0B-BDFD4F6EC89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58337600"/>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511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200329"/>
          </a:xfrm>
          <a:prstGeom prst="rect">
            <a:avLst/>
          </a:prstGeom>
          <a:noFill/>
        </p:spPr>
        <p:txBody>
          <a:bodyPr wrap="square" rtlCol="0">
            <a:spAutoFit/>
          </a:bodyPr>
          <a:lstStyle/>
          <a:p>
            <a:r>
              <a:rPr lang="fr-FR" b="1" dirty="0"/>
              <a:t>Sept outils de base de la qualité ( Les histogrammes)</a:t>
            </a:r>
            <a:endParaRPr lang="fr-FR" dirty="0"/>
          </a:p>
          <a:p>
            <a:endParaRPr lang="fr-FR" dirty="0"/>
          </a:p>
          <a:p>
            <a:r>
              <a:rPr lang="fr-FR" dirty="0"/>
              <a:t>Forme spéciale de diagramme à barre utilisée pour décrire la tendance centrale, la dispersion et la forme d’une distribution statistique </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3" name="Image 2">
            <a:extLst>
              <a:ext uri="{FF2B5EF4-FFF2-40B4-BE49-F238E27FC236}">
                <a16:creationId xmlns:a16="http://schemas.microsoft.com/office/drawing/2014/main" id="{20F01776-C146-4C27-8839-F17C75F41ABC}"/>
              </a:ext>
            </a:extLst>
          </p:cNvPr>
          <p:cNvPicPr>
            <a:picLocks noChangeAspect="1"/>
          </p:cNvPicPr>
          <p:nvPr/>
        </p:nvPicPr>
        <p:blipFill>
          <a:blip r:embed="rId3"/>
          <a:stretch>
            <a:fillRect/>
          </a:stretch>
        </p:blipFill>
        <p:spPr>
          <a:xfrm>
            <a:off x="4393924" y="1400041"/>
            <a:ext cx="6184737" cy="4925808"/>
          </a:xfrm>
          <a:prstGeom prst="rect">
            <a:avLst/>
          </a:prstGeom>
        </p:spPr>
      </p:pic>
      <p:pic>
        <p:nvPicPr>
          <p:cNvPr id="8" name="Image 7">
            <a:extLst>
              <a:ext uri="{FF2B5EF4-FFF2-40B4-BE49-F238E27FC236}">
                <a16:creationId xmlns:a16="http://schemas.microsoft.com/office/drawing/2014/main" id="{27644C00-9D50-4E03-9C90-3BC9595D8FE2}"/>
              </a:ext>
            </a:extLst>
          </p:cNvPr>
          <p:cNvPicPr>
            <a:picLocks noChangeAspect="1"/>
          </p:cNvPicPr>
          <p:nvPr/>
        </p:nvPicPr>
        <p:blipFill>
          <a:blip r:embed="rId4"/>
          <a:stretch>
            <a:fillRect/>
          </a:stretch>
        </p:blipFill>
        <p:spPr>
          <a:xfrm>
            <a:off x="121226" y="3190351"/>
            <a:ext cx="2164774" cy="2655230"/>
          </a:xfrm>
          <a:prstGeom prst="rect">
            <a:avLst/>
          </a:prstGeom>
        </p:spPr>
      </p:pic>
      <p:sp>
        <p:nvSpPr>
          <p:cNvPr id="10" name="ZoneTexte 9">
            <a:extLst>
              <a:ext uri="{FF2B5EF4-FFF2-40B4-BE49-F238E27FC236}">
                <a16:creationId xmlns:a16="http://schemas.microsoft.com/office/drawing/2014/main" id="{7C3E9024-4BF4-4034-BA3D-66D5CB12720F}"/>
              </a:ext>
            </a:extLst>
          </p:cNvPr>
          <p:cNvSpPr txBox="1"/>
          <p:nvPr/>
        </p:nvSpPr>
        <p:spPr>
          <a:xfrm>
            <a:off x="121226" y="1333297"/>
            <a:ext cx="17964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6C7ED797-928B-42CD-BC08-4DB61487839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9019473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242877" y="1311965"/>
            <a:ext cx="11557065" cy="3869635"/>
          </a:xfrm>
          <a:solidFill>
            <a:schemeClr val="accent1"/>
          </a:solidFill>
        </p:spPr>
        <p:txBody>
          <a:bodyPr>
            <a:normAutofit/>
          </a:bodyPr>
          <a:lstStyle/>
          <a:p>
            <a:r>
              <a:rPr lang="fr-FR" sz="8800" b="1" dirty="0">
                <a:solidFill>
                  <a:schemeClr val="bg1"/>
                </a:solidFill>
              </a:rPr>
              <a:t>F61: Outils et techniques de planification des projets et programmes</a:t>
            </a:r>
          </a:p>
        </p:txBody>
      </p:sp>
    </p:spTree>
    <p:extLst>
      <p:ext uri="{BB962C8B-B14F-4D97-AF65-F5344CB8AC3E}">
        <p14:creationId xmlns:p14="http://schemas.microsoft.com/office/powerpoint/2010/main" val="341840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830997"/>
          </a:xfrm>
          <a:prstGeom prst="rect">
            <a:avLst/>
          </a:prstGeom>
          <a:solidFill>
            <a:schemeClr val="accent6">
              <a:lumMod val="20000"/>
              <a:lumOff val="80000"/>
            </a:schemeClr>
          </a:solidFill>
        </p:spPr>
        <p:txBody>
          <a:bodyPr wrap="square" rtlCol="0">
            <a:spAutoFit/>
          </a:bodyPr>
          <a:lstStyle/>
          <a:p>
            <a:pPr algn="ctr"/>
            <a:r>
              <a:rPr lang="fr-FR" sz="2400" b="1" dirty="0"/>
              <a:t>POURQUOI UN PROJET ?</a:t>
            </a:r>
          </a:p>
        </p:txBody>
      </p:sp>
      <p:pic>
        <p:nvPicPr>
          <p:cNvPr id="2" name="Image 1">
            <a:extLst>
              <a:ext uri="{FF2B5EF4-FFF2-40B4-BE49-F238E27FC236}">
                <a16:creationId xmlns:a16="http://schemas.microsoft.com/office/drawing/2014/main" id="{B03E003E-1B66-4053-80D4-D1F418BFA541}"/>
              </a:ext>
            </a:extLst>
          </p:cNvPr>
          <p:cNvPicPr>
            <a:picLocks noChangeAspect="1"/>
          </p:cNvPicPr>
          <p:nvPr/>
        </p:nvPicPr>
        <p:blipFill>
          <a:blip r:embed="rId3"/>
          <a:stretch>
            <a:fillRect/>
          </a:stretch>
        </p:blipFill>
        <p:spPr>
          <a:xfrm>
            <a:off x="2801648" y="187901"/>
            <a:ext cx="7741571" cy="5575589"/>
          </a:xfrm>
          <a:prstGeom prst="rect">
            <a:avLst/>
          </a:prstGeom>
        </p:spPr>
      </p:pic>
      <p:sp>
        <p:nvSpPr>
          <p:cNvPr id="7" name="ZoneTexte 6">
            <a:extLst>
              <a:ext uri="{FF2B5EF4-FFF2-40B4-BE49-F238E27FC236}">
                <a16:creationId xmlns:a16="http://schemas.microsoft.com/office/drawing/2014/main" id="{4941313A-6062-4719-9CC0-22EEF16D2393}"/>
              </a:ext>
            </a:extLst>
          </p:cNvPr>
          <p:cNvSpPr txBox="1"/>
          <p:nvPr/>
        </p:nvSpPr>
        <p:spPr>
          <a:xfrm>
            <a:off x="7565656" y="6432401"/>
            <a:ext cx="4626344" cy="369332"/>
          </a:xfrm>
          <a:prstGeom prst="rect">
            <a:avLst/>
          </a:prstGeom>
          <a:noFill/>
        </p:spPr>
        <p:txBody>
          <a:bodyPr wrap="square" rtlCol="0">
            <a:spAutoFit/>
          </a:bodyPr>
          <a:lstStyle/>
          <a:p>
            <a:pPr algn="r"/>
            <a:r>
              <a:rPr lang="fr-FR" b="1" i="1" dirty="0"/>
              <a:t>Source PMBOK 6</a:t>
            </a:r>
            <a:r>
              <a:rPr lang="fr-FR" b="1" i="1" baseline="30000" dirty="0"/>
              <a:t>e</a:t>
            </a:r>
            <a:r>
              <a:rPr lang="fr-FR" b="1" i="1" dirty="0"/>
              <a:t> Edition </a:t>
            </a:r>
          </a:p>
        </p:txBody>
      </p:sp>
      <p:sp>
        <p:nvSpPr>
          <p:cNvPr id="8" name="ZoneTexte 7">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3" name="Espace réservé du pied de page 2">
            <a:extLst>
              <a:ext uri="{FF2B5EF4-FFF2-40B4-BE49-F238E27FC236}">
                <a16:creationId xmlns:a16="http://schemas.microsoft.com/office/drawing/2014/main" id="{1A1CC1C0-4EA7-4270-A0F5-EC7309F0781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62466082"/>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781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200329"/>
          </a:xfrm>
          <a:prstGeom prst="rect">
            <a:avLst/>
          </a:prstGeom>
          <a:noFill/>
        </p:spPr>
        <p:txBody>
          <a:bodyPr wrap="square" rtlCol="0">
            <a:spAutoFit/>
          </a:bodyPr>
          <a:lstStyle/>
          <a:p>
            <a:r>
              <a:rPr lang="fr-FR" b="1" dirty="0"/>
              <a:t>Sept outils de base de la qualité ( Les histogrammes)</a:t>
            </a:r>
            <a:endParaRPr lang="fr-FR" dirty="0"/>
          </a:p>
          <a:p>
            <a:endParaRPr lang="fr-FR" dirty="0"/>
          </a:p>
          <a:p>
            <a:r>
              <a:rPr lang="fr-FR" dirty="0"/>
              <a:t>Forme spéciale de diagramme à barre utilisée pour décrire la tendance centrale, la dispersion et la forme d’une distribution statistique </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2" name="Image 1">
            <a:extLst>
              <a:ext uri="{FF2B5EF4-FFF2-40B4-BE49-F238E27FC236}">
                <a16:creationId xmlns:a16="http://schemas.microsoft.com/office/drawing/2014/main" id="{07DAEBA8-8BBD-4960-9167-D151B7F7623E}"/>
              </a:ext>
            </a:extLst>
          </p:cNvPr>
          <p:cNvPicPr>
            <a:picLocks noChangeAspect="1"/>
          </p:cNvPicPr>
          <p:nvPr/>
        </p:nvPicPr>
        <p:blipFill>
          <a:blip r:embed="rId3"/>
          <a:stretch>
            <a:fillRect/>
          </a:stretch>
        </p:blipFill>
        <p:spPr>
          <a:xfrm>
            <a:off x="3417914" y="1410972"/>
            <a:ext cx="7524906" cy="2529032"/>
          </a:xfrm>
          <a:prstGeom prst="rect">
            <a:avLst/>
          </a:prstGeom>
        </p:spPr>
      </p:pic>
      <p:pic>
        <p:nvPicPr>
          <p:cNvPr id="8" name="Image 7">
            <a:extLst>
              <a:ext uri="{FF2B5EF4-FFF2-40B4-BE49-F238E27FC236}">
                <a16:creationId xmlns:a16="http://schemas.microsoft.com/office/drawing/2014/main" id="{E3556DCC-6613-4C63-B57F-98ABA9158836}"/>
              </a:ext>
            </a:extLst>
          </p:cNvPr>
          <p:cNvPicPr>
            <a:picLocks noChangeAspect="1"/>
          </p:cNvPicPr>
          <p:nvPr/>
        </p:nvPicPr>
        <p:blipFill>
          <a:blip r:embed="rId4"/>
          <a:stretch>
            <a:fillRect/>
          </a:stretch>
        </p:blipFill>
        <p:spPr>
          <a:xfrm>
            <a:off x="3417914" y="4282112"/>
            <a:ext cx="8595224" cy="1215851"/>
          </a:xfrm>
          <a:prstGeom prst="rect">
            <a:avLst/>
          </a:prstGeom>
        </p:spPr>
      </p:pic>
      <p:pic>
        <p:nvPicPr>
          <p:cNvPr id="10" name="Image 9">
            <a:extLst>
              <a:ext uri="{FF2B5EF4-FFF2-40B4-BE49-F238E27FC236}">
                <a16:creationId xmlns:a16="http://schemas.microsoft.com/office/drawing/2014/main" id="{87FE4B5A-D400-4307-AE96-98F3BB306FA8}"/>
              </a:ext>
            </a:extLst>
          </p:cNvPr>
          <p:cNvPicPr>
            <a:picLocks noChangeAspect="1"/>
          </p:cNvPicPr>
          <p:nvPr/>
        </p:nvPicPr>
        <p:blipFill>
          <a:blip r:embed="rId5"/>
          <a:stretch>
            <a:fillRect/>
          </a:stretch>
        </p:blipFill>
        <p:spPr>
          <a:xfrm>
            <a:off x="121226" y="3190351"/>
            <a:ext cx="2317174" cy="2655230"/>
          </a:xfrm>
          <a:prstGeom prst="rect">
            <a:avLst/>
          </a:prstGeom>
        </p:spPr>
      </p:pic>
      <p:sp>
        <p:nvSpPr>
          <p:cNvPr id="11" name="ZoneTexte 10">
            <a:extLst>
              <a:ext uri="{FF2B5EF4-FFF2-40B4-BE49-F238E27FC236}">
                <a16:creationId xmlns:a16="http://schemas.microsoft.com/office/drawing/2014/main" id="{ED14644B-9A3F-49DE-900B-2B8D23DBA6E3}"/>
              </a:ext>
            </a:extLst>
          </p:cNvPr>
          <p:cNvSpPr txBox="1"/>
          <p:nvPr/>
        </p:nvSpPr>
        <p:spPr>
          <a:xfrm>
            <a:off x="121226" y="1333297"/>
            <a:ext cx="17456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FDF87451-0FDC-4D95-B43F-32933A875D1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33815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654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477328"/>
          </a:xfrm>
          <a:prstGeom prst="rect">
            <a:avLst/>
          </a:prstGeom>
          <a:noFill/>
        </p:spPr>
        <p:txBody>
          <a:bodyPr wrap="square" rtlCol="0">
            <a:spAutoFit/>
          </a:bodyPr>
          <a:lstStyle/>
          <a:p>
            <a:r>
              <a:rPr lang="fr-FR" b="1" dirty="0"/>
              <a:t>Sept outils de base de la qualité ( Les diagrammes de contrôle)</a:t>
            </a:r>
            <a:endParaRPr lang="fr-FR" dirty="0"/>
          </a:p>
          <a:p>
            <a:endParaRPr lang="fr-FR" dirty="0"/>
          </a:p>
          <a:p>
            <a:r>
              <a:rPr lang="fr-FR" dirty="0"/>
              <a:t>Permettent de déterminer si un processus est stable ou non, ou encore si sa performance est prévisible ou non. Les limites de spécification supérieures et inférieures sont basées sur les exigences de l’accord</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2" name="Image 1">
            <a:extLst>
              <a:ext uri="{FF2B5EF4-FFF2-40B4-BE49-F238E27FC236}">
                <a16:creationId xmlns:a16="http://schemas.microsoft.com/office/drawing/2014/main" id="{F6F92818-68E4-4227-8624-4CBB1A5F27C9}"/>
              </a:ext>
            </a:extLst>
          </p:cNvPr>
          <p:cNvPicPr>
            <a:picLocks noChangeAspect="1"/>
          </p:cNvPicPr>
          <p:nvPr/>
        </p:nvPicPr>
        <p:blipFill>
          <a:blip r:embed="rId3"/>
          <a:stretch>
            <a:fillRect/>
          </a:stretch>
        </p:blipFill>
        <p:spPr>
          <a:xfrm>
            <a:off x="4033680" y="1750882"/>
            <a:ext cx="5743575" cy="4410075"/>
          </a:xfrm>
          <a:prstGeom prst="rect">
            <a:avLst/>
          </a:prstGeom>
        </p:spPr>
      </p:pic>
      <p:pic>
        <p:nvPicPr>
          <p:cNvPr id="8" name="Image 7">
            <a:extLst>
              <a:ext uri="{FF2B5EF4-FFF2-40B4-BE49-F238E27FC236}">
                <a16:creationId xmlns:a16="http://schemas.microsoft.com/office/drawing/2014/main" id="{4CC53010-448D-4025-8531-3408E7D9CB17}"/>
              </a:ext>
            </a:extLst>
          </p:cNvPr>
          <p:cNvPicPr>
            <a:picLocks noChangeAspect="1"/>
          </p:cNvPicPr>
          <p:nvPr/>
        </p:nvPicPr>
        <p:blipFill>
          <a:blip r:embed="rId4"/>
          <a:stretch>
            <a:fillRect/>
          </a:stretch>
        </p:blipFill>
        <p:spPr>
          <a:xfrm>
            <a:off x="121226" y="3190351"/>
            <a:ext cx="2317174" cy="2655230"/>
          </a:xfrm>
          <a:prstGeom prst="rect">
            <a:avLst/>
          </a:prstGeom>
        </p:spPr>
      </p:pic>
      <p:sp>
        <p:nvSpPr>
          <p:cNvPr id="10" name="ZoneTexte 9">
            <a:extLst>
              <a:ext uri="{FF2B5EF4-FFF2-40B4-BE49-F238E27FC236}">
                <a16:creationId xmlns:a16="http://schemas.microsoft.com/office/drawing/2014/main" id="{96FA70B6-67D1-4C38-8E52-8BA13BD87AC6}"/>
              </a:ext>
            </a:extLst>
          </p:cNvPr>
          <p:cNvSpPr txBox="1"/>
          <p:nvPr/>
        </p:nvSpPr>
        <p:spPr>
          <a:xfrm>
            <a:off x="121226" y="1333297"/>
            <a:ext cx="18726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03F91564-60CA-45D4-B02A-D3A2B67B836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131919328"/>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90800" cy="6858001"/>
          </a:xfrm>
          <a:prstGeom prst="rect">
            <a:avLst/>
          </a:prstGeom>
          <a:solidFill>
            <a:schemeClr val="accent2"/>
          </a:solidFill>
        </p:spPr>
        <p:txBody>
          <a:bodyPr wrap="square" rtlCol="0">
            <a:spAutoFit/>
          </a:bodyPr>
          <a:lstStyle/>
          <a:p>
            <a:endParaRPr lang="fr-FR" sz="2160" dirty="0"/>
          </a:p>
        </p:txBody>
      </p:sp>
      <p:pic>
        <p:nvPicPr>
          <p:cNvPr id="8" name="Image 7">
            <a:extLst>
              <a:ext uri="{FF2B5EF4-FFF2-40B4-BE49-F238E27FC236}">
                <a16:creationId xmlns:a16="http://schemas.microsoft.com/office/drawing/2014/main" id="{1F75A91B-B0A0-4AF7-9EBC-0620B19AC113}"/>
              </a:ext>
            </a:extLst>
          </p:cNvPr>
          <p:cNvPicPr>
            <a:picLocks noChangeAspect="1"/>
          </p:cNvPicPr>
          <p:nvPr/>
        </p:nvPicPr>
        <p:blipFill>
          <a:blip r:embed="rId3"/>
          <a:stretch>
            <a:fillRect/>
          </a:stretch>
        </p:blipFill>
        <p:spPr>
          <a:xfrm>
            <a:off x="3552981" y="140220"/>
            <a:ext cx="7124700" cy="5810875"/>
          </a:xfrm>
          <a:prstGeom prst="rect">
            <a:avLst/>
          </a:prstGeom>
        </p:spPr>
      </p:pic>
      <p:pic>
        <p:nvPicPr>
          <p:cNvPr id="10" name="Image 9">
            <a:extLst>
              <a:ext uri="{FF2B5EF4-FFF2-40B4-BE49-F238E27FC236}">
                <a16:creationId xmlns:a16="http://schemas.microsoft.com/office/drawing/2014/main" id="{75B70D66-BF51-429D-9DA4-0480D39CD4CF}"/>
              </a:ext>
            </a:extLst>
          </p:cNvPr>
          <p:cNvPicPr>
            <a:picLocks noChangeAspect="1"/>
          </p:cNvPicPr>
          <p:nvPr/>
        </p:nvPicPr>
        <p:blipFill>
          <a:blip r:embed="rId4"/>
          <a:stretch>
            <a:fillRect/>
          </a:stretch>
        </p:blipFill>
        <p:spPr>
          <a:xfrm>
            <a:off x="3786343" y="6094134"/>
            <a:ext cx="6657975" cy="676275"/>
          </a:xfrm>
          <a:prstGeom prst="rect">
            <a:avLst/>
          </a:prstGeom>
        </p:spPr>
      </p:pic>
      <p:pic>
        <p:nvPicPr>
          <p:cNvPr id="7" name="Image 6">
            <a:extLst>
              <a:ext uri="{FF2B5EF4-FFF2-40B4-BE49-F238E27FC236}">
                <a16:creationId xmlns:a16="http://schemas.microsoft.com/office/drawing/2014/main" id="{54C65494-4D04-48F2-B17B-21A1C02EF5BC}"/>
              </a:ext>
            </a:extLst>
          </p:cNvPr>
          <p:cNvPicPr>
            <a:picLocks noChangeAspect="1"/>
          </p:cNvPicPr>
          <p:nvPr/>
        </p:nvPicPr>
        <p:blipFill>
          <a:blip r:embed="rId5"/>
          <a:stretch>
            <a:fillRect/>
          </a:stretch>
        </p:blipFill>
        <p:spPr>
          <a:xfrm>
            <a:off x="121226" y="3190351"/>
            <a:ext cx="2317174" cy="2655230"/>
          </a:xfrm>
          <a:prstGeom prst="rect">
            <a:avLst/>
          </a:prstGeom>
        </p:spPr>
      </p:pic>
      <p:sp>
        <p:nvSpPr>
          <p:cNvPr id="9" name="ZoneTexte 8">
            <a:extLst>
              <a:ext uri="{FF2B5EF4-FFF2-40B4-BE49-F238E27FC236}">
                <a16:creationId xmlns:a16="http://schemas.microsoft.com/office/drawing/2014/main" id="{EF119998-DFD7-4164-84FB-F9EBD21DA2C4}"/>
              </a:ext>
            </a:extLst>
          </p:cNvPr>
          <p:cNvSpPr txBox="1"/>
          <p:nvPr/>
        </p:nvSpPr>
        <p:spPr>
          <a:xfrm>
            <a:off x="121226" y="1333297"/>
            <a:ext cx="18853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D97CBB3D-AA73-42BC-8BAF-0F14E966924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980281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654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477328"/>
          </a:xfrm>
          <a:prstGeom prst="rect">
            <a:avLst/>
          </a:prstGeom>
          <a:noFill/>
        </p:spPr>
        <p:txBody>
          <a:bodyPr wrap="square" rtlCol="0">
            <a:spAutoFit/>
          </a:bodyPr>
          <a:lstStyle/>
          <a:p>
            <a:r>
              <a:rPr lang="fr-FR" b="1" dirty="0"/>
              <a:t>Sept outils de base de la qualité ( Les diagrammes de corrélation)</a:t>
            </a:r>
            <a:endParaRPr lang="fr-FR" dirty="0"/>
          </a:p>
          <a:p>
            <a:endParaRPr lang="fr-FR" dirty="0"/>
          </a:p>
          <a:p>
            <a:r>
              <a:rPr lang="fr-FR" dirty="0"/>
              <a:t>Présentent graphiquement les couples ( X;Y) et s’appellent aussi diagramme de corrélation , car ils tentent d’expliquer un changement de la variable dépendante , Y, par rapport à un changement observé de la variable indépendante correspondante , X.</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3" name="Image 2">
            <a:extLst>
              <a:ext uri="{FF2B5EF4-FFF2-40B4-BE49-F238E27FC236}">
                <a16:creationId xmlns:a16="http://schemas.microsoft.com/office/drawing/2014/main" id="{E75F6EE5-E333-4D94-AFF2-E6DA3A1D7370}"/>
              </a:ext>
            </a:extLst>
          </p:cNvPr>
          <p:cNvPicPr>
            <a:picLocks noChangeAspect="1"/>
          </p:cNvPicPr>
          <p:nvPr/>
        </p:nvPicPr>
        <p:blipFill>
          <a:blip r:embed="rId3"/>
          <a:stretch>
            <a:fillRect/>
          </a:stretch>
        </p:blipFill>
        <p:spPr>
          <a:xfrm>
            <a:off x="3790637" y="1938337"/>
            <a:ext cx="7497085" cy="3712955"/>
          </a:xfrm>
          <a:prstGeom prst="rect">
            <a:avLst/>
          </a:prstGeom>
        </p:spPr>
      </p:pic>
      <p:pic>
        <p:nvPicPr>
          <p:cNvPr id="8" name="Image 7">
            <a:extLst>
              <a:ext uri="{FF2B5EF4-FFF2-40B4-BE49-F238E27FC236}">
                <a16:creationId xmlns:a16="http://schemas.microsoft.com/office/drawing/2014/main" id="{1EAAF611-5C4A-4E91-9FEA-C2ADAF1E689D}"/>
              </a:ext>
            </a:extLst>
          </p:cNvPr>
          <p:cNvPicPr>
            <a:picLocks noChangeAspect="1"/>
          </p:cNvPicPr>
          <p:nvPr/>
        </p:nvPicPr>
        <p:blipFill>
          <a:blip r:embed="rId4"/>
          <a:stretch>
            <a:fillRect/>
          </a:stretch>
        </p:blipFill>
        <p:spPr>
          <a:xfrm>
            <a:off x="121226" y="3190351"/>
            <a:ext cx="2317174" cy="2655230"/>
          </a:xfrm>
          <a:prstGeom prst="rect">
            <a:avLst/>
          </a:prstGeom>
        </p:spPr>
      </p:pic>
      <p:sp>
        <p:nvSpPr>
          <p:cNvPr id="10" name="ZoneTexte 9">
            <a:extLst>
              <a:ext uri="{FF2B5EF4-FFF2-40B4-BE49-F238E27FC236}">
                <a16:creationId xmlns:a16="http://schemas.microsoft.com/office/drawing/2014/main" id="{63849172-BB6F-46BA-9AF5-9203A96A8B36}"/>
              </a:ext>
            </a:extLst>
          </p:cNvPr>
          <p:cNvSpPr txBox="1"/>
          <p:nvPr/>
        </p:nvSpPr>
        <p:spPr>
          <a:xfrm>
            <a:off x="121226" y="1333297"/>
            <a:ext cx="1898074" cy="1200329"/>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4DA676DB-E96E-42A3-BC00-06E3A895B13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05237210"/>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476500" cy="6858000"/>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477328"/>
          </a:xfrm>
          <a:prstGeom prst="rect">
            <a:avLst/>
          </a:prstGeom>
          <a:noFill/>
        </p:spPr>
        <p:txBody>
          <a:bodyPr wrap="square" rtlCol="0">
            <a:spAutoFit/>
          </a:bodyPr>
          <a:lstStyle/>
          <a:p>
            <a:r>
              <a:rPr lang="fr-FR" b="1" dirty="0"/>
              <a:t>Sept outils de base de la qualité ( Les diagrammes de corrélation)</a:t>
            </a:r>
            <a:endParaRPr lang="fr-FR" dirty="0"/>
          </a:p>
          <a:p>
            <a:endParaRPr lang="fr-FR" dirty="0"/>
          </a:p>
          <a:p>
            <a:r>
              <a:rPr lang="fr-FR" dirty="0"/>
              <a:t>Présentent graphiquement les couples ( X;Y) et s’appellent aussi diagramme de corrélation , car ils tentent d’expliquer un changement de la variable dépendante , Y, par rapport à un changement observé de la variable indépendante correspondante , X.</a:t>
            </a:r>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pic>
        <p:nvPicPr>
          <p:cNvPr id="2" name="Image 1">
            <a:extLst>
              <a:ext uri="{FF2B5EF4-FFF2-40B4-BE49-F238E27FC236}">
                <a16:creationId xmlns:a16="http://schemas.microsoft.com/office/drawing/2014/main" id="{4F4C4961-B247-49A7-8CA6-1FD2A6118E87}"/>
              </a:ext>
            </a:extLst>
          </p:cNvPr>
          <p:cNvPicPr>
            <a:picLocks noChangeAspect="1"/>
          </p:cNvPicPr>
          <p:nvPr/>
        </p:nvPicPr>
        <p:blipFill>
          <a:blip r:embed="rId3"/>
          <a:stretch>
            <a:fillRect/>
          </a:stretch>
        </p:blipFill>
        <p:spPr>
          <a:xfrm>
            <a:off x="3502546" y="1853089"/>
            <a:ext cx="8070830" cy="2628970"/>
          </a:xfrm>
          <a:prstGeom prst="rect">
            <a:avLst/>
          </a:prstGeom>
        </p:spPr>
      </p:pic>
      <p:pic>
        <p:nvPicPr>
          <p:cNvPr id="8" name="Image 7">
            <a:extLst>
              <a:ext uri="{FF2B5EF4-FFF2-40B4-BE49-F238E27FC236}">
                <a16:creationId xmlns:a16="http://schemas.microsoft.com/office/drawing/2014/main" id="{CC93E6EE-5787-4542-BD5F-E088DF42658B}"/>
              </a:ext>
            </a:extLst>
          </p:cNvPr>
          <p:cNvPicPr>
            <a:picLocks noChangeAspect="1"/>
          </p:cNvPicPr>
          <p:nvPr/>
        </p:nvPicPr>
        <p:blipFill>
          <a:blip r:embed="rId4"/>
          <a:stretch>
            <a:fillRect/>
          </a:stretch>
        </p:blipFill>
        <p:spPr>
          <a:xfrm>
            <a:off x="3425313" y="4892196"/>
            <a:ext cx="8428930" cy="879017"/>
          </a:xfrm>
          <a:prstGeom prst="rect">
            <a:avLst/>
          </a:prstGeom>
        </p:spPr>
      </p:pic>
      <p:pic>
        <p:nvPicPr>
          <p:cNvPr id="10" name="Image 9">
            <a:extLst>
              <a:ext uri="{FF2B5EF4-FFF2-40B4-BE49-F238E27FC236}">
                <a16:creationId xmlns:a16="http://schemas.microsoft.com/office/drawing/2014/main" id="{CA7A2163-954A-4DB4-86C9-121DAD767359}"/>
              </a:ext>
            </a:extLst>
          </p:cNvPr>
          <p:cNvPicPr>
            <a:picLocks noChangeAspect="1"/>
          </p:cNvPicPr>
          <p:nvPr/>
        </p:nvPicPr>
        <p:blipFill>
          <a:blip r:embed="rId5"/>
          <a:stretch>
            <a:fillRect/>
          </a:stretch>
        </p:blipFill>
        <p:spPr>
          <a:xfrm>
            <a:off x="121226" y="3190351"/>
            <a:ext cx="2139374" cy="2655230"/>
          </a:xfrm>
          <a:prstGeom prst="rect">
            <a:avLst/>
          </a:prstGeom>
        </p:spPr>
      </p:pic>
      <p:sp>
        <p:nvSpPr>
          <p:cNvPr id="3" name="Espace réservé du pied de page 2">
            <a:extLst>
              <a:ext uri="{FF2B5EF4-FFF2-40B4-BE49-F238E27FC236}">
                <a16:creationId xmlns:a16="http://schemas.microsoft.com/office/drawing/2014/main" id="{EC7E7D91-BD19-4756-814E-30985426B3D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803459671"/>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552699"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2673925" y="185881"/>
          <a:ext cx="9340275" cy="2529840"/>
        </p:xfrm>
        <a:graphic>
          <a:graphicData uri="http://schemas.openxmlformats.org/drawingml/2006/table">
            <a:tbl>
              <a:tblPr firstRow="1" bandRow="1">
                <a:tableStyleId>{5C22544A-7EE6-4342-B048-85BDC9FD1C3A}</a:tableStyleId>
              </a:tblPr>
              <a:tblGrid>
                <a:gridCol w="3589047">
                  <a:extLst>
                    <a:ext uri="{9D8B030D-6E8A-4147-A177-3AD203B41FA5}">
                      <a16:colId xmlns:a16="http://schemas.microsoft.com/office/drawing/2014/main" val="2249680118"/>
                    </a:ext>
                  </a:extLst>
                </a:gridCol>
                <a:gridCol w="5751228">
                  <a:extLst>
                    <a:ext uri="{9D8B030D-6E8A-4147-A177-3AD203B41FA5}">
                      <a16:colId xmlns:a16="http://schemas.microsoft.com/office/drawing/2014/main" val="2722779140"/>
                    </a:ext>
                  </a:extLst>
                </a:gridCol>
              </a:tblGrid>
              <a:tr h="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73925" y="185881"/>
            <a:ext cx="3587175" cy="179631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81942" y="42360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4" name="Image 3">
            <a:extLst>
              <a:ext uri="{FF2B5EF4-FFF2-40B4-BE49-F238E27FC236}">
                <a16:creationId xmlns:a16="http://schemas.microsoft.com/office/drawing/2014/main" id="{81451B19-F10C-42BC-BE1E-C09BDB528565}"/>
              </a:ext>
            </a:extLst>
          </p:cNvPr>
          <p:cNvPicPr>
            <a:picLocks noChangeAspect="1"/>
          </p:cNvPicPr>
          <p:nvPr/>
        </p:nvPicPr>
        <p:blipFill>
          <a:blip r:embed="rId3"/>
          <a:stretch>
            <a:fillRect/>
          </a:stretch>
        </p:blipFill>
        <p:spPr>
          <a:xfrm>
            <a:off x="121226" y="3190351"/>
            <a:ext cx="2317174" cy="2655230"/>
          </a:xfrm>
          <a:prstGeom prst="rect">
            <a:avLst/>
          </a:prstGeom>
        </p:spPr>
      </p:pic>
      <p:sp>
        <p:nvSpPr>
          <p:cNvPr id="5" name="ZoneTexte 4">
            <a:extLst>
              <a:ext uri="{FF2B5EF4-FFF2-40B4-BE49-F238E27FC236}">
                <a16:creationId xmlns:a16="http://schemas.microsoft.com/office/drawing/2014/main" id="{CDFDE182-DE99-4C7E-886A-CBD851A9BB7C}"/>
              </a:ext>
            </a:extLst>
          </p:cNvPr>
          <p:cNvSpPr txBox="1"/>
          <p:nvPr/>
        </p:nvSpPr>
        <p:spPr>
          <a:xfrm>
            <a:off x="3013360" y="3039855"/>
            <a:ext cx="8569040" cy="2862322"/>
          </a:xfrm>
          <a:prstGeom prst="rect">
            <a:avLst/>
          </a:prstGeom>
          <a:noFill/>
        </p:spPr>
        <p:txBody>
          <a:bodyPr wrap="square" rtlCol="0">
            <a:spAutoFit/>
          </a:bodyPr>
          <a:lstStyle/>
          <a:p>
            <a:pPr marL="285750" indent="-285750">
              <a:buFont typeface="Wingdings" panose="05000000000000000000" pitchFamily="2" charset="2"/>
              <a:buChar char="§"/>
            </a:pPr>
            <a:r>
              <a:rPr lang="fr-FR" b="1" dirty="0"/>
              <a:t>Etalonnage</a:t>
            </a:r>
          </a:p>
          <a:p>
            <a:r>
              <a:rPr lang="fr-FR" dirty="0"/>
              <a:t>Comparer les pratiques du projet, réelles ou planifiées avec celles des projets comparables ( identifier les meilleures pratiques, trouver des idées d’amélioration et de fournir une base pour la mesure de performance)</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b="1" dirty="0"/>
              <a:t>Plan d’expérience</a:t>
            </a:r>
          </a:p>
          <a:p>
            <a:r>
              <a:rPr lang="fr-FR" dirty="0"/>
              <a:t>Méthode statistique d’identification des facteurs susceptibles d’avoir un impact sur des variables spécifiques d’un produit ou d’un processus en cours d’élaboration ou en production – déterminer le type de tests à effectuer, leur nombre et leur impact sur le coût de la qualité</a:t>
            </a:r>
          </a:p>
        </p:txBody>
      </p:sp>
      <p:sp>
        <p:nvSpPr>
          <p:cNvPr id="13" name="ZoneTexte 12">
            <a:extLst>
              <a:ext uri="{FF2B5EF4-FFF2-40B4-BE49-F238E27FC236}">
                <a16:creationId xmlns:a16="http://schemas.microsoft.com/office/drawing/2014/main" id="{42816318-323B-4EFA-B979-2D48DA6D6050}"/>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9E1ACE31-537D-4410-9FAC-AE7D7D6A6A6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882203639"/>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2552699"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2673925" y="185881"/>
          <a:ext cx="9340275" cy="2529840"/>
        </p:xfrm>
        <a:graphic>
          <a:graphicData uri="http://schemas.openxmlformats.org/drawingml/2006/table">
            <a:tbl>
              <a:tblPr firstRow="1" bandRow="1">
                <a:tableStyleId>{5C22544A-7EE6-4342-B048-85BDC9FD1C3A}</a:tableStyleId>
              </a:tblPr>
              <a:tblGrid>
                <a:gridCol w="3589047">
                  <a:extLst>
                    <a:ext uri="{9D8B030D-6E8A-4147-A177-3AD203B41FA5}">
                      <a16:colId xmlns:a16="http://schemas.microsoft.com/office/drawing/2014/main" val="2249680118"/>
                    </a:ext>
                  </a:extLst>
                </a:gridCol>
                <a:gridCol w="5751228">
                  <a:extLst>
                    <a:ext uri="{9D8B030D-6E8A-4147-A177-3AD203B41FA5}">
                      <a16:colId xmlns:a16="http://schemas.microsoft.com/office/drawing/2014/main" val="2722779140"/>
                    </a:ext>
                  </a:extLst>
                </a:gridCol>
              </a:tblGrid>
              <a:tr h="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73925" y="185881"/>
            <a:ext cx="3587175" cy="179631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81942" y="42360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4" name="Image 3">
            <a:extLst>
              <a:ext uri="{FF2B5EF4-FFF2-40B4-BE49-F238E27FC236}">
                <a16:creationId xmlns:a16="http://schemas.microsoft.com/office/drawing/2014/main" id="{81451B19-F10C-42BC-BE1E-C09BDB528565}"/>
              </a:ext>
            </a:extLst>
          </p:cNvPr>
          <p:cNvPicPr>
            <a:picLocks noChangeAspect="1"/>
          </p:cNvPicPr>
          <p:nvPr/>
        </p:nvPicPr>
        <p:blipFill>
          <a:blip r:embed="rId3"/>
          <a:stretch>
            <a:fillRect/>
          </a:stretch>
        </p:blipFill>
        <p:spPr>
          <a:xfrm>
            <a:off x="121226" y="3190351"/>
            <a:ext cx="2317174" cy="2655230"/>
          </a:xfrm>
          <a:prstGeom prst="rect">
            <a:avLst/>
          </a:prstGeom>
        </p:spPr>
      </p:pic>
      <p:sp>
        <p:nvSpPr>
          <p:cNvPr id="5" name="ZoneTexte 4">
            <a:extLst>
              <a:ext uri="{FF2B5EF4-FFF2-40B4-BE49-F238E27FC236}">
                <a16:creationId xmlns:a16="http://schemas.microsoft.com/office/drawing/2014/main" id="{CDFDE182-DE99-4C7E-886A-CBD851A9BB7C}"/>
              </a:ext>
            </a:extLst>
          </p:cNvPr>
          <p:cNvSpPr txBox="1"/>
          <p:nvPr/>
        </p:nvSpPr>
        <p:spPr>
          <a:xfrm>
            <a:off x="3013360" y="3039855"/>
            <a:ext cx="8569040" cy="2862322"/>
          </a:xfrm>
          <a:prstGeom prst="rect">
            <a:avLst/>
          </a:prstGeom>
          <a:noFill/>
        </p:spPr>
        <p:txBody>
          <a:bodyPr wrap="square" rtlCol="0">
            <a:spAutoFit/>
          </a:bodyPr>
          <a:lstStyle/>
          <a:p>
            <a:pPr marL="285750" indent="-285750">
              <a:buFont typeface="Wingdings" panose="05000000000000000000" pitchFamily="2" charset="2"/>
              <a:buChar char="§"/>
            </a:pPr>
            <a:r>
              <a:rPr lang="fr-FR" b="1" dirty="0"/>
              <a:t>Echantillonnage statistique</a:t>
            </a:r>
          </a:p>
          <a:p>
            <a:r>
              <a:rPr lang="fr-FR" dirty="0"/>
              <a:t>Sélectionner une partie de la population étudiée pour l’analyser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b="1" dirty="0"/>
              <a:t>Outils complémentaires de planification de la qualité</a:t>
            </a:r>
          </a:p>
          <a:p>
            <a:r>
              <a:rPr lang="fr-FR" dirty="0"/>
              <a:t>Remue-méninge; l’analyse des forces en présence ( force qui favorise le changement ou l’empêche), technique du groupe nominal ( organiser des sessions de remue-méninge en petit groupes sur les idées revues ensuite par un groupe plus important)</a:t>
            </a:r>
          </a:p>
          <a:p>
            <a:endParaRPr lang="fr-FR" dirty="0"/>
          </a:p>
          <a:p>
            <a:pPr marL="285750" indent="-285750">
              <a:buFont typeface="Wingdings" panose="05000000000000000000" pitchFamily="2" charset="2"/>
              <a:buChar char="§"/>
            </a:pPr>
            <a:r>
              <a:rPr lang="fr-FR" b="1" dirty="0"/>
              <a:t>Réunion:</a:t>
            </a:r>
          </a:p>
          <a:p>
            <a:r>
              <a:rPr lang="fr-FR" dirty="0"/>
              <a:t>Pour l’élaboration du Plan de management de la qualité  avec les parties prenantes</a:t>
            </a:r>
            <a:endParaRPr lang="fr-FR" b="1" dirty="0"/>
          </a:p>
        </p:txBody>
      </p:sp>
      <p:sp>
        <p:nvSpPr>
          <p:cNvPr id="13" name="ZoneTexte 12">
            <a:extLst>
              <a:ext uri="{FF2B5EF4-FFF2-40B4-BE49-F238E27FC236}">
                <a16:creationId xmlns:a16="http://schemas.microsoft.com/office/drawing/2014/main" id="{42816318-323B-4EFA-B979-2D48DA6D6050}"/>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3" name="Espace réservé du pied de page 2">
            <a:extLst>
              <a:ext uri="{FF2B5EF4-FFF2-40B4-BE49-F238E27FC236}">
                <a16:creationId xmlns:a16="http://schemas.microsoft.com/office/drawing/2014/main" id="{B81C81AE-2632-4394-8B08-BF284D53DC9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421284103"/>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59080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id="{C5F3E597-B119-48A1-8B19-21881A1A2DBE}"/>
              </a:ext>
            </a:extLst>
          </p:cNvPr>
          <p:cNvSpPr txBox="1"/>
          <p:nvPr/>
        </p:nvSpPr>
        <p:spPr>
          <a:xfrm>
            <a:off x="3013360" y="0"/>
            <a:ext cx="8945867" cy="1477328"/>
          </a:xfrm>
          <a:prstGeom prst="rect">
            <a:avLst/>
          </a:prstGeom>
          <a:noFill/>
        </p:spPr>
        <p:txBody>
          <a:bodyPr wrap="square" rtlCol="0">
            <a:spAutoFit/>
          </a:bodyPr>
          <a:lstStyle/>
          <a:p>
            <a:r>
              <a:rPr lang="fr-FR" b="1" dirty="0"/>
              <a:t>Echantillonnage statistique</a:t>
            </a:r>
          </a:p>
          <a:p>
            <a:endParaRPr lang="fr-FR" b="1" dirty="0"/>
          </a:p>
          <a:p>
            <a:r>
              <a:rPr lang="fr-FR" dirty="0"/>
              <a:t>Consiste à sélectionner une partie de la population étudiée pour l’analyser  </a:t>
            </a:r>
          </a:p>
          <a:p>
            <a:endParaRPr lang="fr-FR" dirty="0"/>
          </a:p>
          <a:p>
            <a:endParaRPr lang="fr-FR" dirty="0"/>
          </a:p>
        </p:txBody>
      </p:sp>
      <p:sp>
        <p:nvSpPr>
          <p:cNvPr id="7" name="ZoneTexte 6">
            <a:extLst>
              <a:ext uri="{FF2B5EF4-FFF2-40B4-BE49-F238E27FC236}">
                <a16:creationId xmlns:a16="http://schemas.microsoft.com/office/drawing/2014/main" id="{6179ACF5-CE52-47F3-B208-62A3BB51DC61}"/>
              </a:ext>
            </a:extLst>
          </p:cNvPr>
          <p:cNvSpPr txBox="1"/>
          <p:nvPr/>
        </p:nvSpPr>
        <p:spPr>
          <a:xfrm>
            <a:off x="3282846" y="6160957"/>
            <a:ext cx="8676381" cy="569627"/>
          </a:xfrm>
          <a:prstGeom prst="rect">
            <a:avLst/>
          </a:prstGeom>
          <a:noFill/>
        </p:spPr>
        <p:txBody>
          <a:bodyPr wrap="square" rtlCol="0">
            <a:spAutoFit/>
          </a:bodyPr>
          <a:lstStyle/>
          <a:p>
            <a:endParaRPr lang="fr-FR" dirty="0"/>
          </a:p>
        </p:txBody>
      </p:sp>
      <p:sp>
        <p:nvSpPr>
          <p:cNvPr id="8" name="ZoneTexte 7">
            <a:extLst>
              <a:ext uri="{FF2B5EF4-FFF2-40B4-BE49-F238E27FC236}">
                <a16:creationId xmlns:a16="http://schemas.microsoft.com/office/drawing/2014/main" id="{D7591063-0D42-4766-9CE2-14E19F0D2DD9}"/>
              </a:ext>
            </a:extLst>
          </p:cNvPr>
          <p:cNvSpPr txBox="1"/>
          <p:nvPr/>
        </p:nvSpPr>
        <p:spPr>
          <a:xfrm>
            <a:off x="3013359" y="1477328"/>
            <a:ext cx="8945867" cy="1200329"/>
          </a:xfrm>
          <a:prstGeom prst="rect">
            <a:avLst/>
          </a:prstGeom>
          <a:noFill/>
        </p:spPr>
        <p:txBody>
          <a:bodyPr wrap="square" rtlCol="0">
            <a:spAutoFit/>
          </a:bodyPr>
          <a:lstStyle/>
          <a:p>
            <a:r>
              <a:rPr lang="fr-FR" b="1" dirty="0"/>
              <a:t>Inspection</a:t>
            </a:r>
          </a:p>
          <a:p>
            <a:endParaRPr lang="fr-FR" b="1" dirty="0"/>
          </a:p>
          <a:p>
            <a:r>
              <a:rPr lang="fr-FR" dirty="0"/>
              <a:t>Examen du produit /livrable d’un travail visant à déterminer s’il est conforme aux normes documentées. Les inspections sont aussi appelées revues, évaluations.. </a:t>
            </a:r>
          </a:p>
        </p:txBody>
      </p:sp>
      <p:sp>
        <p:nvSpPr>
          <p:cNvPr id="10" name="ZoneTexte 9">
            <a:extLst>
              <a:ext uri="{FF2B5EF4-FFF2-40B4-BE49-F238E27FC236}">
                <a16:creationId xmlns:a16="http://schemas.microsoft.com/office/drawing/2014/main" id="{C8A8CC1F-A6ED-4539-957E-B612BF31F48B}"/>
              </a:ext>
            </a:extLst>
          </p:cNvPr>
          <p:cNvSpPr txBox="1"/>
          <p:nvPr/>
        </p:nvSpPr>
        <p:spPr>
          <a:xfrm>
            <a:off x="3013359" y="2967335"/>
            <a:ext cx="8945867" cy="1200329"/>
          </a:xfrm>
          <a:prstGeom prst="rect">
            <a:avLst/>
          </a:prstGeom>
          <a:noFill/>
        </p:spPr>
        <p:txBody>
          <a:bodyPr wrap="square" rtlCol="0">
            <a:spAutoFit/>
          </a:bodyPr>
          <a:lstStyle/>
          <a:p>
            <a:r>
              <a:rPr lang="fr-FR" b="1" dirty="0"/>
              <a:t>Revue des demandes de modifications approuvées.</a:t>
            </a:r>
          </a:p>
          <a:p>
            <a:endParaRPr lang="fr-FR" b="1" dirty="0"/>
          </a:p>
          <a:p>
            <a:r>
              <a:rPr lang="fr-FR" dirty="0"/>
              <a:t>Chaque demande de modification approuvée doit être revue de façon à vérifier qu’elle a été effectuée conformément à l’approbation donnée.</a:t>
            </a:r>
          </a:p>
        </p:txBody>
      </p:sp>
      <p:pic>
        <p:nvPicPr>
          <p:cNvPr id="11" name="Image 10">
            <a:extLst>
              <a:ext uri="{FF2B5EF4-FFF2-40B4-BE49-F238E27FC236}">
                <a16:creationId xmlns:a16="http://schemas.microsoft.com/office/drawing/2014/main" id="{F9C76100-E5C9-4B8A-A09E-33029ADE1FE8}"/>
              </a:ext>
            </a:extLst>
          </p:cNvPr>
          <p:cNvPicPr>
            <a:picLocks noChangeAspect="1"/>
          </p:cNvPicPr>
          <p:nvPr/>
        </p:nvPicPr>
        <p:blipFill>
          <a:blip r:embed="rId3"/>
          <a:stretch>
            <a:fillRect/>
          </a:stretch>
        </p:blipFill>
        <p:spPr>
          <a:xfrm>
            <a:off x="121226" y="3190351"/>
            <a:ext cx="2317174" cy="2655230"/>
          </a:xfrm>
          <a:prstGeom prst="rect">
            <a:avLst/>
          </a:prstGeom>
        </p:spPr>
      </p:pic>
      <p:sp>
        <p:nvSpPr>
          <p:cNvPr id="12" name="ZoneTexte 11">
            <a:extLst>
              <a:ext uri="{FF2B5EF4-FFF2-40B4-BE49-F238E27FC236}">
                <a16:creationId xmlns:a16="http://schemas.microsoft.com/office/drawing/2014/main" id="{0CF95765-8571-4DDD-92A8-FE769621C661}"/>
              </a:ext>
            </a:extLst>
          </p:cNvPr>
          <p:cNvSpPr txBox="1"/>
          <p:nvPr/>
        </p:nvSpPr>
        <p:spPr>
          <a:xfrm>
            <a:off x="121226" y="1333297"/>
            <a:ext cx="2317174" cy="923330"/>
          </a:xfrm>
          <a:prstGeom prst="rect">
            <a:avLst/>
          </a:prstGeom>
          <a:solidFill>
            <a:schemeClr val="accent6">
              <a:lumMod val="20000"/>
              <a:lumOff val="80000"/>
            </a:schemeClr>
          </a:solidFill>
        </p:spPr>
        <p:txBody>
          <a:bodyPr wrap="square" rtlCol="0">
            <a:spAutoFit/>
          </a:bodyPr>
          <a:lstStyle/>
          <a:p>
            <a:pPr algn="ctr"/>
            <a:r>
              <a:rPr lang="fr-FR" b="1" dirty="0"/>
              <a:t>PLANIFIER LA MANAGEMENT DE LA QUALITE DU PROJET</a:t>
            </a:r>
          </a:p>
        </p:txBody>
      </p:sp>
      <p:sp>
        <p:nvSpPr>
          <p:cNvPr id="2" name="Espace réservé du pied de page 1">
            <a:extLst>
              <a:ext uri="{FF2B5EF4-FFF2-40B4-BE49-F238E27FC236}">
                <a16:creationId xmlns:a16="http://schemas.microsoft.com/office/drawing/2014/main" id="{59FB8CD4-3E92-47E1-BC0C-228D2A1EB4A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169831528"/>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084945"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481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2" name="ZoneTexte 11">
            <a:extLst>
              <a:ext uri="{FF2B5EF4-FFF2-40B4-BE49-F238E27FC236}">
                <a16:creationId xmlns:a16="http://schemas.microsoft.com/office/drawing/2014/main"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graphicFrame>
        <p:nvGraphicFramePr>
          <p:cNvPr id="5" name="Tableau 4"/>
          <p:cNvGraphicFramePr>
            <a:graphicFrameLocks noGrp="1"/>
          </p:cNvGraphicFramePr>
          <p:nvPr>
            <p:extLst/>
          </p:nvPr>
        </p:nvGraphicFramePr>
        <p:xfrm>
          <a:off x="3205708" y="397911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2120160"/>
                    </a:ext>
                  </a:extLst>
                </a:gridCol>
                <a:gridCol w="2709333">
                  <a:extLst>
                    <a:ext uri="{9D8B030D-6E8A-4147-A177-3AD203B41FA5}">
                      <a16:colId xmlns:a16="http://schemas.microsoft.com/office/drawing/2014/main" val="3747284243"/>
                    </a:ext>
                  </a:extLst>
                </a:gridCol>
                <a:gridCol w="2709333">
                  <a:extLst>
                    <a:ext uri="{9D8B030D-6E8A-4147-A177-3AD203B41FA5}">
                      <a16:colId xmlns:a16="http://schemas.microsoft.com/office/drawing/2014/main" val="2501722326"/>
                    </a:ext>
                  </a:extLst>
                </a:gridCol>
              </a:tblGrid>
              <a:tr h="370840">
                <a:tc>
                  <a:txBody>
                    <a:bodyPr/>
                    <a:lstStyle/>
                    <a:p>
                      <a:r>
                        <a:rPr lang="fr-FR" dirty="0"/>
                        <a:t>PHASE DU PROJET</a:t>
                      </a:r>
                    </a:p>
                  </a:txBody>
                  <a:tcPr/>
                </a:tc>
                <a:tc>
                  <a:txBody>
                    <a:bodyPr/>
                    <a:lstStyle/>
                    <a:p>
                      <a:r>
                        <a:rPr lang="fr-FR" dirty="0"/>
                        <a:t>Normes</a:t>
                      </a:r>
                    </a:p>
                  </a:txBody>
                  <a:tcPr/>
                </a:tc>
                <a:tc>
                  <a:txBody>
                    <a:bodyPr/>
                    <a:lstStyle/>
                    <a:p>
                      <a:r>
                        <a:rPr lang="fr-FR" dirty="0"/>
                        <a:t>Critère de vérification</a:t>
                      </a:r>
                    </a:p>
                  </a:txBody>
                  <a:tcPr/>
                </a:tc>
                <a:extLst>
                  <a:ext uri="{0D108BD9-81ED-4DB2-BD59-A6C34878D82A}">
                    <a16:rowId xmlns:a16="http://schemas.microsoft.com/office/drawing/2014/main" val="259578155"/>
                  </a:ext>
                </a:extLst>
              </a:tr>
              <a:tr h="370840">
                <a:tc>
                  <a:txBody>
                    <a:bodyPr/>
                    <a:lstStyle/>
                    <a:p>
                      <a:endParaRPr lang="fr-FR" dirty="0"/>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1822043881"/>
                  </a:ext>
                </a:extLst>
              </a:tr>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4207094802"/>
                  </a:ext>
                </a:extLst>
              </a:tr>
            </a:tbl>
          </a:graphicData>
        </a:graphic>
      </p:graphicFrame>
      <p:sp>
        <p:nvSpPr>
          <p:cNvPr id="3" name="Espace réservé du pied de page 2">
            <a:extLst>
              <a:ext uri="{FF2B5EF4-FFF2-40B4-BE49-F238E27FC236}">
                <a16:creationId xmlns:a16="http://schemas.microsoft.com/office/drawing/2014/main" id="{5B1F1690-CA4A-4B8D-8C28-2035BE5BA98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549479776"/>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val="2249680118"/>
                    </a:ext>
                  </a:extLst>
                </a:gridCol>
                <a:gridCol w="3471203">
                  <a:extLst>
                    <a:ext uri="{9D8B030D-6E8A-4147-A177-3AD203B41FA5}">
                      <a16:colId xmlns:a16="http://schemas.microsoft.com/office/drawing/2014/main"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1253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522353"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2" name="ZoneTexte 11">
            <a:extLst>
              <a:ext uri="{FF2B5EF4-FFF2-40B4-BE49-F238E27FC236}">
                <a16:creationId xmlns:a16="http://schemas.microsoft.com/office/drawing/2014/main"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graphicFrame>
        <p:nvGraphicFramePr>
          <p:cNvPr id="5" name="Tableau 4"/>
          <p:cNvGraphicFramePr>
            <a:graphicFrameLocks noGrp="1"/>
          </p:cNvGraphicFramePr>
          <p:nvPr>
            <p:extLst/>
          </p:nvPr>
        </p:nvGraphicFramePr>
        <p:xfrm>
          <a:off x="3205708" y="397911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2120160"/>
                    </a:ext>
                  </a:extLst>
                </a:gridCol>
                <a:gridCol w="2709333">
                  <a:extLst>
                    <a:ext uri="{9D8B030D-6E8A-4147-A177-3AD203B41FA5}">
                      <a16:colId xmlns:a16="http://schemas.microsoft.com/office/drawing/2014/main" val="3747284243"/>
                    </a:ext>
                  </a:extLst>
                </a:gridCol>
                <a:gridCol w="2709333">
                  <a:extLst>
                    <a:ext uri="{9D8B030D-6E8A-4147-A177-3AD203B41FA5}">
                      <a16:colId xmlns:a16="http://schemas.microsoft.com/office/drawing/2014/main" val="2501722326"/>
                    </a:ext>
                  </a:extLst>
                </a:gridCol>
              </a:tblGrid>
              <a:tr h="370840">
                <a:tc>
                  <a:txBody>
                    <a:bodyPr/>
                    <a:lstStyle/>
                    <a:p>
                      <a:r>
                        <a:rPr lang="fr-FR" dirty="0"/>
                        <a:t>COMPOSANTE </a:t>
                      </a:r>
                    </a:p>
                  </a:txBody>
                  <a:tcPr/>
                </a:tc>
                <a:tc>
                  <a:txBody>
                    <a:bodyPr/>
                    <a:lstStyle/>
                    <a:p>
                      <a:r>
                        <a:rPr lang="fr-FR" dirty="0"/>
                        <a:t>Livrables</a:t>
                      </a:r>
                    </a:p>
                  </a:txBody>
                  <a:tcPr/>
                </a:tc>
                <a:tc>
                  <a:txBody>
                    <a:bodyPr/>
                    <a:lstStyle/>
                    <a:p>
                      <a:r>
                        <a:rPr lang="fr-FR" dirty="0"/>
                        <a:t>Critère de vérification</a:t>
                      </a:r>
                    </a:p>
                  </a:txBody>
                  <a:tcPr/>
                </a:tc>
                <a:extLst>
                  <a:ext uri="{0D108BD9-81ED-4DB2-BD59-A6C34878D82A}">
                    <a16:rowId xmlns:a16="http://schemas.microsoft.com/office/drawing/2014/main" val="259578155"/>
                  </a:ext>
                </a:extLst>
              </a:tr>
              <a:tr h="370840">
                <a:tc>
                  <a:txBody>
                    <a:bodyPr/>
                    <a:lstStyle/>
                    <a:p>
                      <a:endParaRPr lang="fr-FR" dirty="0"/>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1822043881"/>
                  </a:ext>
                </a:extLst>
              </a:tr>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4207094802"/>
                  </a:ext>
                </a:extLst>
              </a:tr>
            </a:tbl>
          </a:graphicData>
        </a:graphic>
      </p:graphicFrame>
      <p:sp>
        <p:nvSpPr>
          <p:cNvPr id="3" name="Espace réservé du pied de page 2">
            <a:extLst>
              <a:ext uri="{FF2B5EF4-FFF2-40B4-BE49-F238E27FC236}">
                <a16:creationId xmlns:a16="http://schemas.microsoft.com/office/drawing/2014/main" id="{67D1CC0C-9B5A-4541-A48A-AD51ADBC0EB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919609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598003"/>
            <a:ext cx="2272145" cy="1569660"/>
          </a:xfrm>
          <a:prstGeom prst="rect">
            <a:avLst/>
          </a:prstGeom>
          <a:solidFill>
            <a:schemeClr val="accent6">
              <a:lumMod val="20000"/>
              <a:lumOff val="80000"/>
            </a:schemeClr>
          </a:solidFill>
        </p:spPr>
        <p:txBody>
          <a:bodyPr wrap="square" rtlCol="0">
            <a:spAutoFit/>
          </a:bodyPr>
          <a:lstStyle/>
          <a:p>
            <a:pPr algn="ctr"/>
            <a:r>
              <a:rPr lang="fr-FR" sz="2400" b="1" dirty="0"/>
              <a:t>Secteurs influencés par l’approche projet ?</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761355" y="324387"/>
            <a:ext cx="9171709" cy="5632311"/>
          </a:xfrm>
          <a:prstGeom prst="rect">
            <a:avLst/>
          </a:prstGeom>
          <a:noFill/>
        </p:spPr>
        <p:txBody>
          <a:bodyPr wrap="square" rtlCol="0">
            <a:spAutoFit/>
          </a:bodyPr>
          <a:lstStyle>
            <a:defPPr>
              <a:defRPr lang="fr-FR"/>
            </a:defPPr>
            <a:lvl1pPr marL="342900" indent="-342900">
              <a:lnSpc>
                <a:spcPct val="150000"/>
              </a:lnSpc>
              <a:buFont typeface="Wingdings" panose="05000000000000000000" pitchFamily="2" charset="2"/>
              <a:buChar char="ü"/>
              <a:defRPr sz="2400"/>
            </a:lvl1pPr>
            <a:lvl2pPr marL="800100" lvl="1" indent="-342900">
              <a:buFont typeface="Wingdings" panose="05000000000000000000" pitchFamily="2" charset="2"/>
              <a:buChar char="§"/>
              <a:defRPr sz="2400"/>
            </a:lvl2pPr>
            <a:lvl3pPr marL="1257300" lvl="2" indent="-342900">
              <a:buFont typeface="Arial" panose="020B0604020202020204" pitchFamily="34" charset="0"/>
              <a:buChar char="•"/>
              <a:defRPr sz="2400"/>
            </a:lvl3pPr>
            <a:lvl4pPr marL="1714500" lvl="3" indent="-342900">
              <a:buFont typeface="Wingdings" panose="05000000000000000000" pitchFamily="2" charset="2"/>
              <a:buChar char="Ø"/>
              <a:defRPr sz="2400"/>
            </a:lvl4pPr>
          </a:lstStyle>
          <a:p>
            <a:pPr lvl="1">
              <a:buFont typeface="Wingdings" panose="05000000000000000000" pitchFamily="2" charset="2"/>
              <a:buChar char="ü"/>
            </a:pPr>
            <a:r>
              <a:rPr lang="fr-FR" dirty="0"/>
              <a:t>Secteurs influencés par l’approche projet</a:t>
            </a:r>
          </a:p>
          <a:p>
            <a:pPr lvl="1"/>
            <a:endParaRPr lang="fr-FR" dirty="0"/>
          </a:p>
          <a:p>
            <a:pPr lvl="2"/>
            <a:r>
              <a:rPr lang="fr-FR" dirty="0"/>
              <a:t>Aviation</a:t>
            </a:r>
          </a:p>
          <a:p>
            <a:pPr lvl="2"/>
            <a:r>
              <a:rPr lang="fr-FR" dirty="0"/>
              <a:t>Construction ( Port, Hôpital, Ecole….)</a:t>
            </a:r>
          </a:p>
          <a:p>
            <a:pPr lvl="2"/>
            <a:r>
              <a:rPr lang="fr-FR" dirty="0"/>
              <a:t>Recherche</a:t>
            </a:r>
          </a:p>
          <a:p>
            <a:pPr lvl="2"/>
            <a:r>
              <a:rPr lang="fr-FR" dirty="0"/>
              <a:t>Militaire ( Us </a:t>
            </a:r>
            <a:r>
              <a:rPr lang="fr-FR" dirty="0" err="1"/>
              <a:t>Department</a:t>
            </a:r>
            <a:r>
              <a:rPr lang="fr-FR" dirty="0"/>
              <a:t> of </a:t>
            </a:r>
            <a:r>
              <a:rPr lang="fr-FR" dirty="0" err="1"/>
              <a:t>Defence</a:t>
            </a:r>
            <a:r>
              <a:rPr lang="fr-FR" dirty="0"/>
              <a:t>)</a:t>
            </a:r>
          </a:p>
          <a:p>
            <a:pPr lvl="2"/>
            <a:r>
              <a:rPr lang="fr-FR" dirty="0"/>
              <a:t>Automobile</a:t>
            </a:r>
          </a:p>
          <a:p>
            <a:pPr lvl="2"/>
            <a:r>
              <a:rPr lang="fr-FR" dirty="0"/>
              <a:t>Agricole</a:t>
            </a:r>
          </a:p>
          <a:p>
            <a:pPr lvl="2"/>
            <a:r>
              <a:rPr lang="fr-FR" dirty="0"/>
              <a:t>Fusion d’entreprises</a:t>
            </a:r>
          </a:p>
          <a:p>
            <a:pPr lvl="2"/>
            <a:r>
              <a:rPr lang="fr-FR" dirty="0"/>
              <a:t>Exploration pétrolière dans un pays </a:t>
            </a:r>
          </a:p>
          <a:p>
            <a:pPr lvl="2"/>
            <a:r>
              <a:rPr lang="fr-FR" dirty="0"/>
              <a:t>ONG</a:t>
            </a:r>
          </a:p>
          <a:p>
            <a:pPr lvl="2"/>
            <a:r>
              <a:rPr lang="fr-FR" dirty="0"/>
              <a:t>Logiciel</a:t>
            </a:r>
          </a:p>
          <a:p>
            <a:pPr lvl="2"/>
            <a:r>
              <a:rPr lang="fr-FR" dirty="0"/>
              <a:t>TIC ( GAFA) Google, Apple, Facebook, Amazon </a:t>
            </a:r>
          </a:p>
          <a:p>
            <a:pPr marL="0" indent="0">
              <a:buNone/>
            </a:pPr>
            <a:r>
              <a:rPr lang="fr-FR" dirty="0">
                <a:highlight>
                  <a:srgbClr val="FFFF00"/>
                </a:highlight>
              </a:rPr>
              <a:t>Avec des livrables de nature sociale, économique, ou environnementale</a:t>
            </a:r>
          </a:p>
        </p:txBody>
      </p:sp>
      <p:sp>
        <p:nvSpPr>
          <p:cNvPr id="5" name="ZoneTexte 4">
            <a:extLst>
              <a:ext uri="{FF2B5EF4-FFF2-40B4-BE49-F238E27FC236}">
                <a16:creationId xmlns:a16="http://schemas.microsoft.com/office/drawing/2014/main" id="{D2D80AEC-8795-4710-9C0B-673886909921}"/>
              </a:ext>
            </a:extLst>
          </p:cNvPr>
          <p:cNvSpPr txBox="1"/>
          <p:nvPr/>
        </p:nvSpPr>
        <p:spPr>
          <a:xfrm>
            <a:off x="289272" y="791170"/>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3B67C1A6-66A7-49D7-A61C-FEEB87A7575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53291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animEffect transition="in" filter="fade">
                                      <p:cBhvr>
                                        <p:cTn id="27" dur="500"/>
                                        <p:tgtEl>
                                          <p:spTgt spid="3">
                                            <p:txEl>
                                              <p:pRg st="12" end="1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3" end="13"/>
                                            </p:txEl>
                                          </p:spTgt>
                                        </p:tgtEl>
                                        <p:attrNameLst>
                                          <p:attrName>style.visibility</p:attrName>
                                        </p:attrNameLst>
                                      </p:cBhvr>
                                      <p:to>
                                        <p:strVal val="visible"/>
                                      </p:to>
                                    </p:set>
                                    <p:animEffect transition="in" filter="fade">
                                      <p:cBhvr>
                                        <p:cTn id="3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684000" y="2022555"/>
            <a:ext cx="9302448"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GESTION DES RESSOURCES</a:t>
            </a:r>
          </a:p>
        </p:txBody>
      </p:sp>
    </p:spTree>
    <p:extLst>
      <p:ext uri="{BB962C8B-B14F-4D97-AF65-F5344CB8AC3E}">
        <p14:creationId xmlns:p14="http://schemas.microsoft.com/office/powerpoint/2010/main" val="18335681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0"/>
            <a:ext cx="2433234"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2474799" cy="1815882"/>
          </a:xfrm>
          <a:prstGeom prst="rect">
            <a:avLst/>
          </a:prstGeom>
          <a:noFill/>
        </p:spPr>
        <p:txBody>
          <a:bodyPr wrap="square" rtlCol="0">
            <a:spAutoFit/>
          </a:bodyPr>
          <a:lstStyle/>
          <a:p>
            <a:pPr algn="ctr"/>
            <a:r>
              <a:rPr lang="fr-FR" sz="2800" b="1" dirty="0"/>
              <a:t>MANAGEMENT DES RESSOURCES HUMAINES </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2682329031"/>
              </p:ext>
            </p:extLst>
          </p:nvPr>
        </p:nvGraphicFramePr>
        <p:xfrm>
          <a:off x="2603716" y="633722"/>
          <a:ext cx="9298982" cy="4186250"/>
        </p:xfrm>
        <a:graphic>
          <a:graphicData uri="http://schemas.openxmlformats.org/drawingml/2006/table">
            <a:tbl>
              <a:tblPr firstRow="1" bandRow="1">
                <a:tableStyleId>{5C22544A-7EE6-4342-B048-85BDC9FD1C3A}</a:tableStyleId>
              </a:tblPr>
              <a:tblGrid>
                <a:gridCol w="4791953">
                  <a:extLst>
                    <a:ext uri="{9D8B030D-6E8A-4147-A177-3AD203B41FA5}">
                      <a16:colId xmlns:a16="http://schemas.microsoft.com/office/drawing/2014/main" val="2126170792"/>
                    </a:ext>
                  </a:extLst>
                </a:gridCol>
                <a:gridCol w="4507029">
                  <a:extLst>
                    <a:ext uri="{9D8B030D-6E8A-4147-A177-3AD203B41FA5}">
                      <a16:colId xmlns:a16="http://schemas.microsoft.com/office/drawing/2014/main" val="973778650"/>
                    </a:ext>
                  </a:extLst>
                </a:gridCol>
              </a:tblGrid>
              <a:tr h="39381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val="1020992721"/>
                  </a:ext>
                </a:extLst>
              </a:tr>
              <a:tr h="679726">
                <a:tc>
                  <a:txBody>
                    <a:bodyPr/>
                    <a:lstStyle/>
                    <a:p>
                      <a:r>
                        <a:rPr lang="fr-FR" dirty="0"/>
                        <a:t>Planifier la</a:t>
                      </a:r>
                      <a:r>
                        <a:rPr lang="fr-FR" baseline="0" dirty="0"/>
                        <a:t> gestion </a:t>
                      </a:r>
                      <a:r>
                        <a:rPr lang="fr-FR" dirty="0"/>
                        <a:t> de</a:t>
                      </a:r>
                      <a:r>
                        <a:rPr lang="fr-FR" baseline="0" dirty="0"/>
                        <a:t>s ressources</a:t>
                      </a:r>
                      <a:endParaRPr lang="fr-FR" dirty="0"/>
                    </a:p>
                  </a:txBody>
                  <a:tcPr/>
                </a:tc>
                <a:tc>
                  <a:txBody>
                    <a:bodyPr/>
                    <a:lstStyle/>
                    <a:p>
                      <a:r>
                        <a:rPr lang="fr-FR" dirty="0">
                          <a:solidFill>
                            <a:srgbClr val="FF0000"/>
                          </a:solidFill>
                        </a:rPr>
                        <a:t>Groupe de processus planification</a:t>
                      </a:r>
                    </a:p>
                    <a:p>
                      <a:endParaRPr lang="fr-FR" dirty="0">
                        <a:solidFill>
                          <a:srgbClr val="FF0000"/>
                        </a:solidFill>
                      </a:endParaRPr>
                    </a:p>
                  </a:txBody>
                  <a:tcPr/>
                </a:tc>
                <a:extLst>
                  <a:ext uri="{0D108BD9-81ED-4DB2-BD59-A6C34878D82A}">
                    <a16:rowId xmlns:a16="http://schemas.microsoft.com/office/drawing/2014/main" val="3617802200"/>
                  </a:ext>
                </a:extLst>
              </a:tr>
              <a:tr h="679726">
                <a:tc>
                  <a:txBody>
                    <a:bodyPr/>
                    <a:lstStyle/>
                    <a:p>
                      <a:r>
                        <a:rPr lang="fr-FR" dirty="0"/>
                        <a:t>Estimer les</a:t>
                      </a:r>
                      <a:r>
                        <a:rPr lang="fr-FR" baseline="0" dirty="0"/>
                        <a:t> ressources nécessaires aux activités </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0000"/>
                          </a:solidFill>
                        </a:rPr>
                        <a:t>Groupe de processus planification</a:t>
                      </a:r>
                    </a:p>
                    <a:p>
                      <a:endParaRPr lang="fr-FR" dirty="0"/>
                    </a:p>
                  </a:txBody>
                  <a:tcPr/>
                </a:tc>
                <a:extLst>
                  <a:ext uri="{0D108BD9-81ED-4DB2-BD59-A6C34878D82A}">
                    <a16:rowId xmlns:a16="http://schemas.microsoft.com/office/drawing/2014/main" val="2558018708"/>
                  </a:ext>
                </a:extLst>
              </a:tr>
              <a:tr h="679726">
                <a:tc>
                  <a:txBody>
                    <a:bodyPr/>
                    <a:lstStyle/>
                    <a:p>
                      <a:r>
                        <a:rPr lang="fr-FR" dirty="0"/>
                        <a:t>Obtenir les ressources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val="4145226790"/>
                  </a:ext>
                </a:extLst>
              </a:tr>
              <a:tr h="679726">
                <a:tc>
                  <a:txBody>
                    <a:bodyPr/>
                    <a:lstStyle/>
                    <a:p>
                      <a:r>
                        <a:rPr lang="fr-FR" dirty="0"/>
                        <a:t>Développer l’équipe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val="2802525299"/>
                  </a:ext>
                </a:extLst>
              </a:tr>
              <a:tr h="393810">
                <a:tc>
                  <a:txBody>
                    <a:bodyPr/>
                    <a:lstStyle/>
                    <a:p>
                      <a:r>
                        <a:rPr lang="fr-FR" dirty="0"/>
                        <a:t>Gérer</a:t>
                      </a:r>
                      <a:r>
                        <a:rPr lang="fr-FR" baseline="0" dirty="0"/>
                        <a:t> l’équipe</a:t>
                      </a:r>
                      <a:endParaRPr lang="fr-FR" dirty="0"/>
                    </a:p>
                  </a:txBody>
                  <a:tcPr/>
                </a:tc>
                <a:tc>
                  <a:txBody>
                    <a:bodyPr/>
                    <a:lstStyle/>
                    <a:p>
                      <a:endParaRPr lang="fr-FR" dirty="0"/>
                    </a:p>
                  </a:txBody>
                  <a:tcPr/>
                </a:tc>
                <a:extLst>
                  <a:ext uri="{0D108BD9-81ED-4DB2-BD59-A6C34878D82A}">
                    <a16:rowId xmlns:a16="http://schemas.microsoft.com/office/drawing/2014/main" val="2296182154"/>
                  </a:ext>
                </a:extLst>
              </a:tr>
              <a:tr h="679726">
                <a:tc>
                  <a:txBody>
                    <a:bodyPr/>
                    <a:lstStyle/>
                    <a:p>
                      <a:r>
                        <a:rPr lang="fr-FR" dirty="0"/>
                        <a:t>Maitriser les ressources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a:t>
                      </a:r>
                      <a:r>
                        <a:rPr lang="fr-FR" baseline="0" dirty="0"/>
                        <a:t> maitrise</a:t>
                      </a:r>
                      <a:endParaRPr lang="fr-FR" dirty="0"/>
                    </a:p>
                    <a:p>
                      <a:endParaRPr lang="fr-FR" dirty="0"/>
                    </a:p>
                  </a:txBody>
                  <a:tcPr/>
                </a:tc>
                <a:extLst>
                  <a:ext uri="{0D108BD9-81ED-4DB2-BD59-A6C34878D82A}">
                    <a16:rowId xmlns:a16="http://schemas.microsoft.com/office/drawing/2014/main" val="4110266225"/>
                  </a:ext>
                </a:extLst>
              </a:tr>
            </a:tbl>
          </a:graphicData>
        </a:graphic>
      </p:graphicFrame>
      <p:sp>
        <p:nvSpPr>
          <p:cNvPr id="2" name="Espace réservé du pied de page 1">
            <a:extLst>
              <a:ext uri="{FF2B5EF4-FFF2-40B4-BE49-F238E27FC236}">
                <a16:creationId xmlns:a16="http://schemas.microsoft.com/office/drawing/2014/main" id="{54ED62A5-BE12-4E08-85C1-25E3071A0E5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9279231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5" y="195441"/>
            <a:ext cx="8991600" cy="5324535"/>
          </a:xfrm>
          <a:prstGeom prst="rect">
            <a:avLst/>
          </a:prstGeom>
          <a:noFill/>
        </p:spPr>
        <p:txBody>
          <a:bodyPr wrap="square" rtlCol="0">
            <a:spAutoFit/>
          </a:bodyPr>
          <a:lstStyle/>
          <a:p>
            <a:r>
              <a:rPr lang="fr-FR" sz="2000" dirty="0"/>
              <a:t>La gestion des ressources du projet comprend les processus qui consistent à identifier, à obtenir et à gérer les ressources requises pour garantir l’achèvement du projet. Ces processus veillent à ce que les bonnes ressources soient mises à disposition du chef de projet et de l'équipe projet au bon moment et au bon endroit</a:t>
            </a:r>
          </a:p>
          <a:p>
            <a:endParaRPr lang="fr-FR" sz="2000" dirty="0"/>
          </a:p>
          <a:p>
            <a:pPr marL="342900" indent="-342900">
              <a:buFont typeface="Wingdings" panose="05000000000000000000" pitchFamily="2" charset="2"/>
              <a:buChar char="§"/>
            </a:pPr>
            <a:r>
              <a:rPr lang="fr-FR" sz="2000" dirty="0"/>
              <a:t>Compétences variées</a:t>
            </a:r>
          </a:p>
          <a:p>
            <a:pPr marL="342900" indent="-342900">
              <a:buFont typeface="Wingdings" panose="05000000000000000000" pitchFamily="2" charset="2"/>
              <a:buChar char="§"/>
            </a:pPr>
            <a:r>
              <a:rPr lang="fr-FR" sz="2000" dirty="0"/>
              <a:t>Travaillent à temps plein ou à temps partiel</a:t>
            </a:r>
          </a:p>
          <a:p>
            <a:pPr marL="342900" indent="-342900">
              <a:buFont typeface="Wingdings" panose="05000000000000000000" pitchFamily="2" charset="2"/>
              <a:buChar char="§"/>
            </a:pPr>
            <a:r>
              <a:rPr lang="fr-FR" sz="2000" dirty="0"/>
              <a:t>Venant en renfort ou quittant l’équipe</a:t>
            </a:r>
          </a:p>
          <a:p>
            <a:r>
              <a:rPr lang="fr-FR" sz="2000" dirty="0"/>
              <a:t> </a:t>
            </a:r>
          </a:p>
          <a:p>
            <a:r>
              <a:rPr lang="fr-FR" sz="2000" dirty="0"/>
              <a:t>La participation de tous les membres de l’équipe à la planification du projet et à la prise de décision est bénéfique.</a:t>
            </a:r>
          </a:p>
          <a:p>
            <a:endParaRPr lang="fr-FR" sz="2000" dirty="0"/>
          </a:p>
          <a:p>
            <a:pPr marL="342900" indent="-342900">
              <a:buFont typeface="Wingdings" panose="05000000000000000000" pitchFamily="2" charset="2"/>
              <a:buChar char="§"/>
            </a:pPr>
            <a:r>
              <a:rPr lang="fr-FR" sz="2000" dirty="0"/>
              <a:t>Après la création de la SDP par les membres initiaux de l’équipe projet, il peut être nécessaire de renforcer l’équipe de projet</a:t>
            </a:r>
          </a:p>
          <a:p>
            <a:pPr marL="342900" indent="-342900">
              <a:buFont typeface="Wingdings" panose="05000000000000000000" pitchFamily="2" charset="2"/>
              <a:buChar char="§"/>
            </a:pPr>
            <a:r>
              <a:rPr lang="fr-FR" sz="2000" dirty="0"/>
              <a:t>Les risques du projet peuvent augmenter ou diminuer </a:t>
            </a:r>
          </a:p>
          <a:p>
            <a:pPr marL="342900" indent="-342900">
              <a:buFont typeface="Wingdings" panose="05000000000000000000" pitchFamily="2" charset="2"/>
              <a:buChar char="§"/>
            </a:pPr>
            <a:r>
              <a:rPr lang="fr-FR" sz="2000" dirty="0"/>
              <a:t>Les « base line peuvent » changer </a:t>
            </a:r>
          </a:p>
          <a:p>
            <a:endParaRPr lang="fr-FR" sz="200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109276"/>
            <a:ext cx="3061855" cy="1077218"/>
          </a:xfrm>
          <a:prstGeom prst="rect">
            <a:avLst/>
          </a:prstGeom>
          <a:noFill/>
        </p:spPr>
        <p:txBody>
          <a:bodyPr wrap="square" rtlCol="0">
            <a:spAutoFit/>
          </a:bodyPr>
          <a:lstStyle/>
          <a:p>
            <a:pPr algn="ctr"/>
            <a:r>
              <a:rPr lang="fr-FR" sz="3200" b="1" dirty="0"/>
              <a:t>GESTION DES RESSOURCES</a:t>
            </a:r>
          </a:p>
        </p:txBody>
      </p:sp>
      <p:sp>
        <p:nvSpPr>
          <p:cNvPr id="3" name="Espace réservé du pied de page 2">
            <a:extLst>
              <a:ext uri="{FF2B5EF4-FFF2-40B4-BE49-F238E27FC236}">
                <a16:creationId xmlns:a16="http://schemas.microsoft.com/office/drawing/2014/main" id="{66064369-7C96-41CC-8B4E-0AD7C9EB6FE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99974318"/>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10836" y="240034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603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851973"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1" y="3051530"/>
            <a:ext cx="9010318" cy="3816429"/>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Identification les rôles, les responsabilités et les compétences requises, les relations d’autorité.</a:t>
            </a:r>
          </a:p>
          <a:p>
            <a:pPr marL="285750" indent="-285750">
              <a:buFont typeface="Wingdings" panose="05000000000000000000" pitchFamily="2" charset="2"/>
              <a:buChar char="§"/>
            </a:pPr>
            <a:r>
              <a:rPr lang="fr-FR" sz="2200" dirty="0"/>
              <a:t>Elaborer un plan de management des ressources humaines</a:t>
            </a:r>
          </a:p>
          <a:p>
            <a:pPr marL="285750" indent="-285750">
              <a:buFont typeface="Wingdings" panose="05000000000000000000" pitchFamily="2" charset="2"/>
              <a:buChar char="§"/>
            </a:pPr>
            <a:r>
              <a:rPr lang="fr-FR" sz="2200" dirty="0"/>
              <a:t>Elaborer les organigrammes du projet</a:t>
            </a:r>
          </a:p>
          <a:p>
            <a:pPr marL="285750" indent="-285750">
              <a:buFont typeface="Wingdings" panose="05000000000000000000" pitchFamily="2" charset="2"/>
              <a:buChar char="§"/>
            </a:pPr>
            <a:r>
              <a:rPr lang="fr-FR" sz="2200" dirty="0"/>
              <a:t>Le calendrier d’acquisition et de désengagement des ressources</a:t>
            </a:r>
          </a:p>
          <a:p>
            <a:pPr marL="285750" indent="-285750">
              <a:buFont typeface="Wingdings" panose="05000000000000000000" pitchFamily="2" charset="2"/>
              <a:buChar char="§"/>
            </a:pPr>
            <a:r>
              <a:rPr lang="fr-FR" sz="2200" dirty="0"/>
              <a:t>Identification des besoins en formation, stratégies de développement de l’esprit d’équipe, plan  des programmes de reconnaissance et de récompense</a:t>
            </a:r>
          </a:p>
          <a:p>
            <a:pPr marL="285750" indent="-285750">
              <a:buFont typeface="Wingdings" panose="05000000000000000000" pitchFamily="2" charset="2"/>
              <a:buChar char="§"/>
            </a:pPr>
            <a:r>
              <a:rPr lang="fr-FR" sz="2200" dirty="0"/>
              <a:t>Aide du commanditaire ( le financement, clarification du contenu, la surveillance de l’avancement et l’influence sur d’autres partie prenantes)</a:t>
            </a:r>
          </a:p>
          <a:p>
            <a:endParaRPr lang="fr-FR" sz="2200" dirty="0"/>
          </a:p>
        </p:txBody>
      </p:sp>
      <p:sp>
        <p:nvSpPr>
          <p:cNvPr id="3" name="Espace réservé du pied de page 2">
            <a:extLst>
              <a:ext uri="{FF2B5EF4-FFF2-40B4-BE49-F238E27FC236}">
                <a16:creationId xmlns:a16="http://schemas.microsoft.com/office/drawing/2014/main" id="{18441B55-D60D-47E2-B368-2B7F81BC882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114582671"/>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10836" y="240034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603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851973"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0" y="3281112"/>
            <a:ext cx="9010318" cy="4955203"/>
          </a:xfrm>
          <a:prstGeom prst="rect">
            <a:avLst/>
          </a:prstGeom>
          <a:noFill/>
        </p:spPr>
        <p:txBody>
          <a:bodyPr wrap="square" rtlCol="0">
            <a:spAutoFit/>
          </a:bodyPr>
          <a:lstStyle/>
          <a:p>
            <a:pPr marL="285750" indent="-285750">
              <a:buFont typeface="Wingdings" panose="05000000000000000000" pitchFamily="2" charset="2"/>
              <a:buChar char="§"/>
            </a:pPr>
            <a:r>
              <a:rPr lang="fr-FR" sz="2200" dirty="0"/>
              <a:t>Les ressources matériels ( équipements, installations, fournitures, infrastructures )</a:t>
            </a:r>
          </a:p>
          <a:p>
            <a:pPr marL="285750" indent="-285750">
              <a:buFont typeface="Wingdings" panose="05000000000000000000" pitchFamily="2" charset="2"/>
              <a:buChar char="§"/>
            </a:pPr>
            <a:r>
              <a:rPr lang="fr-FR" sz="2200" dirty="0"/>
              <a:t>Eléments ayant une influence sur l’équipe de projet</a:t>
            </a:r>
          </a:p>
          <a:p>
            <a:endParaRPr lang="fr-FR" sz="2200" dirty="0"/>
          </a:p>
          <a:p>
            <a:pPr marL="742950" lvl="1" indent="-285750">
              <a:buFont typeface="Wingdings" panose="05000000000000000000" pitchFamily="2" charset="2"/>
              <a:buChar char="§"/>
            </a:pPr>
            <a:r>
              <a:rPr lang="fr-FR" sz="2000" dirty="0"/>
              <a:t>L’environnement du projet</a:t>
            </a:r>
          </a:p>
          <a:p>
            <a:pPr marL="742950" lvl="1" indent="-285750">
              <a:buFont typeface="Wingdings" panose="05000000000000000000" pitchFamily="2" charset="2"/>
              <a:buChar char="§"/>
            </a:pPr>
            <a:r>
              <a:rPr lang="fr-FR" sz="2000" dirty="0"/>
              <a:t>La répartition géographique des membres de l’équipe</a:t>
            </a:r>
          </a:p>
          <a:p>
            <a:pPr marL="742950" lvl="1" indent="-285750">
              <a:buFont typeface="Wingdings" panose="05000000000000000000" pitchFamily="2" charset="2"/>
              <a:buChar char="§"/>
            </a:pPr>
            <a:r>
              <a:rPr lang="fr-FR" sz="2000" dirty="0"/>
              <a:t>La communication entre les parties prenantes</a:t>
            </a:r>
          </a:p>
          <a:p>
            <a:pPr marL="742950" lvl="1" indent="-285750">
              <a:buFont typeface="Wingdings" panose="05000000000000000000" pitchFamily="2" charset="2"/>
              <a:buChar char="§"/>
            </a:pPr>
            <a:r>
              <a:rPr lang="fr-FR" sz="2000" dirty="0"/>
              <a:t>La gestion des changements au sein de l’organisation</a:t>
            </a:r>
          </a:p>
          <a:p>
            <a:pPr marL="742950" lvl="1" indent="-285750">
              <a:buFont typeface="Wingdings" panose="05000000000000000000" pitchFamily="2" charset="2"/>
              <a:buChar char="§"/>
            </a:pPr>
            <a:r>
              <a:rPr lang="fr-FR" sz="2000" dirty="0"/>
              <a:t>Les politiques internes et externes</a:t>
            </a:r>
          </a:p>
          <a:p>
            <a:pPr marL="742950" lvl="1" indent="-285750">
              <a:buFont typeface="Wingdings" panose="05000000000000000000" pitchFamily="2" charset="2"/>
              <a:buChar char="§"/>
            </a:pPr>
            <a:r>
              <a:rPr lang="fr-FR" sz="2000" dirty="0"/>
              <a:t>Les problèmes de nature culturelle et le caractère unique de l’organisation</a:t>
            </a:r>
          </a:p>
          <a:p>
            <a:pPr marL="742950" lvl="1" indent="-285750">
              <a:buFont typeface="Wingdings" panose="05000000000000000000" pitchFamily="2" charset="2"/>
              <a:buChar char="§"/>
            </a:pPr>
            <a:r>
              <a:rPr lang="fr-FR" sz="2000" dirty="0"/>
              <a:t>Les autres facteurs susceptibles d’altérer la performance du projet</a:t>
            </a:r>
          </a:p>
          <a:p>
            <a:pPr marL="742950" lvl="1" indent="-285750">
              <a:buFont typeface="Wingdings" panose="05000000000000000000" pitchFamily="2" charset="2"/>
              <a:buChar char="§"/>
            </a:pPr>
            <a:endParaRPr lang="fr-FR" sz="2200" dirty="0"/>
          </a:p>
          <a:p>
            <a:pPr marL="742950" lvl="1" indent="-285750">
              <a:buFont typeface="Wingdings" panose="05000000000000000000" pitchFamily="2" charset="2"/>
              <a:buChar char="§"/>
            </a:pPr>
            <a:endParaRPr lang="fr-FR" sz="2200" dirty="0"/>
          </a:p>
          <a:p>
            <a:pPr marL="285750" indent="-285750">
              <a:buFont typeface="Wingdings" panose="05000000000000000000" pitchFamily="2" charset="2"/>
              <a:buChar char="§"/>
            </a:pPr>
            <a:endParaRPr lang="fr-FR" sz="2200" dirty="0"/>
          </a:p>
          <a:p>
            <a:endParaRPr lang="fr-FR" sz="2200" dirty="0"/>
          </a:p>
        </p:txBody>
      </p:sp>
      <p:sp>
        <p:nvSpPr>
          <p:cNvPr id="3" name="Espace réservé du pied de page 2">
            <a:extLst>
              <a:ext uri="{FF2B5EF4-FFF2-40B4-BE49-F238E27FC236}">
                <a16:creationId xmlns:a16="http://schemas.microsoft.com/office/drawing/2014/main" id="{16440B33-C32C-4C7B-B6BE-0CEBBFBE7D7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0340819"/>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RESSOURCES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619336003"/>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p:cNvPicPr>
            <a:picLocks noChangeAspect="1"/>
          </p:cNvPicPr>
          <p:nvPr/>
        </p:nvPicPr>
        <p:blipFill>
          <a:blip r:embed="rId3"/>
          <a:stretch>
            <a:fillRect/>
          </a:stretch>
        </p:blipFill>
        <p:spPr>
          <a:xfrm>
            <a:off x="3111769" y="2249559"/>
            <a:ext cx="6991350" cy="3838575"/>
          </a:xfrm>
          <a:prstGeom prst="rect">
            <a:avLst/>
          </a:prstGeom>
        </p:spPr>
      </p:pic>
      <p:sp>
        <p:nvSpPr>
          <p:cNvPr id="3" name="ZoneTexte 2"/>
          <p:cNvSpPr txBox="1"/>
          <p:nvPr/>
        </p:nvSpPr>
        <p:spPr>
          <a:xfrm>
            <a:off x="5579390" y="5083444"/>
            <a:ext cx="5858359" cy="646331"/>
          </a:xfrm>
          <a:prstGeom prst="rect">
            <a:avLst/>
          </a:prstGeom>
          <a:noFill/>
        </p:spPr>
        <p:txBody>
          <a:bodyPr wrap="square" rtlCol="0">
            <a:spAutoFit/>
          </a:bodyPr>
          <a:lstStyle/>
          <a:p>
            <a:r>
              <a:rPr lang="fr-FR" b="1" dirty="0"/>
              <a:t>Définir la méthode d’estimation, d’obtention, de gestion et d’utilisation des ressources matériels et d’une équipe projet</a:t>
            </a:r>
          </a:p>
        </p:txBody>
      </p:sp>
      <p:sp>
        <p:nvSpPr>
          <p:cNvPr id="9" name="Espace réservé du pied de page 8">
            <a:extLst>
              <a:ext uri="{FF2B5EF4-FFF2-40B4-BE49-F238E27FC236}">
                <a16:creationId xmlns:a16="http://schemas.microsoft.com/office/drawing/2014/main" id="{EC223828-A2F1-4ACD-B532-2A4D2999A38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349406936"/>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569660"/>
          </a:xfrm>
          <a:prstGeom prst="rect">
            <a:avLst/>
          </a:prstGeom>
          <a:solidFill>
            <a:schemeClr val="accent6">
              <a:lumMod val="20000"/>
              <a:lumOff val="80000"/>
            </a:schemeClr>
          </a:solidFill>
        </p:spPr>
        <p:txBody>
          <a:bodyPr wrap="square" rtlCol="0">
            <a:spAutoFit/>
          </a:bodyPr>
          <a:lstStyle/>
          <a:p>
            <a:pPr algn="ctr"/>
            <a:r>
              <a:rPr lang="fr-FR" sz="2400" b="1" dirty="0"/>
              <a:t>ESTIMER LES RESSOURCES NECESSAIRES AUX ACTIVITES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049639959"/>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a:t>
                      </a:r>
                      <a:r>
                        <a:rPr lang="fr-FR" sz="1800" b="1" kern="1200" baseline="0" dirty="0">
                          <a:solidFill>
                            <a:srgbClr val="0000FF"/>
                          </a:solidFill>
                          <a:latin typeface="Tahoma" pitchFamily="34" charset="0"/>
                          <a:ea typeface="+mn-ea"/>
                          <a:cs typeface="+mn-cs"/>
                        </a:rPr>
                        <a:t> les ressources nécessaires aux activités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p:cNvPicPr>
            <a:picLocks noChangeAspect="1"/>
          </p:cNvPicPr>
          <p:nvPr/>
        </p:nvPicPr>
        <p:blipFill>
          <a:blip r:embed="rId3"/>
          <a:stretch>
            <a:fillRect/>
          </a:stretch>
        </p:blipFill>
        <p:spPr>
          <a:xfrm>
            <a:off x="3235916" y="2249559"/>
            <a:ext cx="7509145" cy="4120244"/>
          </a:xfrm>
          <a:prstGeom prst="rect">
            <a:avLst/>
          </a:prstGeom>
        </p:spPr>
      </p:pic>
      <p:sp>
        <p:nvSpPr>
          <p:cNvPr id="3" name="Espace réservé du pied de page 2">
            <a:extLst>
              <a:ext uri="{FF2B5EF4-FFF2-40B4-BE49-F238E27FC236}">
                <a16:creationId xmlns:a16="http://schemas.microsoft.com/office/drawing/2014/main" id="{67A0BB03-C517-4BFC-BE58-92D6154BC2C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609978317"/>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RESSOURCES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619336003"/>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p:cNvPicPr>
            <a:picLocks noChangeAspect="1"/>
          </p:cNvPicPr>
          <p:nvPr/>
        </p:nvPicPr>
        <p:blipFill>
          <a:blip r:embed="rId3"/>
          <a:stretch>
            <a:fillRect/>
          </a:stretch>
        </p:blipFill>
        <p:spPr>
          <a:xfrm>
            <a:off x="2965907" y="2514885"/>
            <a:ext cx="3228975" cy="3209925"/>
          </a:xfrm>
          <a:prstGeom prst="rect">
            <a:avLst/>
          </a:prstGeom>
        </p:spPr>
      </p:pic>
      <p:sp>
        <p:nvSpPr>
          <p:cNvPr id="12" name="ZoneTexte 11"/>
          <p:cNvSpPr txBox="1"/>
          <p:nvPr/>
        </p:nvSpPr>
        <p:spPr>
          <a:xfrm>
            <a:off x="6194883" y="2718149"/>
            <a:ext cx="5226212" cy="2031325"/>
          </a:xfrm>
          <a:prstGeom prst="rect">
            <a:avLst/>
          </a:prstGeom>
          <a:noFill/>
        </p:spPr>
        <p:txBody>
          <a:bodyPr wrap="square" rtlCol="0">
            <a:spAutoFit/>
          </a:bodyPr>
          <a:lstStyle/>
          <a:p>
            <a:pPr marL="285750" indent="-285750">
              <a:buFont typeface="Wingdings" panose="05000000000000000000" pitchFamily="2" charset="2"/>
              <a:buChar char="§"/>
            </a:pPr>
            <a:r>
              <a:rPr lang="fr-FR" dirty="0"/>
              <a:t>Structuré en fonction des unités, des équipes ou des services existant de l’organisation</a:t>
            </a:r>
          </a:p>
          <a:p>
            <a:endParaRPr lang="fr-FR" dirty="0"/>
          </a:p>
          <a:p>
            <a:pPr marL="285750" indent="-285750">
              <a:buFont typeface="Wingdings" panose="05000000000000000000" pitchFamily="2" charset="2"/>
              <a:buChar char="§"/>
            </a:pPr>
            <a:r>
              <a:rPr lang="fr-FR" dirty="0"/>
              <a:t>Structuré en fonction des recommandations du sponsor</a:t>
            </a:r>
          </a:p>
          <a:p>
            <a:endParaRPr lang="fr-FR" dirty="0"/>
          </a:p>
          <a:p>
            <a:endParaRPr lang="fr-FR" dirty="0"/>
          </a:p>
        </p:txBody>
      </p:sp>
      <p:sp>
        <p:nvSpPr>
          <p:cNvPr id="3" name="Espace réservé du pied de page 2">
            <a:extLst>
              <a:ext uri="{FF2B5EF4-FFF2-40B4-BE49-F238E27FC236}">
                <a16:creationId xmlns:a16="http://schemas.microsoft.com/office/drawing/2014/main" id="{984EDFE8-DFF6-4CB8-99A8-1A6AFE2DA61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029046702"/>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RESSOURCES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619336003"/>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3" name="Image 12"/>
          <p:cNvPicPr>
            <a:picLocks noChangeAspect="1"/>
          </p:cNvPicPr>
          <p:nvPr/>
        </p:nvPicPr>
        <p:blipFill>
          <a:blip r:embed="rId3"/>
          <a:stretch>
            <a:fillRect/>
          </a:stretch>
        </p:blipFill>
        <p:spPr>
          <a:xfrm>
            <a:off x="2871114" y="2536089"/>
            <a:ext cx="3190875" cy="3038475"/>
          </a:xfrm>
          <a:prstGeom prst="rect">
            <a:avLst/>
          </a:prstGeom>
        </p:spPr>
      </p:pic>
      <p:sp>
        <p:nvSpPr>
          <p:cNvPr id="14" name="ZoneTexte 13"/>
          <p:cNvSpPr txBox="1"/>
          <p:nvPr/>
        </p:nvSpPr>
        <p:spPr>
          <a:xfrm>
            <a:off x="6061988" y="2371525"/>
            <a:ext cx="5629979" cy="923330"/>
          </a:xfrm>
          <a:prstGeom prst="rect">
            <a:avLst/>
          </a:prstGeom>
          <a:noFill/>
        </p:spPr>
        <p:txBody>
          <a:bodyPr wrap="square" rtlCol="0">
            <a:spAutoFit/>
          </a:bodyPr>
          <a:lstStyle/>
          <a:p>
            <a:r>
              <a:rPr lang="fr-FR" dirty="0"/>
              <a:t>Description détaillée du poste ou formulaire Rôle-responsabilité-autorité, document pouvant être utiles pour des projets futurs</a:t>
            </a:r>
          </a:p>
        </p:txBody>
      </p:sp>
      <p:sp>
        <p:nvSpPr>
          <p:cNvPr id="3" name="Espace réservé du pied de page 2">
            <a:extLst>
              <a:ext uri="{FF2B5EF4-FFF2-40B4-BE49-F238E27FC236}">
                <a16:creationId xmlns:a16="http://schemas.microsoft.com/office/drawing/2014/main" id="{7A595130-07C5-4940-AA6C-62D9B04BACD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72589236"/>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RESSOURCES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619336003"/>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p:cNvSpPr txBox="1"/>
          <p:nvPr/>
        </p:nvSpPr>
        <p:spPr>
          <a:xfrm>
            <a:off x="5961835" y="2555326"/>
            <a:ext cx="5620571" cy="3693319"/>
          </a:xfrm>
          <a:prstGeom prst="rect">
            <a:avLst/>
          </a:prstGeom>
          <a:noFill/>
        </p:spPr>
        <p:txBody>
          <a:bodyPr wrap="square" rtlCol="0">
            <a:spAutoFit/>
          </a:bodyPr>
          <a:lstStyle/>
          <a:p>
            <a:pPr marL="285750" indent="-285750">
              <a:buFont typeface="Wingdings" panose="05000000000000000000" pitchFamily="2" charset="2"/>
              <a:buChar char="§"/>
            </a:pPr>
            <a:r>
              <a:rPr lang="fr-FR" dirty="0"/>
              <a:t>Matrice d’affectation des responsabilités montre les ressources du projets attribuées à chacun des lots / composante / sous-composante /activité…</a:t>
            </a:r>
          </a:p>
          <a:p>
            <a:endParaRPr lang="fr-FR" dirty="0"/>
          </a:p>
          <a:p>
            <a:pPr marL="285750" indent="-285750">
              <a:buFont typeface="Wingdings" panose="05000000000000000000" pitchFamily="2" charset="2"/>
              <a:buChar char="§"/>
            </a:pPr>
            <a:r>
              <a:rPr lang="fr-FR" dirty="0"/>
              <a:t>Groupe d’équipe de projet / unité affectée à une composante et RACI ou niveau de chaque composante.</a:t>
            </a:r>
          </a:p>
          <a:p>
            <a:endParaRPr lang="fr-FR" dirty="0"/>
          </a:p>
          <a:p>
            <a:pPr marL="285750" indent="-285750">
              <a:buFont typeface="Wingdings" panose="05000000000000000000" pitchFamily="2" charset="2"/>
              <a:buChar char="§"/>
            </a:pPr>
            <a:r>
              <a:rPr lang="fr-FR" dirty="0"/>
              <a:t>Matrice RACI ( Responsable, </a:t>
            </a:r>
            <a:r>
              <a:rPr lang="fr-FR" dirty="0" err="1"/>
              <a:t>Accountable</a:t>
            </a:r>
            <a:r>
              <a:rPr lang="fr-FR" dirty="0"/>
              <a:t>, </a:t>
            </a:r>
            <a:r>
              <a:rPr lang="fr-FR" dirty="0" err="1"/>
              <a:t>Consulted</a:t>
            </a:r>
            <a:r>
              <a:rPr lang="fr-FR" dirty="0"/>
              <a:t>, </a:t>
            </a:r>
            <a:r>
              <a:rPr lang="fr-FR" dirty="0" err="1"/>
              <a:t>Informed</a:t>
            </a:r>
            <a:r>
              <a:rPr lang="fr-FR" dirty="0"/>
              <a:t>) Réalise, Rend Compte, Consulté, Informé</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Assurer une séparation claire des rôles et des attentes</a:t>
            </a:r>
          </a:p>
          <a:p>
            <a:endParaRPr lang="fr-FR" dirty="0"/>
          </a:p>
          <a:p>
            <a:endParaRPr lang="fr-FR" dirty="0"/>
          </a:p>
        </p:txBody>
      </p:sp>
      <p:pic>
        <p:nvPicPr>
          <p:cNvPr id="12" name="Image 11"/>
          <p:cNvPicPr>
            <a:picLocks noChangeAspect="1"/>
          </p:cNvPicPr>
          <p:nvPr/>
        </p:nvPicPr>
        <p:blipFill>
          <a:blip r:embed="rId3"/>
          <a:stretch>
            <a:fillRect/>
          </a:stretch>
        </p:blipFill>
        <p:spPr>
          <a:xfrm>
            <a:off x="2706960" y="2402233"/>
            <a:ext cx="3254875" cy="3165836"/>
          </a:xfrm>
          <a:prstGeom prst="rect">
            <a:avLst/>
          </a:prstGeom>
        </p:spPr>
      </p:pic>
      <p:sp>
        <p:nvSpPr>
          <p:cNvPr id="3" name="Espace réservé du pied de page 2">
            <a:extLst>
              <a:ext uri="{FF2B5EF4-FFF2-40B4-BE49-F238E27FC236}">
                <a16:creationId xmlns:a16="http://schemas.microsoft.com/office/drawing/2014/main" id="{D9A4EF16-451F-44D5-B7D7-823AEB038B7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0692476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461665"/>
          </a:xfrm>
          <a:prstGeom prst="rect">
            <a:avLst/>
          </a:prstGeom>
          <a:solidFill>
            <a:schemeClr val="accent6">
              <a:lumMod val="20000"/>
              <a:lumOff val="80000"/>
            </a:schemeClr>
          </a:solidFill>
        </p:spPr>
        <p:txBody>
          <a:bodyPr wrap="square" rtlCol="0">
            <a:spAutoFit/>
          </a:bodyPr>
          <a:lstStyle/>
          <a:p>
            <a:pPr algn="ctr"/>
            <a:r>
              <a:rPr lang="fr-FR" sz="2400" b="1" dirty="0"/>
              <a:t>UN PROJET ?</a:t>
            </a:r>
          </a:p>
        </p:txBody>
      </p:sp>
      <p:sp>
        <p:nvSpPr>
          <p:cNvPr id="2" name="ZoneTexte 1">
            <a:extLst>
              <a:ext uri="{FF2B5EF4-FFF2-40B4-BE49-F238E27FC236}">
                <a16:creationId xmlns:a16="http://schemas.microsoft.com/office/drawing/2014/main" id="{45783D59-58F6-476D-AD6F-65B5DE56B92B}"/>
              </a:ext>
            </a:extLst>
          </p:cNvPr>
          <p:cNvSpPr txBox="1"/>
          <p:nvPr/>
        </p:nvSpPr>
        <p:spPr>
          <a:xfrm>
            <a:off x="2660074" y="116406"/>
            <a:ext cx="9227126" cy="4154984"/>
          </a:xfrm>
          <a:prstGeom prst="rect">
            <a:avLst/>
          </a:prstGeom>
          <a:noFill/>
        </p:spPr>
        <p:txBody>
          <a:bodyPr wrap="square" rtlCol="0">
            <a:spAutoFit/>
          </a:bodyPr>
          <a:lstStyle>
            <a:defPPr>
              <a:defRPr lang="fr-FR"/>
            </a:defPPr>
            <a:lvl1pPr marL="342900" indent="-342900">
              <a:lnSpc>
                <a:spcPct val="150000"/>
              </a:lnSpc>
              <a:buFont typeface="Wingdings" panose="05000000000000000000" pitchFamily="2" charset="2"/>
              <a:buChar char="ü"/>
              <a:defRPr sz="2400"/>
            </a:lvl1pPr>
            <a:lvl2pPr marL="800100" lvl="1" indent="-342900">
              <a:buFont typeface="Wingdings" panose="05000000000000000000" pitchFamily="2" charset="2"/>
              <a:buChar char="ü"/>
              <a:defRPr sz="2400"/>
            </a:lvl2pPr>
            <a:lvl3pPr marL="1257300" lvl="2" indent="-342900">
              <a:buFont typeface="Wingdings" panose="05000000000000000000" pitchFamily="2" charset="2"/>
              <a:buChar char="ü"/>
              <a:defRPr sz="2400"/>
            </a:lvl3pPr>
          </a:lstStyle>
          <a:p>
            <a:r>
              <a:rPr lang="fr-FR" dirty="0"/>
              <a:t>A quel moment le projet prend fin ?</a:t>
            </a:r>
          </a:p>
          <a:p>
            <a:pPr marL="0" indent="0">
              <a:buNone/>
            </a:pPr>
            <a:endParaRPr lang="fr-FR" sz="800" dirty="0"/>
          </a:p>
          <a:p>
            <a:pPr lvl="1">
              <a:buFont typeface="Arial" panose="020B0604020202020204" pitchFamily="34" charset="0"/>
              <a:buChar char="•"/>
            </a:pPr>
            <a:r>
              <a:rPr lang="fr-FR" dirty="0"/>
              <a:t>Objectifs atteints</a:t>
            </a:r>
          </a:p>
          <a:p>
            <a:pPr lvl="1">
              <a:buFont typeface="Arial" panose="020B0604020202020204" pitchFamily="34" charset="0"/>
              <a:buChar char="•"/>
            </a:pPr>
            <a:r>
              <a:rPr lang="fr-FR" dirty="0"/>
              <a:t>Objectifs ne pourront pas être atteints ou ne sont pas réalisables</a:t>
            </a:r>
          </a:p>
          <a:p>
            <a:pPr lvl="1">
              <a:buFont typeface="Arial" panose="020B0604020202020204" pitchFamily="34" charset="0"/>
              <a:buChar char="•"/>
            </a:pPr>
            <a:r>
              <a:rPr lang="fr-FR" dirty="0"/>
              <a:t>Le projet n’est plus utile, le besoin a disparu</a:t>
            </a:r>
          </a:p>
          <a:p>
            <a:pPr lvl="1">
              <a:buFont typeface="Arial" panose="020B0604020202020204" pitchFamily="34" charset="0"/>
              <a:buChar char="•"/>
            </a:pPr>
            <a:r>
              <a:rPr lang="fr-FR" dirty="0"/>
              <a:t>Ressources financières épuisées, ou plus disponibles</a:t>
            </a:r>
          </a:p>
          <a:p>
            <a:pPr lvl="1">
              <a:buFont typeface="Arial" panose="020B0604020202020204" pitchFamily="34" charset="0"/>
              <a:buChar char="•"/>
            </a:pPr>
            <a:r>
              <a:rPr lang="fr-FR" dirty="0"/>
              <a:t>Par la volonté du client</a:t>
            </a:r>
          </a:p>
          <a:p>
            <a:pPr lvl="1">
              <a:buFont typeface="Arial" panose="020B0604020202020204" pitchFamily="34" charset="0"/>
              <a:buChar char="•"/>
            </a:pPr>
            <a:r>
              <a:rPr lang="fr-FR" dirty="0"/>
              <a:t>Ressources humaines ou matérielles ne sont plus disponibles</a:t>
            </a:r>
          </a:p>
          <a:p>
            <a:pPr lvl="1">
              <a:buFont typeface="Arial" panose="020B0604020202020204" pitchFamily="34" charset="0"/>
              <a:buChar char="•"/>
            </a:pPr>
            <a:r>
              <a:rPr lang="fr-FR" dirty="0"/>
              <a:t>Par la volonté du commanditaire ( promoteur, maitre d’ouvrage)</a:t>
            </a:r>
          </a:p>
          <a:p>
            <a:pPr lvl="1">
              <a:buFont typeface="Arial" panose="020B0604020202020204" pitchFamily="34" charset="0"/>
              <a:buChar char="•"/>
            </a:pPr>
            <a:r>
              <a:rPr lang="fr-FR" dirty="0"/>
              <a:t>Pour des raisons juridiques</a:t>
            </a:r>
          </a:p>
          <a:p>
            <a:pPr lvl="1">
              <a:buFont typeface="Arial" panose="020B0604020202020204" pitchFamily="34" charset="0"/>
              <a:buChar char="•"/>
            </a:pPr>
            <a:r>
              <a:rPr lang="fr-FR" dirty="0"/>
              <a:t>…</a:t>
            </a:r>
          </a:p>
        </p:txBody>
      </p:sp>
      <p:pic>
        <p:nvPicPr>
          <p:cNvPr id="7" name="Image 6">
            <a:extLst>
              <a:ext uri="{FF2B5EF4-FFF2-40B4-BE49-F238E27FC236}">
                <a16:creationId xmlns:a16="http://schemas.microsoft.com/office/drawing/2014/main" id="{94672DD4-AF15-4E14-92E5-CAD2FFCE12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6109" y="4243557"/>
            <a:ext cx="9219039" cy="192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a:extLst>
              <a:ext uri="{FF2B5EF4-FFF2-40B4-BE49-F238E27FC236}">
                <a16:creationId xmlns:a16="http://schemas.microsoft.com/office/drawing/2014/main" id="{6A8B9505-BCAA-4395-8B43-C6B4BB7BD1D9}"/>
              </a:ext>
            </a:extLst>
          </p:cNvPr>
          <p:cNvSpPr txBox="1"/>
          <p:nvPr/>
        </p:nvSpPr>
        <p:spPr>
          <a:xfrm>
            <a:off x="7735455" y="6247735"/>
            <a:ext cx="4626344" cy="369332"/>
          </a:xfrm>
          <a:prstGeom prst="rect">
            <a:avLst/>
          </a:prstGeom>
          <a:noFill/>
        </p:spPr>
        <p:txBody>
          <a:bodyPr wrap="square" rtlCol="0">
            <a:spAutoFit/>
          </a:bodyPr>
          <a:lstStyle/>
          <a:p>
            <a:r>
              <a:rPr lang="fr-FR" b="1" i="1" dirty="0"/>
              <a:t>Source PMBOK 6</a:t>
            </a:r>
            <a:r>
              <a:rPr lang="fr-FR" b="1" i="1" baseline="30000" dirty="0"/>
              <a:t>e</a:t>
            </a:r>
            <a:r>
              <a:rPr lang="fr-FR" b="1" i="1" dirty="0"/>
              <a:t> Edition page</a:t>
            </a:r>
          </a:p>
        </p:txBody>
      </p:sp>
      <p:sp>
        <p:nvSpPr>
          <p:cNvPr id="9" name="ZoneTexte 8">
            <a:extLst>
              <a:ext uri="{FF2B5EF4-FFF2-40B4-BE49-F238E27FC236}">
                <a16:creationId xmlns:a16="http://schemas.microsoft.com/office/drawing/2014/main" id="{D2D80AEC-8795-4710-9C0B-673886909921}"/>
              </a:ext>
            </a:extLst>
          </p:cNvPr>
          <p:cNvSpPr txBox="1"/>
          <p:nvPr/>
        </p:nvSpPr>
        <p:spPr>
          <a:xfrm>
            <a:off x="236484" y="826779"/>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3" name="Espace réservé du pied de page 2">
            <a:extLst>
              <a:ext uri="{FF2B5EF4-FFF2-40B4-BE49-F238E27FC236}">
                <a16:creationId xmlns:a16="http://schemas.microsoft.com/office/drawing/2014/main" id="{EA6DFA5B-5A79-4B42-B955-24D80F6BCFF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11170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Effect transition="in" filter="fade">
                                      <p:cBhvr>
                                        <p:cTn id="31" dur="500"/>
                                        <p:tgtEl>
                                          <p:spTgt spid="2">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RESSOURCES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619336003"/>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p:cNvPicPr>
            <a:picLocks noChangeAspect="1"/>
          </p:cNvPicPr>
          <p:nvPr/>
        </p:nvPicPr>
        <p:blipFill>
          <a:blip r:embed="rId3"/>
          <a:stretch>
            <a:fillRect/>
          </a:stretch>
        </p:blipFill>
        <p:spPr>
          <a:xfrm>
            <a:off x="3028950" y="2249559"/>
            <a:ext cx="7962900" cy="3724275"/>
          </a:xfrm>
          <a:prstGeom prst="rect">
            <a:avLst/>
          </a:prstGeom>
        </p:spPr>
      </p:pic>
      <p:sp>
        <p:nvSpPr>
          <p:cNvPr id="3" name="Espace réservé du pied de page 2">
            <a:extLst>
              <a:ext uri="{FF2B5EF4-FFF2-40B4-BE49-F238E27FC236}">
                <a16:creationId xmlns:a16="http://schemas.microsoft.com/office/drawing/2014/main" id="{9FDF0EA8-980A-4558-B454-9139BA8B146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522940194"/>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21225" y="2555326"/>
            <a:ext cx="2188022" cy="1384995"/>
          </a:xfrm>
          <a:prstGeom prst="rect">
            <a:avLst/>
          </a:prstGeom>
          <a:solidFill>
            <a:schemeClr val="accent6">
              <a:lumMod val="20000"/>
              <a:lumOff val="80000"/>
            </a:schemeClr>
          </a:solidFill>
        </p:spPr>
        <p:txBody>
          <a:bodyPr wrap="square" rtlCol="0">
            <a:spAutoFit/>
          </a:bodyPr>
          <a:lstStyle/>
          <a:p>
            <a:pPr algn="ctr"/>
            <a:r>
              <a:rPr lang="fr-FR" sz="2800" b="1" dirty="0"/>
              <a:t>PLANIFIER LA GESTION DES RESSOURCES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619336003"/>
              </p:ext>
            </p:extLst>
          </p:nvPr>
        </p:nvGraphicFramePr>
        <p:xfrm>
          <a:off x="2619214" y="160841"/>
          <a:ext cx="9453966" cy="1997380"/>
        </p:xfrm>
        <a:graphic>
          <a:graphicData uri="http://schemas.openxmlformats.org/drawingml/2006/table">
            <a:tbl>
              <a:tblPr firstRow="1" bandRow="1">
                <a:tableStyleId>{5C22544A-7EE6-4342-B048-85BDC9FD1C3A}</a:tableStyleId>
              </a:tblPr>
              <a:tblGrid>
                <a:gridCol w="4713191">
                  <a:extLst>
                    <a:ext uri="{9D8B030D-6E8A-4147-A177-3AD203B41FA5}">
                      <a16:colId xmlns:a16="http://schemas.microsoft.com/office/drawing/2014/main" val="2249680118"/>
                    </a:ext>
                  </a:extLst>
                </a:gridCol>
                <a:gridCol w="4740775">
                  <a:extLst>
                    <a:ext uri="{9D8B030D-6E8A-4147-A177-3AD203B41FA5}">
                      <a16:colId xmlns:a16="http://schemas.microsoft.com/office/drawing/2014/main" val="2722779140"/>
                    </a:ext>
                  </a:extLst>
                </a:gridCol>
              </a:tblGrid>
              <a:tr h="109452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90285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ressources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706960" y="189283"/>
            <a:ext cx="4577064" cy="97024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6177" y="280621"/>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7889" y="643030"/>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graphicFrame>
        <p:nvGraphicFramePr>
          <p:cNvPr id="3" name="Tableau 2"/>
          <p:cNvGraphicFramePr>
            <a:graphicFrameLocks noGrp="1"/>
          </p:cNvGraphicFramePr>
          <p:nvPr>
            <p:extLst>
              <p:ext uri="{D42A27DB-BD31-4B8C-83A1-F6EECF244321}">
                <p14:modId xmlns:p14="http://schemas.microsoft.com/office/powerpoint/2010/main" val="1193605938"/>
              </p:ext>
            </p:extLst>
          </p:nvPr>
        </p:nvGraphicFramePr>
        <p:xfrm>
          <a:off x="2495227" y="3551591"/>
          <a:ext cx="9087252" cy="1920240"/>
        </p:xfrm>
        <a:graphic>
          <a:graphicData uri="http://schemas.openxmlformats.org/drawingml/2006/table">
            <a:tbl>
              <a:tblPr firstRow="1" bandRow="1">
                <a:tableStyleId>{5C22544A-7EE6-4342-B048-85BDC9FD1C3A}</a:tableStyleId>
              </a:tblPr>
              <a:tblGrid>
                <a:gridCol w="1514542">
                  <a:extLst>
                    <a:ext uri="{9D8B030D-6E8A-4147-A177-3AD203B41FA5}">
                      <a16:colId xmlns:a16="http://schemas.microsoft.com/office/drawing/2014/main" val="2548194007"/>
                    </a:ext>
                  </a:extLst>
                </a:gridCol>
                <a:gridCol w="1514542">
                  <a:extLst>
                    <a:ext uri="{9D8B030D-6E8A-4147-A177-3AD203B41FA5}">
                      <a16:colId xmlns:a16="http://schemas.microsoft.com/office/drawing/2014/main" val="3642646880"/>
                    </a:ext>
                  </a:extLst>
                </a:gridCol>
                <a:gridCol w="1514542">
                  <a:extLst>
                    <a:ext uri="{9D8B030D-6E8A-4147-A177-3AD203B41FA5}">
                      <a16:colId xmlns:a16="http://schemas.microsoft.com/office/drawing/2014/main" val="484028569"/>
                    </a:ext>
                  </a:extLst>
                </a:gridCol>
                <a:gridCol w="1514542">
                  <a:extLst>
                    <a:ext uri="{9D8B030D-6E8A-4147-A177-3AD203B41FA5}">
                      <a16:colId xmlns:a16="http://schemas.microsoft.com/office/drawing/2014/main" val="3217069872"/>
                    </a:ext>
                  </a:extLst>
                </a:gridCol>
                <a:gridCol w="1514542">
                  <a:extLst>
                    <a:ext uri="{9D8B030D-6E8A-4147-A177-3AD203B41FA5}">
                      <a16:colId xmlns:a16="http://schemas.microsoft.com/office/drawing/2014/main" val="257691230"/>
                    </a:ext>
                  </a:extLst>
                </a:gridCol>
                <a:gridCol w="1514542">
                  <a:extLst>
                    <a:ext uri="{9D8B030D-6E8A-4147-A177-3AD203B41FA5}">
                      <a16:colId xmlns:a16="http://schemas.microsoft.com/office/drawing/2014/main" val="3040683728"/>
                    </a:ext>
                  </a:extLst>
                </a:gridCol>
              </a:tblGrid>
              <a:tr h="370840">
                <a:tc>
                  <a:txBody>
                    <a:bodyPr/>
                    <a:lstStyle/>
                    <a:p>
                      <a:r>
                        <a:rPr lang="fr-FR" dirty="0"/>
                        <a:t>ID/CODE</a:t>
                      </a:r>
                    </a:p>
                  </a:txBody>
                  <a:tcPr/>
                </a:tc>
                <a:tc>
                  <a:txBody>
                    <a:bodyPr/>
                    <a:lstStyle/>
                    <a:p>
                      <a:r>
                        <a:rPr lang="fr-FR" dirty="0"/>
                        <a:t>Type de ressource</a:t>
                      </a:r>
                    </a:p>
                  </a:txBody>
                  <a:tcPr/>
                </a:tc>
                <a:tc>
                  <a:txBody>
                    <a:bodyPr/>
                    <a:lstStyle/>
                    <a:p>
                      <a:r>
                        <a:rPr lang="fr-FR" dirty="0"/>
                        <a:t>ressource</a:t>
                      </a:r>
                    </a:p>
                  </a:txBody>
                  <a:tcPr/>
                </a:tc>
                <a:tc>
                  <a:txBody>
                    <a:bodyPr/>
                    <a:lstStyle/>
                    <a:p>
                      <a:r>
                        <a:rPr lang="fr-FR" dirty="0"/>
                        <a:t>Quantité</a:t>
                      </a:r>
                    </a:p>
                  </a:txBody>
                  <a:tcPr/>
                </a:tc>
                <a:tc>
                  <a:txBody>
                    <a:bodyPr/>
                    <a:lstStyle/>
                    <a:p>
                      <a:r>
                        <a:rPr lang="fr-FR" dirty="0"/>
                        <a:t>Affectation</a:t>
                      </a:r>
                    </a:p>
                  </a:txBody>
                  <a:tcPr/>
                </a:tc>
                <a:tc>
                  <a:txBody>
                    <a:bodyPr/>
                    <a:lstStyle/>
                    <a:p>
                      <a:r>
                        <a:rPr lang="fr-FR" dirty="0"/>
                        <a:t>Commentaire</a:t>
                      </a:r>
                    </a:p>
                  </a:txBody>
                  <a:tcPr/>
                </a:tc>
                <a:extLst>
                  <a:ext uri="{0D108BD9-81ED-4DB2-BD59-A6C34878D82A}">
                    <a16:rowId xmlns:a16="http://schemas.microsoft.com/office/drawing/2014/main" val="1211304860"/>
                  </a:ext>
                </a:extLst>
              </a:tr>
              <a:tr h="370840">
                <a:tc>
                  <a:txBody>
                    <a:bodyPr/>
                    <a:lstStyle/>
                    <a:p>
                      <a:r>
                        <a:rPr lang="fr-FR" dirty="0"/>
                        <a:t>RH1</a:t>
                      </a:r>
                    </a:p>
                  </a:txBody>
                  <a:tcPr/>
                </a:tc>
                <a:tc>
                  <a:txBody>
                    <a:bodyPr/>
                    <a:lstStyle/>
                    <a:p>
                      <a:r>
                        <a:rPr lang="fr-FR" dirty="0"/>
                        <a:t>RH</a:t>
                      </a:r>
                    </a:p>
                  </a:txBody>
                  <a:tcPr/>
                </a:tc>
                <a:tc>
                  <a:txBody>
                    <a:bodyPr/>
                    <a:lstStyle/>
                    <a:p>
                      <a:r>
                        <a:rPr lang="fr-FR" dirty="0"/>
                        <a:t>Chauffeurs</a:t>
                      </a:r>
                    </a:p>
                  </a:txBody>
                  <a:tcPr/>
                </a:tc>
                <a:tc>
                  <a:txBody>
                    <a:bodyPr/>
                    <a:lstStyle/>
                    <a:p>
                      <a:r>
                        <a:rPr lang="fr-FR" dirty="0"/>
                        <a:t> 4</a:t>
                      </a:r>
                    </a:p>
                  </a:txBody>
                  <a:tcPr/>
                </a:tc>
                <a:tc>
                  <a:txBody>
                    <a:bodyPr/>
                    <a:lstStyle/>
                    <a:p>
                      <a:r>
                        <a:rPr lang="fr-FR" dirty="0"/>
                        <a:t>DG,</a:t>
                      </a:r>
                      <a:r>
                        <a:rPr lang="fr-FR" baseline="0" dirty="0"/>
                        <a:t> Flotte, DT, SPM</a:t>
                      </a:r>
                      <a:endParaRPr lang="fr-FR" dirty="0"/>
                    </a:p>
                  </a:txBody>
                  <a:tcPr/>
                </a:tc>
                <a:tc>
                  <a:txBody>
                    <a:bodyPr/>
                    <a:lstStyle/>
                    <a:p>
                      <a:endParaRPr lang="fr-FR" dirty="0"/>
                    </a:p>
                  </a:txBody>
                  <a:tcPr/>
                </a:tc>
                <a:extLst>
                  <a:ext uri="{0D108BD9-81ED-4DB2-BD59-A6C34878D82A}">
                    <a16:rowId xmlns:a16="http://schemas.microsoft.com/office/drawing/2014/main" val="3462176605"/>
                  </a:ext>
                </a:extLst>
              </a:tr>
              <a:tr h="370840">
                <a:tc>
                  <a:txBody>
                    <a:bodyPr/>
                    <a:lstStyle/>
                    <a:p>
                      <a:r>
                        <a:rPr lang="fr-FR" dirty="0"/>
                        <a:t>RM1</a:t>
                      </a:r>
                    </a:p>
                  </a:txBody>
                  <a:tcPr/>
                </a:tc>
                <a:tc>
                  <a:txBody>
                    <a:bodyPr/>
                    <a:lstStyle/>
                    <a:p>
                      <a:r>
                        <a:rPr lang="fr-FR" dirty="0"/>
                        <a:t>RM</a:t>
                      </a:r>
                    </a:p>
                  </a:txBody>
                  <a:tcPr/>
                </a:tc>
                <a:tc>
                  <a:txBody>
                    <a:bodyPr/>
                    <a:lstStyle/>
                    <a:p>
                      <a:r>
                        <a:rPr lang="fr-FR" dirty="0"/>
                        <a:t>Véhicule 44</a:t>
                      </a:r>
                    </a:p>
                  </a:txBody>
                  <a:tcPr/>
                </a:tc>
                <a:tc>
                  <a:txBody>
                    <a:bodyPr/>
                    <a:lstStyle/>
                    <a:p>
                      <a:r>
                        <a:rPr lang="fr-FR" dirty="0"/>
                        <a:t>5</a:t>
                      </a:r>
                    </a:p>
                  </a:txBody>
                  <a:tcPr/>
                </a:tc>
                <a:tc>
                  <a:txBody>
                    <a:bodyPr/>
                    <a:lstStyle/>
                    <a:p>
                      <a:endParaRPr lang="fr-FR" dirty="0"/>
                    </a:p>
                  </a:txBody>
                  <a:tcPr/>
                </a:tc>
                <a:tc>
                  <a:txBody>
                    <a:bodyPr/>
                    <a:lstStyle/>
                    <a:p>
                      <a:r>
                        <a:rPr lang="fr-FR" dirty="0"/>
                        <a:t>Toyota de </a:t>
                      </a:r>
                      <a:r>
                        <a:rPr lang="fr-FR" dirty="0" err="1"/>
                        <a:t>préference</a:t>
                      </a:r>
                      <a:endParaRPr lang="fr-FR" dirty="0"/>
                    </a:p>
                  </a:txBody>
                  <a:tcPr/>
                </a:tc>
                <a:extLst>
                  <a:ext uri="{0D108BD9-81ED-4DB2-BD59-A6C34878D82A}">
                    <a16:rowId xmlns:a16="http://schemas.microsoft.com/office/drawing/2014/main" val="2529511201"/>
                  </a:ext>
                </a:extLst>
              </a:tr>
            </a:tbl>
          </a:graphicData>
        </a:graphic>
      </p:graphicFrame>
      <p:sp>
        <p:nvSpPr>
          <p:cNvPr id="5" name="ZoneTexte 4"/>
          <p:cNvSpPr txBox="1"/>
          <p:nvPr/>
        </p:nvSpPr>
        <p:spPr>
          <a:xfrm>
            <a:off x="3983063" y="2371241"/>
            <a:ext cx="6555783" cy="369332"/>
          </a:xfrm>
          <a:prstGeom prst="rect">
            <a:avLst/>
          </a:prstGeom>
          <a:noFill/>
        </p:spPr>
        <p:txBody>
          <a:bodyPr wrap="square" rtlCol="0">
            <a:spAutoFit/>
          </a:bodyPr>
          <a:lstStyle/>
          <a:p>
            <a:pPr algn="ctr"/>
            <a:r>
              <a:rPr lang="fr-FR" b="1" dirty="0" err="1"/>
              <a:t>Elements</a:t>
            </a:r>
            <a:r>
              <a:rPr lang="fr-FR" b="1" dirty="0"/>
              <a:t> Ressource </a:t>
            </a:r>
            <a:r>
              <a:rPr lang="fr-FR" b="1" dirty="0" err="1"/>
              <a:t>Requirements</a:t>
            </a:r>
            <a:r>
              <a:rPr lang="fr-FR" b="1" dirty="0"/>
              <a:t> / besoins en ressources</a:t>
            </a:r>
          </a:p>
        </p:txBody>
      </p:sp>
      <p:sp>
        <p:nvSpPr>
          <p:cNvPr id="9" name="Espace réservé du pied de page 8">
            <a:extLst>
              <a:ext uri="{FF2B5EF4-FFF2-40B4-BE49-F238E27FC236}">
                <a16:creationId xmlns:a16="http://schemas.microsoft.com/office/drawing/2014/main" id="{51044603-EAB8-4796-9DCB-913A318C063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12488377"/>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684000" y="2022555"/>
            <a:ext cx="9302448" cy="1770351"/>
          </a:xfrm>
          <a:solidFill>
            <a:schemeClr val="accent3">
              <a:lumMod val="60000"/>
              <a:lumOff val="40000"/>
            </a:schemeClr>
          </a:solidFill>
        </p:spPr>
        <p:txBody>
          <a:bodyPr rtlCol="0">
            <a:normAutofit fontScale="90000"/>
          </a:bodyPr>
          <a:lstStyle/>
          <a:p>
            <a:pPr>
              <a:defRPr/>
            </a:pPr>
            <a:r>
              <a:rPr lang="fr-FR" altLang="fr-FR" b="1" dirty="0">
                <a:solidFill>
                  <a:schemeClr val="accent1">
                    <a:lumMod val="75000"/>
                  </a:schemeClr>
                </a:solidFill>
              </a:rPr>
              <a:t>GESTION DES COMMUNICATIONS DU PROJET</a:t>
            </a:r>
          </a:p>
        </p:txBody>
      </p:sp>
    </p:spTree>
    <p:extLst>
      <p:ext uri="{BB962C8B-B14F-4D97-AF65-F5344CB8AC3E}">
        <p14:creationId xmlns:p14="http://schemas.microsoft.com/office/powerpoint/2010/main" val="4980822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03910" y="2517756"/>
            <a:ext cx="3186545" cy="1384995"/>
          </a:xfrm>
          <a:prstGeom prst="rect">
            <a:avLst/>
          </a:prstGeom>
          <a:noFill/>
        </p:spPr>
        <p:txBody>
          <a:bodyPr wrap="square" rtlCol="0">
            <a:spAutoFit/>
          </a:bodyPr>
          <a:lstStyle/>
          <a:p>
            <a:pPr algn="ctr"/>
            <a:r>
              <a:rPr lang="fr-FR" sz="2800" b="1" dirty="0"/>
              <a:t>MANAGEMENT DES COMMUNICATIONS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2140926398"/>
              </p:ext>
            </p:extLst>
          </p:nvPr>
        </p:nvGraphicFramePr>
        <p:xfrm>
          <a:off x="3020291" y="1052176"/>
          <a:ext cx="9005453" cy="2296160"/>
        </p:xfrm>
        <a:graphic>
          <a:graphicData uri="http://schemas.openxmlformats.org/drawingml/2006/table">
            <a:tbl>
              <a:tblPr firstRow="1" bandRow="1">
                <a:tableStyleId>{5C22544A-7EE6-4342-B048-85BDC9FD1C3A}</a:tableStyleId>
              </a:tblPr>
              <a:tblGrid>
                <a:gridCol w="4627418">
                  <a:extLst>
                    <a:ext uri="{9D8B030D-6E8A-4147-A177-3AD203B41FA5}">
                      <a16:colId xmlns:a16="http://schemas.microsoft.com/office/drawing/2014/main" val="2126170792"/>
                    </a:ext>
                  </a:extLst>
                </a:gridCol>
                <a:gridCol w="4378035">
                  <a:extLst>
                    <a:ext uri="{9D8B030D-6E8A-4147-A177-3AD203B41FA5}">
                      <a16:colId xmlns:a16="http://schemas.microsoft.com/office/drawing/2014/main"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val="1020992721"/>
                  </a:ext>
                </a:extLst>
              </a:tr>
              <a:tr h="370840">
                <a:tc>
                  <a:txBody>
                    <a:bodyPr/>
                    <a:lstStyle/>
                    <a:p>
                      <a:r>
                        <a:rPr lang="fr-FR" dirty="0"/>
                        <a:t>Planifier la</a:t>
                      </a:r>
                      <a:r>
                        <a:rPr lang="fr-FR" baseline="0" dirty="0"/>
                        <a:t> gestion</a:t>
                      </a:r>
                      <a:r>
                        <a:rPr lang="fr-FR" dirty="0"/>
                        <a:t> de</a:t>
                      </a:r>
                      <a:r>
                        <a:rPr lang="fr-FR" baseline="0" dirty="0"/>
                        <a:t>s communications</a:t>
                      </a:r>
                      <a:endParaRPr lang="fr-FR" dirty="0"/>
                    </a:p>
                  </a:txBody>
                  <a:tcPr/>
                </a:tc>
                <a:tc>
                  <a:txBody>
                    <a:bodyPr/>
                    <a:lstStyle/>
                    <a:p>
                      <a:r>
                        <a:rPr lang="fr-FR" b="1" dirty="0">
                          <a:solidFill>
                            <a:srgbClr val="C00000"/>
                          </a:solidFill>
                        </a:rPr>
                        <a:t>Groupe de processus planification</a:t>
                      </a:r>
                    </a:p>
                  </a:txBody>
                  <a:tcPr/>
                </a:tc>
                <a:extLst>
                  <a:ext uri="{0D108BD9-81ED-4DB2-BD59-A6C34878D82A}">
                    <a16:rowId xmlns:a16="http://schemas.microsoft.com/office/drawing/2014/main" val="3617802200"/>
                  </a:ext>
                </a:extLst>
              </a:tr>
              <a:tr h="209049">
                <a:tc>
                  <a:txBody>
                    <a:bodyPr/>
                    <a:lstStyle/>
                    <a:p>
                      <a:r>
                        <a:rPr lang="fr-FR" dirty="0"/>
                        <a:t>Gérer les communications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val="4145226790"/>
                  </a:ext>
                </a:extLst>
              </a:tr>
              <a:tr h="370840">
                <a:tc>
                  <a:txBody>
                    <a:bodyPr/>
                    <a:lstStyle/>
                    <a:p>
                      <a:r>
                        <a:rPr lang="fr-FR" dirty="0"/>
                        <a:t>Maitriser les communications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 surveillance et de maitrise</a:t>
                      </a:r>
                    </a:p>
                    <a:p>
                      <a:endParaRPr lang="fr-FR" dirty="0"/>
                    </a:p>
                  </a:txBody>
                  <a:tcPr/>
                </a:tc>
                <a:extLst>
                  <a:ext uri="{0D108BD9-81ED-4DB2-BD59-A6C34878D82A}">
                    <a16:rowId xmlns:a16="http://schemas.microsoft.com/office/drawing/2014/main" val="2802525299"/>
                  </a:ext>
                </a:extLst>
              </a:tr>
            </a:tbl>
          </a:graphicData>
        </a:graphic>
      </p:graphicFrame>
      <p:sp>
        <p:nvSpPr>
          <p:cNvPr id="2" name="Espace réservé du pied de page 1">
            <a:extLst>
              <a:ext uri="{FF2B5EF4-FFF2-40B4-BE49-F238E27FC236}">
                <a16:creationId xmlns:a16="http://schemas.microsoft.com/office/drawing/2014/main" id="{28667CF2-2A92-4656-96DF-5B17C0DBDEC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136277085"/>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5" y="251462"/>
            <a:ext cx="8991600" cy="6555641"/>
          </a:xfrm>
          <a:prstGeom prst="rect">
            <a:avLst/>
          </a:prstGeom>
          <a:noFill/>
        </p:spPr>
        <p:txBody>
          <a:bodyPr wrap="square" rtlCol="0">
            <a:spAutoFit/>
          </a:bodyPr>
          <a:lstStyle/>
          <a:p>
            <a:r>
              <a:rPr lang="fr-FR" sz="2000" dirty="0"/>
              <a:t>Le management des communications du projet comprend les processus qui sont requis pour assurer de manière appropriée et en temps utile:</a:t>
            </a:r>
          </a:p>
          <a:p>
            <a:endParaRPr lang="fr-FR" sz="2000" dirty="0"/>
          </a:p>
          <a:p>
            <a:pPr marL="342900" indent="-342900">
              <a:buFont typeface="Wingdings" panose="05000000000000000000" pitchFamily="2" charset="2"/>
              <a:buChar char="§"/>
            </a:pPr>
            <a:r>
              <a:rPr lang="fr-FR" sz="2000" dirty="0"/>
              <a:t>La planification, La collecte ,La création ,La distribution ,</a:t>
            </a:r>
          </a:p>
          <a:p>
            <a:pPr marL="342900" indent="-342900">
              <a:buFont typeface="Wingdings" panose="05000000000000000000" pitchFamily="2" charset="2"/>
              <a:buChar char="§"/>
            </a:pPr>
            <a:r>
              <a:rPr lang="fr-FR" sz="2000" dirty="0"/>
              <a:t>La conservation, la recherche, le management , le maitrise, la surveillance et l’archivage final des informations du projet.</a:t>
            </a:r>
          </a:p>
          <a:p>
            <a:endParaRPr lang="fr-FR" sz="2000" dirty="0"/>
          </a:p>
          <a:p>
            <a:r>
              <a:rPr lang="fr-FR" sz="2000" dirty="0"/>
              <a:t>Les chefs de projet passent la majeure partie de leur temps à communiquer avec les membres de leur équipe et avec  d’autres parties prenantes.</a:t>
            </a:r>
          </a:p>
          <a:p>
            <a:endParaRPr lang="fr-FR" sz="2000" dirty="0"/>
          </a:p>
          <a:p>
            <a:r>
              <a:rPr lang="fr-FR" sz="2000" dirty="0"/>
              <a:t>Il faut prendre en compte, diverses dimensions:</a:t>
            </a:r>
          </a:p>
          <a:p>
            <a:pPr marL="342900" indent="-342900">
              <a:buFont typeface="Wingdings" panose="05000000000000000000" pitchFamily="2" charset="2"/>
              <a:buChar char="§"/>
            </a:pPr>
            <a:r>
              <a:rPr lang="fr-FR" sz="2000" dirty="0"/>
              <a:t>Interne ( au sein du projet) et externe ( client, fournisseur, autre projet, organisation…)</a:t>
            </a:r>
          </a:p>
          <a:p>
            <a:pPr marL="342900" indent="-342900">
              <a:buFont typeface="Wingdings" panose="05000000000000000000" pitchFamily="2" charset="2"/>
              <a:buChar char="§"/>
            </a:pPr>
            <a:r>
              <a:rPr lang="fr-FR" sz="2000" dirty="0"/>
              <a:t>Formelle ; informelle</a:t>
            </a:r>
          </a:p>
          <a:p>
            <a:pPr marL="342900" indent="-342900">
              <a:buFont typeface="Wingdings" panose="05000000000000000000" pitchFamily="2" charset="2"/>
              <a:buChar char="§"/>
            </a:pPr>
            <a:r>
              <a:rPr lang="fr-FR" sz="2000" dirty="0"/>
              <a:t>Verticale ( plus haut et plus bas dans l’organisation) , Horizontale ( entre pairs)</a:t>
            </a:r>
          </a:p>
          <a:p>
            <a:pPr marL="342900" indent="-342900">
              <a:buFont typeface="Wingdings" panose="05000000000000000000" pitchFamily="2" charset="2"/>
              <a:buChar char="§"/>
            </a:pPr>
            <a:r>
              <a:rPr lang="fr-FR" sz="2000" dirty="0"/>
              <a:t>Officielles ( bulletins d’information, rapport annuel) officieuses ( com officieuses)</a:t>
            </a:r>
          </a:p>
          <a:p>
            <a:pPr marL="342900" indent="-342900">
              <a:buFont typeface="Wingdings" panose="05000000000000000000" pitchFamily="2" charset="2"/>
              <a:buChar char="§"/>
            </a:pPr>
            <a:r>
              <a:rPr lang="fr-FR" sz="2000" dirty="0"/>
              <a:t>Écrites, orale, verbale ( inflexion vocale) et non verbales ( gestuelle)</a:t>
            </a:r>
          </a:p>
          <a:p>
            <a:pPr marL="342900" indent="-342900">
              <a:buFont typeface="Wingdings" panose="05000000000000000000" pitchFamily="2" charset="2"/>
              <a:buChar char="§"/>
            </a:pPr>
            <a:r>
              <a:rPr lang="fr-FR" sz="2000" dirty="0"/>
              <a:t>L’écoute active et efficace</a:t>
            </a:r>
          </a:p>
          <a:p>
            <a:pPr marL="342900" indent="-342900">
              <a:buFont typeface="Wingdings" panose="05000000000000000000" pitchFamily="2" charset="2"/>
              <a:buChar char="§"/>
            </a:pPr>
            <a:r>
              <a:rPr lang="fr-FR" sz="2000" dirty="0"/>
              <a:t>…</a:t>
            </a:r>
          </a:p>
          <a:p>
            <a:pPr marL="342900" indent="-342900">
              <a:buFont typeface="Arial" panose="020B0604020202020204" pitchFamily="34" charset="0"/>
              <a:buChar char="•"/>
            </a:pPr>
            <a:endParaRPr lang="fr-FR" sz="2000" dirty="0"/>
          </a:p>
          <a:p>
            <a:endParaRPr lang="fr-FR" sz="200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GESTION DES COMMUNICATIONS</a:t>
            </a:r>
          </a:p>
        </p:txBody>
      </p:sp>
      <p:sp>
        <p:nvSpPr>
          <p:cNvPr id="3" name="Espace réservé du pied de page 2">
            <a:extLst>
              <a:ext uri="{FF2B5EF4-FFF2-40B4-BE49-F238E27FC236}">
                <a16:creationId xmlns:a16="http://schemas.microsoft.com/office/drawing/2014/main" id="{B87DE545-B71A-45A1-ACC3-575A506C3C4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7865110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1569660"/>
          </a:xfrm>
          <a:prstGeom prst="rect">
            <a:avLst/>
          </a:prstGeom>
          <a:solidFill>
            <a:schemeClr val="accent6">
              <a:lumMod val="20000"/>
              <a:lumOff val="80000"/>
            </a:schemeClr>
          </a:solidFill>
        </p:spPr>
        <p:txBody>
          <a:bodyPr wrap="square" rtlCol="0">
            <a:spAutoFit/>
          </a:bodyPr>
          <a:lstStyle/>
          <a:p>
            <a:pPr algn="ctr"/>
            <a:r>
              <a:rPr lang="fr-FR" sz="2400" b="1" dirty="0"/>
              <a:t>PLANIFIER LA GESTION DES COMMUNICATIONS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903915791"/>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a:t>
                      </a:r>
                      <a:r>
                        <a:rPr lang="fr-FR" sz="1800" b="1" kern="1200" dirty="0">
                          <a:solidFill>
                            <a:srgbClr val="0000FF"/>
                          </a:solidFill>
                          <a:latin typeface="Tahoma" pitchFamily="34" charset="0"/>
                          <a:ea typeface="+mn-ea"/>
                          <a:cs typeface="+mn-cs"/>
                        </a:rPr>
                        <a:t> des</a:t>
                      </a:r>
                      <a:r>
                        <a:rPr lang="fr-FR" sz="1800" b="1" kern="1200" baseline="0" dirty="0">
                          <a:solidFill>
                            <a:srgbClr val="0000FF"/>
                          </a:solidFill>
                          <a:latin typeface="Tahoma" pitchFamily="34" charset="0"/>
                          <a:ea typeface="+mn-ea"/>
                          <a:cs typeface="+mn-cs"/>
                        </a:rPr>
                        <a:t> communications</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1" y="3051530"/>
            <a:ext cx="9010318" cy="3139321"/>
          </a:xfrm>
          <a:prstGeom prst="rect">
            <a:avLst/>
          </a:prstGeom>
          <a:noFill/>
        </p:spPr>
        <p:txBody>
          <a:bodyPr wrap="square" rtlCol="0">
            <a:spAutoFit/>
          </a:bodyPr>
          <a:lstStyle/>
          <a:p>
            <a:pPr marL="285750" indent="-285750">
              <a:buFont typeface="Wingdings" panose="05000000000000000000" pitchFamily="2" charset="2"/>
              <a:buChar char="§"/>
            </a:pPr>
            <a:r>
              <a:rPr lang="fr-FR" sz="2200" dirty="0"/>
              <a:t>Développer une approche et un plan appropriés pour les communications du projet.</a:t>
            </a:r>
          </a:p>
          <a:p>
            <a:pPr marL="285750" indent="-285750">
              <a:buFont typeface="Wingdings" panose="05000000000000000000" pitchFamily="2" charset="2"/>
              <a:buChar char="§"/>
            </a:pPr>
            <a:r>
              <a:rPr lang="fr-FR" sz="2200" dirty="0"/>
              <a:t>Prendre en compte les besoins et les exigences des parties prenantes en matière d’information ainsi que les actifs organisationnels disponibles dans l’entreprise.</a:t>
            </a:r>
          </a:p>
          <a:p>
            <a:pPr marL="285750" indent="-285750">
              <a:buFont typeface="Wingdings" panose="05000000000000000000" pitchFamily="2" charset="2"/>
              <a:buChar char="§"/>
            </a:pPr>
            <a:r>
              <a:rPr lang="fr-FR" sz="2200" dirty="0"/>
              <a:t>Identifier et documenter l’approche la plus efficace et la plus effective pour communiquer avec les parties prenantes.</a:t>
            </a:r>
          </a:p>
          <a:p>
            <a:pPr marL="285750" indent="-285750">
              <a:buFont typeface="Wingdings" panose="05000000000000000000" pitchFamily="2" charset="2"/>
              <a:buChar char="§"/>
            </a:pPr>
            <a:r>
              <a:rPr lang="fr-FR" sz="2200" dirty="0"/>
              <a:t>Communication efficace ( bon format, au bon moment, au bon public avec le bon impact; Seule l’information nécessaire est fournie</a:t>
            </a:r>
          </a:p>
        </p:txBody>
      </p:sp>
      <p:sp>
        <p:nvSpPr>
          <p:cNvPr id="3" name="Espace réservé du pied de page 2">
            <a:extLst>
              <a:ext uri="{FF2B5EF4-FFF2-40B4-BE49-F238E27FC236}">
                <a16:creationId xmlns:a16="http://schemas.microsoft.com/office/drawing/2014/main" id="{61D36A6E-E4B0-45AE-9A71-3C509217AC0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94750446"/>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233968672"/>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 </a:t>
                      </a:r>
                      <a:r>
                        <a:rPr lang="fr-FR" sz="1800" b="1" kern="1200" dirty="0">
                          <a:solidFill>
                            <a:srgbClr val="0000FF"/>
                          </a:solidFill>
                          <a:latin typeface="Tahoma" pitchFamily="34" charset="0"/>
                          <a:ea typeface="+mn-ea"/>
                          <a:cs typeface="+mn-cs"/>
                        </a:rPr>
                        <a:t> des</a:t>
                      </a:r>
                      <a:r>
                        <a:rPr lang="fr-FR" sz="1800" b="1" kern="1200" baseline="0" dirty="0">
                          <a:solidFill>
                            <a:srgbClr val="0000FF"/>
                          </a:solidFill>
                          <a:latin typeface="Tahoma" pitchFamily="34" charset="0"/>
                          <a:ea typeface="+mn-ea"/>
                          <a:cs typeface="+mn-cs"/>
                        </a:rPr>
                        <a:t> communications</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1" y="3051530"/>
            <a:ext cx="9010318" cy="3816429"/>
          </a:xfrm>
          <a:prstGeom prst="rect">
            <a:avLst/>
          </a:prstGeom>
          <a:noFill/>
        </p:spPr>
        <p:txBody>
          <a:bodyPr wrap="square" rtlCol="0">
            <a:spAutoFit/>
          </a:bodyPr>
          <a:lstStyle/>
          <a:p>
            <a:pPr marL="285750" indent="-285750">
              <a:buFont typeface="Wingdings" panose="05000000000000000000" pitchFamily="2" charset="2"/>
              <a:buChar char="§"/>
            </a:pPr>
            <a:r>
              <a:rPr lang="fr-FR" sz="2200" dirty="0"/>
              <a:t>Les besoins en information et les méthodes de diffusion varient largement d’un projet à l’autre. Plusieurs éléments fondamentaux doivent être pris en compte notamment:</a:t>
            </a:r>
          </a:p>
          <a:p>
            <a:pPr marL="742950" lvl="1" indent="-285750">
              <a:buFont typeface="Wingdings" panose="05000000000000000000" pitchFamily="2" charset="2"/>
              <a:buChar char="§"/>
            </a:pPr>
            <a:r>
              <a:rPr lang="fr-FR" sz="2200" dirty="0"/>
              <a:t>Les personnes ayant besoin d’informations et celles qui sont autorisées à y accéder.</a:t>
            </a:r>
          </a:p>
          <a:p>
            <a:pPr marL="742950" lvl="1" indent="-285750">
              <a:buFont typeface="Wingdings" panose="05000000000000000000" pitchFamily="2" charset="2"/>
              <a:buChar char="§"/>
            </a:pPr>
            <a:r>
              <a:rPr lang="fr-FR" sz="2200" dirty="0"/>
              <a:t>Le moment où les informations sont requises</a:t>
            </a:r>
          </a:p>
          <a:p>
            <a:pPr marL="742950" lvl="1" indent="-285750">
              <a:buFont typeface="Wingdings" panose="05000000000000000000" pitchFamily="2" charset="2"/>
              <a:buChar char="§"/>
            </a:pPr>
            <a:r>
              <a:rPr lang="fr-FR" sz="2200" dirty="0"/>
              <a:t>L’emplacement ou les informations doivent être conservées</a:t>
            </a:r>
          </a:p>
          <a:p>
            <a:pPr marL="742950" lvl="1" indent="-285750">
              <a:buFont typeface="Wingdings" panose="05000000000000000000" pitchFamily="2" charset="2"/>
              <a:buChar char="§"/>
            </a:pPr>
            <a:r>
              <a:rPr lang="fr-FR" sz="2200" dirty="0"/>
              <a:t>Le format dans lequel les informations doivent être conservées</a:t>
            </a:r>
          </a:p>
          <a:p>
            <a:pPr marL="742950" lvl="1" indent="-285750">
              <a:buFont typeface="Wingdings" panose="05000000000000000000" pitchFamily="2" charset="2"/>
              <a:buChar char="§"/>
            </a:pPr>
            <a:r>
              <a:rPr lang="fr-FR" sz="2200" dirty="0"/>
              <a:t>La manière dont les informations peuvent êtres recherchées</a:t>
            </a:r>
          </a:p>
          <a:p>
            <a:pPr marL="742950" lvl="1" indent="-285750">
              <a:buFont typeface="Wingdings" panose="05000000000000000000" pitchFamily="2" charset="2"/>
              <a:buChar char="§"/>
            </a:pPr>
            <a:r>
              <a:rPr lang="fr-FR" sz="2200" dirty="0"/>
              <a:t> Les fuseaux horaires, les langues, et les caractéristiques interculturelles à prendre en compte</a:t>
            </a:r>
          </a:p>
        </p:txBody>
      </p:sp>
      <p:sp>
        <p:nvSpPr>
          <p:cNvPr id="11" name="ZoneTexte 10">
            <a:extLst>
              <a:ext uri="{FF2B5EF4-FFF2-40B4-BE49-F238E27FC236}">
                <a16:creationId xmlns:a16="http://schemas.microsoft.com/office/drawing/2014/main" id="{D2D80AEC-8795-4710-9C0B-673886909921}"/>
              </a:ext>
            </a:extLst>
          </p:cNvPr>
          <p:cNvSpPr txBox="1"/>
          <p:nvPr/>
        </p:nvSpPr>
        <p:spPr>
          <a:xfrm>
            <a:off x="96982" y="2400343"/>
            <a:ext cx="2830062" cy="1569660"/>
          </a:xfrm>
          <a:prstGeom prst="rect">
            <a:avLst/>
          </a:prstGeom>
          <a:solidFill>
            <a:schemeClr val="accent6">
              <a:lumMod val="20000"/>
              <a:lumOff val="80000"/>
            </a:schemeClr>
          </a:solidFill>
        </p:spPr>
        <p:txBody>
          <a:bodyPr wrap="square" rtlCol="0">
            <a:spAutoFit/>
          </a:bodyPr>
          <a:lstStyle/>
          <a:p>
            <a:pPr algn="ctr"/>
            <a:r>
              <a:rPr lang="fr-FR" sz="2400" b="1" dirty="0"/>
              <a:t>PLANIFIER LA GESTION DES COMMUNICATIONS DU PROJET</a:t>
            </a:r>
          </a:p>
        </p:txBody>
      </p:sp>
      <p:sp>
        <p:nvSpPr>
          <p:cNvPr id="3" name="Espace réservé du pied de page 2">
            <a:extLst>
              <a:ext uri="{FF2B5EF4-FFF2-40B4-BE49-F238E27FC236}">
                <a16:creationId xmlns:a16="http://schemas.microsoft.com/office/drawing/2014/main" id="{CF731427-1287-4D33-9016-2BA7FDFC907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120536205"/>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940586446"/>
              </p:ext>
            </p:extLst>
          </p:nvPr>
        </p:nvGraphicFramePr>
        <p:xfrm>
          <a:off x="3110343" y="185882"/>
          <a:ext cx="8916342" cy="2493786"/>
        </p:xfrm>
        <a:graphic>
          <a:graphicData uri="http://schemas.openxmlformats.org/drawingml/2006/table">
            <a:tbl>
              <a:tblPr firstRow="1" bandRow="1">
                <a:tableStyleId>{5C22544A-7EE6-4342-B048-85BDC9FD1C3A}</a:tableStyleId>
              </a:tblPr>
              <a:tblGrid>
                <a:gridCol w="4207628">
                  <a:extLst>
                    <a:ext uri="{9D8B030D-6E8A-4147-A177-3AD203B41FA5}">
                      <a16:colId xmlns:a16="http://schemas.microsoft.com/office/drawing/2014/main" val="2249680118"/>
                    </a:ext>
                  </a:extLst>
                </a:gridCol>
                <a:gridCol w="4708714">
                  <a:extLst>
                    <a:ext uri="{9D8B030D-6E8A-4147-A177-3AD203B41FA5}">
                      <a16:colId xmlns:a16="http://schemas.microsoft.com/office/drawing/2014/main" val="2722779140"/>
                    </a:ext>
                  </a:extLst>
                </a:gridCol>
              </a:tblGrid>
              <a:tr h="145693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a:t>
                      </a:r>
                      <a:r>
                        <a:rPr lang="fr-FR" sz="1800" b="1" kern="1200" baseline="0" dirty="0">
                          <a:solidFill>
                            <a:srgbClr val="0000FF"/>
                          </a:solidFill>
                          <a:latin typeface="Tahoma" pitchFamily="34" charset="0"/>
                          <a:ea typeface="+mn-ea"/>
                          <a:cs typeface="+mn-cs"/>
                        </a:rPr>
                        <a:t> Gestion</a:t>
                      </a:r>
                      <a:r>
                        <a:rPr lang="fr-FR" sz="1800" b="1" kern="1200" dirty="0">
                          <a:solidFill>
                            <a:srgbClr val="0000FF"/>
                          </a:solidFill>
                          <a:latin typeface="Tahoma" pitchFamily="34" charset="0"/>
                          <a:ea typeface="+mn-ea"/>
                          <a:cs typeface="+mn-cs"/>
                        </a:rPr>
                        <a: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3" y="185882"/>
            <a:ext cx="4208313" cy="1426986"/>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951840" y="365018"/>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874204"/>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D2D80AEC-8795-4710-9C0B-673886909921}"/>
              </a:ext>
            </a:extLst>
          </p:cNvPr>
          <p:cNvSpPr txBox="1"/>
          <p:nvPr/>
        </p:nvSpPr>
        <p:spPr>
          <a:xfrm>
            <a:off x="96982" y="2400343"/>
            <a:ext cx="2830062" cy="1569660"/>
          </a:xfrm>
          <a:prstGeom prst="rect">
            <a:avLst/>
          </a:prstGeom>
          <a:solidFill>
            <a:schemeClr val="accent6">
              <a:lumMod val="20000"/>
              <a:lumOff val="80000"/>
            </a:schemeClr>
          </a:solidFill>
        </p:spPr>
        <p:txBody>
          <a:bodyPr wrap="square" rtlCol="0">
            <a:spAutoFit/>
          </a:bodyPr>
          <a:lstStyle/>
          <a:p>
            <a:pPr algn="ctr"/>
            <a:r>
              <a:rPr lang="fr-FR" sz="2400" b="1" dirty="0"/>
              <a:t>PLANIFIER LA GESTION DES COMMUNICATIONS DU PROJET</a:t>
            </a:r>
          </a:p>
        </p:txBody>
      </p:sp>
      <p:pic>
        <p:nvPicPr>
          <p:cNvPr id="14" name="Image 13"/>
          <p:cNvPicPr>
            <a:picLocks noChangeAspect="1"/>
          </p:cNvPicPr>
          <p:nvPr/>
        </p:nvPicPr>
        <p:blipFill>
          <a:blip r:embed="rId3"/>
          <a:stretch>
            <a:fillRect/>
          </a:stretch>
        </p:blipFill>
        <p:spPr>
          <a:xfrm>
            <a:off x="3554843" y="2679668"/>
            <a:ext cx="6924675" cy="4333875"/>
          </a:xfrm>
          <a:prstGeom prst="rect">
            <a:avLst/>
          </a:prstGeom>
        </p:spPr>
      </p:pic>
      <p:sp>
        <p:nvSpPr>
          <p:cNvPr id="3" name="Espace réservé du pied de page 2">
            <a:extLst>
              <a:ext uri="{FF2B5EF4-FFF2-40B4-BE49-F238E27FC236}">
                <a16:creationId xmlns:a16="http://schemas.microsoft.com/office/drawing/2014/main" id="{85D444D0-7120-48BA-872C-1DE3BCF911B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6124509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36370"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sp>
        <p:nvSpPr>
          <p:cNvPr id="11" name="ZoneTexte 10">
            <a:extLst>
              <a:ext uri="{FF2B5EF4-FFF2-40B4-BE49-F238E27FC236}">
                <a16:creationId xmlns:a16="http://schemas.microsoft.com/office/drawing/2014/main" id="{599F3264-707B-4EBA-9B12-0A377D1AB708}"/>
              </a:ext>
            </a:extLst>
          </p:cNvPr>
          <p:cNvSpPr txBox="1"/>
          <p:nvPr/>
        </p:nvSpPr>
        <p:spPr>
          <a:xfrm>
            <a:off x="3255818" y="3429000"/>
            <a:ext cx="8645237" cy="3970318"/>
          </a:xfrm>
          <a:prstGeom prst="rect">
            <a:avLst/>
          </a:prstGeom>
          <a:noFill/>
        </p:spPr>
        <p:txBody>
          <a:bodyPr wrap="square" rtlCol="0">
            <a:spAutoFit/>
          </a:bodyPr>
          <a:lstStyle/>
          <a:p>
            <a:r>
              <a:rPr lang="fr-FR" dirty="0"/>
              <a:t>Analyse des besoins en communications</a:t>
            </a:r>
          </a:p>
          <a:p>
            <a:pPr marL="285750" indent="-285750">
              <a:buFont typeface="Arial" panose="020B0604020202020204" pitchFamily="34" charset="0"/>
              <a:buChar char="•"/>
            </a:pPr>
            <a:r>
              <a:rPr lang="fr-FR" dirty="0"/>
              <a:t>Besoins en information des parties prenantes</a:t>
            </a:r>
          </a:p>
          <a:p>
            <a:pPr marL="285750" indent="-285750">
              <a:buFont typeface="Arial" panose="020B0604020202020204" pitchFamily="34" charset="0"/>
              <a:buChar char="•"/>
            </a:pPr>
            <a:r>
              <a:rPr lang="fr-FR" dirty="0"/>
              <a:t>Combiner type et format des informations requises</a:t>
            </a:r>
          </a:p>
          <a:p>
            <a:pPr marL="285750" indent="-285750">
              <a:buFont typeface="Arial" panose="020B0604020202020204" pitchFamily="34" charset="0"/>
              <a:buChar char="•"/>
            </a:pPr>
            <a:r>
              <a:rPr lang="fr-FR" dirty="0"/>
              <a:t>Prendre en compte le nombre de canaux ou de voies de communication (n(n-1)/2)</a:t>
            </a:r>
          </a:p>
          <a:p>
            <a:pPr marL="285750" indent="-285750">
              <a:buFont typeface="Arial" panose="020B0604020202020204" pitchFamily="34" charset="0"/>
              <a:buChar char="•"/>
            </a:pPr>
            <a:endParaRPr lang="fr-FR" dirty="0"/>
          </a:p>
          <a:p>
            <a:r>
              <a:rPr lang="fr-FR" dirty="0"/>
              <a:t>Technologie de communication</a:t>
            </a:r>
          </a:p>
          <a:p>
            <a:pPr marL="285750" indent="-285750">
              <a:buFont typeface="Arial" panose="020B0604020202020204" pitchFamily="34" charset="0"/>
              <a:buChar char="•"/>
            </a:pPr>
            <a:r>
              <a:rPr lang="fr-FR" dirty="0"/>
              <a:t>L’urgence du besoin en information ( prendre en compte le niveau d’urgence, la fréquence  et le format  )</a:t>
            </a:r>
          </a:p>
          <a:p>
            <a:pPr marL="285750" indent="-285750">
              <a:buFont typeface="Arial" panose="020B0604020202020204" pitchFamily="34" charset="0"/>
              <a:buChar char="•"/>
            </a:pPr>
            <a:r>
              <a:rPr lang="fr-FR" dirty="0"/>
              <a:t>La disponibilité de la technologie ( s’assurer de la compatibilité, disponibilité, et accessibilité par toutes les parties prenantes</a:t>
            </a:r>
          </a:p>
          <a:p>
            <a:pPr marL="285750" indent="-285750">
              <a:buFont typeface="Arial" panose="020B0604020202020204" pitchFamily="34" charset="0"/>
              <a:buChar char="•"/>
            </a:pPr>
            <a:r>
              <a:rPr lang="fr-FR" dirty="0"/>
              <a:t>Facilité d’utilisation ( adapté aux participants du projet, formations adéquates planifiées)</a:t>
            </a:r>
          </a:p>
          <a:p>
            <a:pPr marL="285750" indent="-285750">
              <a:buFont typeface="Arial" panose="020B0604020202020204" pitchFamily="34" charset="0"/>
              <a:buChar char="•"/>
            </a:pPr>
            <a:endParaRPr lang="fr-FR" dirty="0"/>
          </a:p>
          <a:p>
            <a:endParaRPr lang="fr-FR" dirty="0"/>
          </a:p>
        </p:txBody>
      </p:sp>
      <p:sp>
        <p:nvSpPr>
          <p:cNvPr id="3" name="Espace réservé du pied de page 2">
            <a:extLst>
              <a:ext uri="{FF2B5EF4-FFF2-40B4-BE49-F238E27FC236}">
                <a16:creationId xmlns:a16="http://schemas.microsoft.com/office/drawing/2014/main" id="{895DB201-ED08-434C-B245-7A0DB382DAA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082778597"/>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32647" cy="1902114"/>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sp>
        <p:nvSpPr>
          <p:cNvPr id="11" name="ZoneTexte 10">
            <a:extLst>
              <a:ext uri="{FF2B5EF4-FFF2-40B4-BE49-F238E27FC236}">
                <a16:creationId xmlns:a16="http://schemas.microsoft.com/office/drawing/2014/main" id="{599F3264-707B-4EBA-9B12-0A377D1AB708}"/>
              </a:ext>
            </a:extLst>
          </p:cNvPr>
          <p:cNvSpPr txBox="1"/>
          <p:nvPr/>
        </p:nvSpPr>
        <p:spPr>
          <a:xfrm>
            <a:off x="3152743" y="3073004"/>
            <a:ext cx="8942275" cy="4801314"/>
          </a:xfrm>
          <a:prstGeom prst="rect">
            <a:avLst/>
          </a:prstGeom>
          <a:noFill/>
        </p:spPr>
        <p:txBody>
          <a:bodyPr wrap="square" rtlCol="0">
            <a:spAutoFit/>
          </a:bodyPr>
          <a:lstStyle/>
          <a:p>
            <a:r>
              <a:rPr lang="fr-FR" dirty="0"/>
              <a:t>Technologie de communication</a:t>
            </a:r>
          </a:p>
          <a:p>
            <a:pPr marL="285750" indent="-285750">
              <a:buFont typeface="Arial" panose="020B0604020202020204" pitchFamily="34" charset="0"/>
              <a:buChar char="•"/>
            </a:pPr>
            <a:r>
              <a:rPr lang="fr-FR" dirty="0"/>
              <a:t>L’environnement du projet ( face to face, ou en environnement virtuel, même fuseau horaire?, différentes langues de communication ? Culture différente ?)</a:t>
            </a:r>
          </a:p>
          <a:p>
            <a:pPr marL="285750" indent="-285750">
              <a:buFont typeface="Arial" panose="020B0604020202020204" pitchFamily="34" charset="0"/>
              <a:buChar char="•"/>
            </a:pPr>
            <a:r>
              <a:rPr lang="fr-FR" dirty="0"/>
              <a:t>Sensibilité et confidentialité des informations ( savoir si les informations sont sensibles et confidentielles et si des mesures de  sécurité supplémentaires doivent être prises.</a:t>
            </a:r>
          </a:p>
          <a:p>
            <a:endParaRPr lang="fr-FR" sz="800" dirty="0"/>
          </a:p>
          <a:p>
            <a:r>
              <a:rPr lang="fr-FR" dirty="0"/>
              <a:t>Modèles de communications</a:t>
            </a:r>
          </a:p>
          <a:p>
            <a:pPr marL="285750" indent="-285750">
              <a:buFont typeface="Arial" panose="020B0604020202020204" pitchFamily="34" charset="0"/>
              <a:buChar char="•"/>
            </a:pPr>
            <a:r>
              <a:rPr lang="fr-FR" dirty="0"/>
              <a:t>Encodage ( pensées ou idées sont traduites ( encodées) dans une langue par l’émetteur</a:t>
            </a:r>
          </a:p>
          <a:p>
            <a:pPr marL="285750" indent="-285750">
              <a:buFont typeface="Arial" panose="020B0604020202020204" pitchFamily="34" charset="0"/>
              <a:buChar char="•"/>
            </a:pPr>
            <a:r>
              <a:rPr lang="fr-FR" dirty="0"/>
              <a:t>La transmission du message ( envoie via le canal de communication), distance, manque de familiarité avec le technologie utilisée, infrastructure inappropriée</a:t>
            </a:r>
          </a:p>
          <a:p>
            <a:pPr marL="285750" indent="-285750">
              <a:buFont typeface="Arial" panose="020B0604020202020204" pitchFamily="34" charset="0"/>
              <a:buChar char="•"/>
            </a:pPr>
            <a:r>
              <a:rPr lang="fr-FR" dirty="0"/>
              <a:t>Décodage ( traduction du message en des pensées ou idées significatives</a:t>
            </a:r>
          </a:p>
          <a:p>
            <a:pPr marL="285750" indent="-285750">
              <a:buFont typeface="Arial" panose="020B0604020202020204" pitchFamily="34" charset="0"/>
              <a:buChar char="•"/>
            </a:pPr>
            <a:r>
              <a:rPr lang="fr-FR" dirty="0"/>
              <a:t>L’accusé de réception ( cela ne veut pas dire qu’il est d’accord ou qu’il a comprend le msg</a:t>
            </a:r>
          </a:p>
          <a:p>
            <a:pPr marL="285750" indent="-285750">
              <a:buFont typeface="Arial" panose="020B0604020202020204" pitchFamily="34" charset="0"/>
              <a:buChar char="•"/>
            </a:pPr>
            <a:r>
              <a:rPr lang="fr-FR" dirty="0"/>
              <a:t>Le retour d’information / la réponse ( msg décodé et compris  et donc encodage des pensées et des idées et transmission à l’émetteur original)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endParaRPr lang="fr-FR" dirty="0"/>
          </a:p>
        </p:txBody>
      </p:sp>
      <p:sp>
        <p:nvSpPr>
          <p:cNvPr id="3" name="Espace réservé du pied de page 2">
            <a:extLst>
              <a:ext uri="{FF2B5EF4-FFF2-40B4-BE49-F238E27FC236}">
                <a16:creationId xmlns:a16="http://schemas.microsoft.com/office/drawing/2014/main" id="{75CE74D6-08A5-4487-9699-D749AED6542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89125143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0"/>
            <a:ext cx="2017986"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598003"/>
            <a:ext cx="2017986" cy="1200329"/>
          </a:xfrm>
          <a:prstGeom prst="rect">
            <a:avLst/>
          </a:prstGeom>
          <a:solidFill>
            <a:schemeClr val="accent6">
              <a:lumMod val="20000"/>
              <a:lumOff val="80000"/>
            </a:schemeClr>
          </a:solidFill>
        </p:spPr>
        <p:txBody>
          <a:bodyPr wrap="square" rtlCol="0">
            <a:spAutoFit/>
          </a:bodyPr>
          <a:lstStyle/>
          <a:p>
            <a:pPr algn="ctr"/>
            <a:r>
              <a:rPr lang="fr-FR" sz="2400" b="1" dirty="0"/>
              <a:t>Le Management de projet</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017987" y="0"/>
            <a:ext cx="10174013" cy="871007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b="1" dirty="0"/>
              <a:t>Qu’est ce que le management de projet</a:t>
            </a:r>
          </a:p>
          <a:p>
            <a:pPr marL="800100" lvl="1" indent="-342900">
              <a:buFont typeface="Wingdings" panose="05000000000000000000" pitchFamily="2" charset="2"/>
              <a:buChar char="§"/>
            </a:pPr>
            <a:r>
              <a:rPr lang="fr-FR" sz="2400" dirty="0"/>
              <a:t>Appliquer des techniques, outils, connaissances, compétences et expériences pour répondre aux exigences du projet ( PMBOK)</a:t>
            </a:r>
          </a:p>
          <a:p>
            <a:pPr marL="800100" lvl="1" indent="-342900">
              <a:buFont typeface="Wingdings" panose="05000000000000000000" pitchFamily="2" charset="2"/>
              <a:buChar char="§"/>
            </a:pPr>
            <a:r>
              <a:rPr lang="fr-FR" sz="2400" dirty="0"/>
              <a:t>Utiliser les 49 processus du Guide PMBOK pour maintenir un équilibre entre les contraintes:</a:t>
            </a:r>
          </a:p>
          <a:p>
            <a:pPr marL="1714500" lvl="3" indent="-342900">
              <a:buFont typeface="Wingdings" panose="05000000000000000000" pitchFamily="2" charset="2"/>
              <a:buChar char="Ø"/>
            </a:pPr>
            <a:r>
              <a:rPr lang="fr-FR" sz="2400" dirty="0"/>
              <a:t>Contenu</a:t>
            </a:r>
          </a:p>
          <a:p>
            <a:pPr marL="1714500" lvl="3" indent="-342900">
              <a:buFont typeface="Wingdings" panose="05000000000000000000" pitchFamily="2" charset="2"/>
              <a:buChar char="Ø"/>
            </a:pPr>
            <a:r>
              <a:rPr lang="fr-FR" sz="2400" dirty="0"/>
              <a:t>Qualité</a:t>
            </a:r>
          </a:p>
          <a:p>
            <a:pPr marL="1714500" lvl="3" indent="-342900">
              <a:buFont typeface="Wingdings" panose="05000000000000000000" pitchFamily="2" charset="2"/>
              <a:buChar char="Ø"/>
            </a:pPr>
            <a:r>
              <a:rPr lang="fr-FR" sz="2400" dirty="0"/>
              <a:t>Échéancier</a:t>
            </a:r>
          </a:p>
          <a:p>
            <a:pPr marL="1714500" lvl="3" indent="-342900">
              <a:buFont typeface="Wingdings" panose="05000000000000000000" pitchFamily="2" charset="2"/>
              <a:buChar char="Ø"/>
            </a:pPr>
            <a:r>
              <a:rPr lang="fr-FR" sz="2400" dirty="0"/>
              <a:t>Budget</a:t>
            </a:r>
          </a:p>
          <a:p>
            <a:pPr marL="1714500" lvl="3" indent="-342900">
              <a:buFont typeface="Wingdings" panose="05000000000000000000" pitchFamily="2" charset="2"/>
              <a:buChar char="Ø"/>
            </a:pPr>
            <a:r>
              <a:rPr lang="fr-FR" sz="2400" dirty="0"/>
              <a:t>Ressources</a:t>
            </a:r>
          </a:p>
          <a:p>
            <a:pPr marL="1714500" lvl="3" indent="-342900">
              <a:buFont typeface="Wingdings" panose="05000000000000000000" pitchFamily="2" charset="2"/>
              <a:buChar char="Ø"/>
            </a:pPr>
            <a:r>
              <a:rPr lang="fr-FR" sz="2400" dirty="0"/>
              <a:t>Risques</a:t>
            </a:r>
          </a:p>
          <a:p>
            <a:pPr marL="800100" lvl="1" indent="-342900">
              <a:buFont typeface="Wingdings" panose="05000000000000000000" pitchFamily="2" charset="2"/>
              <a:buChar char="§"/>
            </a:pPr>
            <a:r>
              <a:rPr lang="fr-FR" sz="2400" dirty="0"/>
              <a:t>Eviter</a:t>
            </a:r>
          </a:p>
          <a:p>
            <a:pPr marL="1714500" lvl="3" indent="-342900">
              <a:buFont typeface="Wingdings" panose="05000000000000000000" pitchFamily="2" charset="2"/>
              <a:buChar char="Ø"/>
            </a:pPr>
            <a:r>
              <a:rPr lang="fr-FR" sz="2400" dirty="0"/>
              <a:t>Des délais non respectés</a:t>
            </a:r>
          </a:p>
          <a:p>
            <a:pPr marL="1714500" lvl="3" indent="-342900">
              <a:buFont typeface="Wingdings" panose="05000000000000000000" pitchFamily="2" charset="2"/>
              <a:buChar char="Ø"/>
            </a:pPr>
            <a:r>
              <a:rPr lang="fr-FR" sz="2400" dirty="0"/>
              <a:t>Des dépassements de coûts</a:t>
            </a:r>
          </a:p>
          <a:p>
            <a:pPr marL="1714500" lvl="3" indent="-342900">
              <a:buFont typeface="Wingdings" panose="05000000000000000000" pitchFamily="2" charset="2"/>
              <a:buChar char="Ø"/>
            </a:pPr>
            <a:r>
              <a:rPr lang="fr-FR" sz="2400" dirty="0"/>
              <a:t>Une mauvaise qualité, reprise</a:t>
            </a:r>
          </a:p>
          <a:p>
            <a:pPr marL="1714500" lvl="3" indent="-342900">
              <a:buFont typeface="Wingdings" panose="05000000000000000000" pitchFamily="2" charset="2"/>
              <a:buChar char="Ø"/>
            </a:pPr>
            <a:r>
              <a:rPr lang="fr-FR" sz="2400" dirty="0"/>
              <a:t>Extension incontrôlée, perte de réputations de l’organisation</a:t>
            </a:r>
          </a:p>
          <a:p>
            <a:pPr marL="1714500" lvl="3" indent="-342900">
              <a:buFont typeface="Wingdings" panose="05000000000000000000" pitchFamily="2" charset="2"/>
              <a:buChar char="Ø"/>
            </a:pPr>
            <a:r>
              <a:rPr lang="fr-FR" sz="2400" dirty="0"/>
              <a:t>Parties prenantes non satisfaites, non atteinte des objectifs</a:t>
            </a:r>
          </a:p>
          <a:p>
            <a:pPr marL="1714500" lvl="3" indent="-342900">
              <a:buFont typeface="Wingdings" panose="05000000000000000000" pitchFamily="2" charset="2"/>
              <a:buChar char="Ø"/>
            </a:pPr>
            <a:r>
              <a:rPr lang="fr-FR" sz="2400" dirty="0"/>
              <a:t>…</a:t>
            </a:r>
          </a:p>
          <a:p>
            <a:pPr marL="1714500" lvl="3" indent="-342900">
              <a:buFont typeface="Wingdings" panose="05000000000000000000" pitchFamily="2" charset="2"/>
              <a:buChar char="Ø"/>
            </a:pPr>
            <a:endParaRPr lang="fr-FR" sz="2400" dirty="0"/>
          </a:p>
          <a:p>
            <a:pPr marL="1257300" lvl="2" indent="-342900">
              <a:buFont typeface="Wingdings" panose="05000000000000000000" pitchFamily="2" charset="2"/>
              <a:buChar char="Ø"/>
            </a:pPr>
            <a:endParaRPr lang="fr-FR" sz="2400" dirty="0"/>
          </a:p>
          <a:p>
            <a:pPr lvl="3"/>
            <a:endParaRPr lang="fr-FR" sz="2400" dirty="0"/>
          </a:p>
          <a:p>
            <a:pPr marL="342900" indent="-342900">
              <a:lnSpc>
                <a:spcPct val="150000"/>
              </a:lnSpc>
              <a:buFont typeface="Wingdings" panose="05000000000000000000" pitchFamily="2" charset="2"/>
              <a:buChar char="ü"/>
            </a:pPr>
            <a:endParaRPr lang="fr-FR" sz="240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65212" y="791170"/>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62029535-F8A1-4F1C-A70A-43E956229C3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783265884"/>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329853" y="0"/>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329853" y="-1840"/>
            <a:ext cx="3722111" cy="1816785"/>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pic>
        <p:nvPicPr>
          <p:cNvPr id="3" name="Image 2">
            <a:extLst>
              <a:ext uri="{FF2B5EF4-FFF2-40B4-BE49-F238E27FC236}">
                <a16:creationId xmlns:a16="http://schemas.microsoft.com/office/drawing/2014/main" id="{E6DFEF27-9B6D-4722-9A5B-6D92AFC9E9D7}"/>
              </a:ext>
            </a:extLst>
          </p:cNvPr>
          <p:cNvPicPr>
            <a:picLocks noChangeAspect="1"/>
          </p:cNvPicPr>
          <p:nvPr/>
        </p:nvPicPr>
        <p:blipFill>
          <a:blip r:embed="rId4"/>
          <a:stretch>
            <a:fillRect/>
          </a:stretch>
        </p:blipFill>
        <p:spPr>
          <a:xfrm>
            <a:off x="3329853" y="2553609"/>
            <a:ext cx="7915275" cy="3867150"/>
          </a:xfrm>
          <a:prstGeom prst="rect">
            <a:avLst/>
          </a:prstGeom>
        </p:spPr>
      </p:pic>
      <p:sp>
        <p:nvSpPr>
          <p:cNvPr id="11" name="ZoneTexte 10">
            <a:extLst>
              <a:ext uri="{FF2B5EF4-FFF2-40B4-BE49-F238E27FC236}">
                <a16:creationId xmlns:a16="http://schemas.microsoft.com/office/drawing/2014/main" id="{4F0A466F-43CE-4805-B660-B4656EB78310}"/>
              </a:ext>
            </a:extLst>
          </p:cNvPr>
          <p:cNvSpPr txBox="1"/>
          <p:nvPr/>
        </p:nvSpPr>
        <p:spPr>
          <a:xfrm>
            <a:off x="3013360" y="6359236"/>
            <a:ext cx="9178640" cy="323165"/>
          </a:xfrm>
          <a:prstGeom prst="rect">
            <a:avLst/>
          </a:prstGeom>
          <a:noFill/>
        </p:spPr>
        <p:txBody>
          <a:bodyPr wrap="square" rtlCol="0">
            <a:spAutoFit/>
          </a:bodyPr>
          <a:lstStyle/>
          <a:p>
            <a:r>
              <a:rPr lang="fr-FR" sz="1500" b="1" dirty="0"/>
              <a:t>Cause de déformation du message: Langue, Distance, technologie, culture, formalisation, interprétation, contexte</a:t>
            </a:r>
          </a:p>
        </p:txBody>
      </p:sp>
      <p:sp>
        <p:nvSpPr>
          <p:cNvPr id="5" name="Espace réservé du pied de page 4">
            <a:extLst>
              <a:ext uri="{FF2B5EF4-FFF2-40B4-BE49-F238E27FC236}">
                <a16:creationId xmlns:a16="http://schemas.microsoft.com/office/drawing/2014/main" id="{74EB7525-89EA-4757-9F03-1D37082B90A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69820063"/>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85141"/>
            <a:ext cx="3732647" cy="1820750"/>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sp>
        <p:nvSpPr>
          <p:cNvPr id="5" name="ZoneTexte 4">
            <a:extLst>
              <a:ext uri="{FF2B5EF4-FFF2-40B4-BE49-F238E27FC236}">
                <a16:creationId xmlns:a16="http://schemas.microsoft.com/office/drawing/2014/main" id="{F9FCDE06-2FEB-42F2-AC00-0DD5F0B4E4D1}"/>
              </a:ext>
            </a:extLst>
          </p:cNvPr>
          <p:cNvSpPr txBox="1"/>
          <p:nvPr/>
        </p:nvSpPr>
        <p:spPr>
          <a:xfrm>
            <a:off x="3110343" y="3449782"/>
            <a:ext cx="8873840" cy="2862322"/>
          </a:xfrm>
          <a:prstGeom prst="rect">
            <a:avLst/>
          </a:prstGeom>
          <a:noFill/>
        </p:spPr>
        <p:txBody>
          <a:bodyPr wrap="square" rtlCol="0">
            <a:spAutoFit/>
          </a:bodyPr>
          <a:lstStyle/>
          <a:p>
            <a:r>
              <a:rPr lang="fr-FR" dirty="0"/>
              <a:t>Méthodes de communication</a:t>
            </a:r>
          </a:p>
          <a:p>
            <a:pPr marL="285750" indent="-285750">
              <a:buFont typeface="Arial" panose="020B0604020202020204" pitchFamily="34" charset="0"/>
              <a:buChar char="•"/>
            </a:pPr>
            <a:r>
              <a:rPr lang="fr-FR" dirty="0"/>
              <a:t>Interactive ( entre deux ou plusieurs parties , manière la plus efficace pour communiquer ; réunion, appel tél; messagerie instantanée, visioconférences, etc…)</a:t>
            </a:r>
          </a:p>
          <a:p>
            <a:pPr marL="285750" indent="-285750">
              <a:buFont typeface="Arial" panose="020B0604020202020204" pitchFamily="34" charset="0"/>
              <a:buChar char="•"/>
            </a:pPr>
            <a:r>
              <a:rPr lang="fr-FR" dirty="0"/>
              <a:t>Unilatérale envoyée ( « push » diffusion de l’information , ne garantie pas la compréhension , lettres, memos, rapports, courriels, messages, vocaux, blogs, communiqués de presse etc…)</a:t>
            </a:r>
          </a:p>
          <a:p>
            <a:pPr marL="285750" indent="-285750">
              <a:buFont typeface="Arial" panose="020B0604020202020204" pitchFamily="34" charset="0"/>
              <a:buChar char="•"/>
            </a:pPr>
            <a:r>
              <a:rPr lang="fr-FR" dirty="0"/>
              <a:t>Unilatérale cherchée ( « pull ») utilisée pour de très gros volume d’information ou des publics très nombreux. Elle nécessite que les récepteurs puissent accéder à son contenu à leur propre discrétion ( site intranet, l’apprentissage en ligne, les bases de données de leçons apprises , les référentiels de connaissances, etc…</a:t>
            </a:r>
          </a:p>
        </p:txBody>
      </p:sp>
      <p:sp>
        <p:nvSpPr>
          <p:cNvPr id="3" name="Espace réservé du pied de page 2">
            <a:extLst>
              <a:ext uri="{FF2B5EF4-FFF2-40B4-BE49-F238E27FC236}">
                <a16:creationId xmlns:a16="http://schemas.microsoft.com/office/drawing/2014/main" id="{7178405B-8E23-46EF-9A55-28FA1A402DB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11364024"/>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85141"/>
            <a:ext cx="3732647" cy="1820750"/>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sp>
        <p:nvSpPr>
          <p:cNvPr id="5" name="ZoneTexte 4">
            <a:extLst>
              <a:ext uri="{FF2B5EF4-FFF2-40B4-BE49-F238E27FC236}">
                <a16:creationId xmlns:a16="http://schemas.microsoft.com/office/drawing/2014/main" id="{F9FCDE06-2FEB-42F2-AC00-0DD5F0B4E4D1}"/>
              </a:ext>
            </a:extLst>
          </p:cNvPr>
          <p:cNvSpPr txBox="1"/>
          <p:nvPr/>
        </p:nvSpPr>
        <p:spPr>
          <a:xfrm>
            <a:off x="3110343" y="3449782"/>
            <a:ext cx="8873840" cy="3693319"/>
          </a:xfrm>
          <a:prstGeom prst="rect">
            <a:avLst/>
          </a:prstGeom>
          <a:noFill/>
        </p:spPr>
        <p:txBody>
          <a:bodyPr wrap="square" rtlCol="0">
            <a:spAutoFit/>
          </a:bodyPr>
          <a:lstStyle/>
          <a:p>
            <a:r>
              <a:rPr lang="fr-FR" dirty="0"/>
              <a:t>Plan de management de la communication</a:t>
            </a:r>
          </a:p>
          <a:p>
            <a:pPr marL="285750" indent="-285750">
              <a:buFont typeface="Arial" panose="020B0604020202020204" pitchFamily="34" charset="0"/>
              <a:buChar char="•"/>
            </a:pPr>
            <a:r>
              <a:rPr lang="fr-FR" dirty="0"/>
              <a:t>Besoins de communication des parties prenantes</a:t>
            </a:r>
          </a:p>
          <a:p>
            <a:pPr marL="285750" indent="-285750">
              <a:buFont typeface="Arial" panose="020B0604020202020204" pitchFamily="34" charset="0"/>
              <a:buChar char="•"/>
            </a:pPr>
            <a:r>
              <a:rPr lang="fr-FR" dirty="0"/>
              <a:t>Information à communiquer ( langue, format, contenu, niveau de détails…)</a:t>
            </a:r>
          </a:p>
          <a:p>
            <a:pPr marL="285750" indent="-285750">
              <a:buFont typeface="Arial" panose="020B0604020202020204" pitchFamily="34" charset="0"/>
              <a:buChar char="•"/>
            </a:pPr>
            <a:r>
              <a:rPr lang="fr-FR" dirty="0"/>
              <a:t>Raison pour la diffusion d’information</a:t>
            </a:r>
          </a:p>
          <a:p>
            <a:pPr marL="285750" indent="-285750">
              <a:buFont typeface="Arial" panose="020B0604020202020204" pitchFamily="34" charset="0"/>
              <a:buChar char="•"/>
            </a:pPr>
            <a:r>
              <a:rPr lang="fr-FR" dirty="0"/>
              <a:t>Intervalle et fréquence de diffusion </a:t>
            </a:r>
          </a:p>
          <a:p>
            <a:pPr marL="285750" indent="-285750">
              <a:buFont typeface="Arial" panose="020B0604020202020204" pitchFamily="34" charset="0"/>
              <a:buChar char="•"/>
            </a:pPr>
            <a:r>
              <a:rPr lang="fr-FR" dirty="0"/>
              <a:t>La personne responsable de la communication de l’information</a:t>
            </a:r>
          </a:p>
          <a:p>
            <a:pPr marL="285750" indent="-285750">
              <a:buFont typeface="Arial" panose="020B0604020202020204" pitchFamily="34" charset="0"/>
              <a:buChar char="•"/>
            </a:pPr>
            <a:r>
              <a:rPr lang="fr-FR" dirty="0"/>
              <a:t>La personne chargée d’autoriser la diffusion de l’information confidentielles</a:t>
            </a:r>
          </a:p>
          <a:p>
            <a:pPr marL="285750" indent="-285750">
              <a:buFont typeface="Arial" panose="020B0604020202020204" pitchFamily="34" charset="0"/>
              <a:buChar char="•"/>
            </a:pPr>
            <a:r>
              <a:rPr lang="fr-FR" dirty="0"/>
              <a:t>La personne ou les groupes cibles</a:t>
            </a:r>
          </a:p>
          <a:p>
            <a:pPr marL="285750" indent="-285750">
              <a:buFont typeface="Arial" panose="020B0604020202020204" pitchFamily="34" charset="0"/>
              <a:buChar char="•"/>
            </a:pPr>
            <a:r>
              <a:rPr lang="fr-FR" dirty="0"/>
              <a:t>Les méthodes et les technologie utilisées</a:t>
            </a:r>
          </a:p>
          <a:p>
            <a:pPr marL="285750" indent="-285750">
              <a:buFont typeface="Arial" panose="020B0604020202020204" pitchFamily="34" charset="0"/>
              <a:buChar char="•"/>
            </a:pPr>
            <a:r>
              <a:rPr lang="fr-FR" dirty="0"/>
              <a:t>Les processus d’escalade</a:t>
            </a:r>
          </a:p>
          <a:p>
            <a:pPr marL="285750" indent="-285750">
              <a:buFont typeface="Arial" panose="020B0604020202020204" pitchFamily="34" charset="0"/>
              <a:buChar char="•"/>
            </a:pPr>
            <a:r>
              <a:rPr lang="fr-FR" dirty="0"/>
              <a:t>Les contraintes en matière de communication ( lois, règlementation, politique interne de communication….)</a:t>
            </a:r>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110B351E-463F-4ACF-8794-735A63E94205}"/>
              </a:ext>
            </a:extLst>
          </p:cNvPr>
          <p:cNvPicPr>
            <a:picLocks noChangeAspect="1"/>
          </p:cNvPicPr>
          <p:nvPr/>
        </p:nvPicPr>
        <p:blipFill>
          <a:blip r:embed="rId3"/>
          <a:stretch>
            <a:fillRect/>
          </a:stretch>
        </p:blipFill>
        <p:spPr>
          <a:xfrm>
            <a:off x="92217" y="3990355"/>
            <a:ext cx="2828925" cy="1781175"/>
          </a:xfrm>
          <a:prstGeom prst="rect">
            <a:avLst/>
          </a:prstGeom>
        </p:spPr>
      </p:pic>
      <p:sp>
        <p:nvSpPr>
          <p:cNvPr id="4" name="Espace réservé du pied de page 3">
            <a:extLst>
              <a:ext uri="{FF2B5EF4-FFF2-40B4-BE49-F238E27FC236}">
                <a16:creationId xmlns:a16="http://schemas.microsoft.com/office/drawing/2014/main" id="{81FCFE5F-07A8-430E-B320-383E70438EE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97329101"/>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85141"/>
            <a:ext cx="3732647" cy="1820750"/>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3" name="Image 2">
            <a:extLst>
              <a:ext uri="{FF2B5EF4-FFF2-40B4-BE49-F238E27FC236}">
                <a16:creationId xmlns:a16="http://schemas.microsoft.com/office/drawing/2014/main" id="{110B351E-463F-4ACF-8794-735A63E94205}"/>
              </a:ext>
            </a:extLst>
          </p:cNvPr>
          <p:cNvPicPr>
            <a:picLocks noChangeAspect="1"/>
          </p:cNvPicPr>
          <p:nvPr/>
        </p:nvPicPr>
        <p:blipFill>
          <a:blip r:embed="rId3"/>
          <a:stretch>
            <a:fillRect/>
          </a:stretch>
        </p:blipFill>
        <p:spPr>
          <a:xfrm>
            <a:off x="92217" y="3990355"/>
            <a:ext cx="2828925" cy="1781175"/>
          </a:xfrm>
          <a:prstGeom prst="rect">
            <a:avLst/>
          </a:prstGeom>
        </p:spPr>
      </p:pic>
      <p:graphicFrame>
        <p:nvGraphicFramePr>
          <p:cNvPr id="4" name="Tableau 3">
            <a:extLst>
              <a:ext uri="{FF2B5EF4-FFF2-40B4-BE49-F238E27FC236}">
                <a16:creationId xmlns:a16="http://schemas.microsoft.com/office/drawing/2014/main" id="{7CFDA40D-D3C3-4B53-9A66-CBAC35854220}"/>
              </a:ext>
            </a:extLst>
          </p:cNvPr>
          <p:cNvGraphicFramePr>
            <a:graphicFrameLocks noGrp="1"/>
          </p:cNvGraphicFramePr>
          <p:nvPr>
            <p:extLst/>
          </p:nvPr>
        </p:nvGraphicFramePr>
        <p:xfrm>
          <a:off x="3414534" y="3179418"/>
          <a:ext cx="8426366" cy="3678582"/>
        </p:xfrm>
        <a:graphic>
          <a:graphicData uri="http://schemas.openxmlformats.org/drawingml/2006/table">
            <a:tbl>
              <a:tblPr firstRow="1" bandRow="1">
                <a:tableStyleId>{5C22544A-7EE6-4342-B048-85BDC9FD1C3A}</a:tableStyleId>
              </a:tblPr>
              <a:tblGrid>
                <a:gridCol w="1153111">
                  <a:extLst>
                    <a:ext uri="{9D8B030D-6E8A-4147-A177-3AD203B41FA5}">
                      <a16:colId xmlns:a16="http://schemas.microsoft.com/office/drawing/2014/main" val="2687412309"/>
                    </a:ext>
                  </a:extLst>
                </a:gridCol>
                <a:gridCol w="1655679">
                  <a:extLst>
                    <a:ext uri="{9D8B030D-6E8A-4147-A177-3AD203B41FA5}">
                      <a16:colId xmlns:a16="http://schemas.microsoft.com/office/drawing/2014/main" val="101124365"/>
                    </a:ext>
                  </a:extLst>
                </a:gridCol>
                <a:gridCol w="1404394">
                  <a:extLst>
                    <a:ext uri="{9D8B030D-6E8A-4147-A177-3AD203B41FA5}">
                      <a16:colId xmlns:a16="http://schemas.microsoft.com/office/drawing/2014/main" val="129269478"/>
                    </a:ext>
                  </a:extLst>
                </a:gridCol>
                <a:gridCol w="1404394">
                  <a:extLst>
                    <a:ext uri="{9D8B030D-6E8A-4147-A177-3AD203B41FA5}">
                      <a16:colId xmlns:a16="http://schemas.microsoft.com/office/drawing/2014/main" val="4239022362"/>
                    </a:ext>
                  </a:extLst>
                </a:gridCol>
                <a:gridCol w="1404394">
                  <a:extLst>
                    <a:ext uri="{9D8B030D-6E8A-4147-A177-3AD203B41FA5}">
                      <a16:colId xmlns:a16="http://schemas.microsoft.com/office/drawing/2014/main" val="697253719"/>
                    </a:ext>
                  </a:extLst>
                </a:gridCol>
                <a:gridCol w="1404394">
                  <a:extLst>
                    <a:ext uri="{9D8B030D-6E8A-4147-A177-3AD203B41FA5}">
                      <a16:colId xmlns:a16="http://schemas.microsoft.com/office/drawing/2014/main" val="20005"/>
                    </a:ext>
                  </a:extLst>
                </a:gridCol>
              </a:tblGrid>
              <a:tr h="1288605">
                <a:tc>
                  <a:txBody>
                    <a:bodyPr/>
                    <a:lstStyle/>
                    <a:p>
                      <a:r>
                        <a:rPr lang="fr-FR" dirty="0"/>
                        <a:t>Partie prenante</a:t>
                      </a:r>
                    </a:p>
                  </a:txBody>
                  <a:tcPr/>
                </a:tc>
                <a:tc>
                  <a:txBody>
                    <a:bodyPr/>
                    <a:lstStyle/>
                    <a:p>
                      <a:r>
                        <a:rPr lang="fr-FR" dirty="0"/>
                        <a:t>Informations requise  / à communiquer</a:t>
                      </a:r>
                    </a:p>
                  </a:txBody>
                  <a:tcPr/>
                </a:tc>
                <a:tc>
                  <a:txBody>
                    <a:bodyPr/>
                    <a:lstStyle/>
                    <a:p>
                      <a:r>
                        <a:rPr lang="fr-FR" dirty="0"/>
                        <a:t>Méthode de communication</a:t>
                      </a:r>
                    </a:p>
                  </a:txBody>
                  <a:tcPr/>
                </a:tc>
                <a:tc>
                  <a:txBody>
                    <a:bodyPr/>
                    <a:lstStyle/>
                    <a:p>
                      <a:r>
                        <a:rPr lang="fr-FR" dirty="0"/>
                        <a:t>Fréquence</a:t>
                      </a:r>
                    </a:p>
                  </a:txBody>
                  <a:tcPr/>
                </a:tc>
                <a:tc>
                  <a:txBody>
                    <a:bodyPr/>
                    <a:lstStyle/>
                    <a:p>
                      <a:r>
                        <a:rPr lang="fr-FR" dirty="0"/>
                        <a:t>Responsable</a:t>
                      </a:r>
                    </a:p>
                  </a:txBody>
                  <a:tcPr/>
                </a:tc>
                <a:tc>
                  <a:txBody>
                    <a:bodyPr/>
                    <a:lstStyle/>
                    <a:p>
                      <a:r>
                        <a:rPr lang="fr-FR" dirty="0"/>
                        <a:t>Autorise</a:t>
                      </a:r>
                    </a:p>
                  </a:txBody>
                  <a:tcPr/>
                </a:tc>
                <a:extLst>
                  <a:ext uri="{0D108BD9-81ED-4DB2-BD59-A6C34878D82A}">
                    <a16:rowId xmlns:a16="http://schemas.microsoft.com/office/drawing/2014/main" val="3823505788"/>
                  </a:ext>
                </a:extLst>
              </a:tr>
              <a:tr h="1585975">
                <a:tc>
                  <a:txBody>
                    <a:bodyPr/>
                    <a:lstStyle/>
                    <a:p>
                      <a:r>
                        <a:rPr lang="fr-FR" dirty="0"/>
                        <a:t>ETAT</a:t>
                      </a:r>
                    </a:p>
                  </a:txBody>
                  <a:tcPr/>
                </a:tc>
                <a:tc>
                  <a:txBody>
                    <a:bodyPr/>
                    <a:lstStyle/>
                    <a:p>
                      <a:r>
                        <a:rPr lang="fr-FR" dirty="0"/>
                        <a:t>Rapport / Mémos/ état d’avancement</a:t>
                      </a:r>
                    </a:p>
                  </a:txBody>
                  <a:tcPr/>
                </a:tc>
                <a:tc>
                  <a:txBody>
                    <a:bodyPr/>
                    <a:lstStyle/>
                    <a:p>
                      <a:r>
                        <a:rPr lang="fr-FR" dirty="0"/>
                        <a:t>Réunion / tél/ messagerie / </a:t>
                      </a:r>
                      <a:r>
                        <a:rPr lang="fr-FR" dirty="0" err="1"/>
                        <a:t>visio</a:t>
                      </a:r>
                      <a:r>
                        <a:rPr lang="fr-FR" dirty="0"/>
                        <a:t> / Intranet</a:t>
                      </a:r>
                    </a:p>
                  </a:txBody>
                  <a:tcPr/>
                </a:tc>
                <a:tc>
                  <a:txBody>
                    <a:bodyPr/>
                    <a:lstStyle/>
                    <a:p>
                      <a:r>
                        <a:rPr lang="fr-FR" dirty="0"/>
                        <a:t>Semaine / Mois</a:t>
                      </a:r>
                    </a:p>
                  </a:txBody>
                  <a:tcPr/>
                </a:tc>
                <a:tc>
                  <a:txBody>
                    <a:bodyPr/>
                    <a:lstStyle/>
                    <a:p>
                      <a:r>
                        <a:rPr lang="fr-FR" dirty="0"/>
                        <a:t>Chargé de COM</a:t>
                      </a:r>
                    </a:p>
                  </a:txBody>
                  <a:tcPr/>
                </a:tc>
                <a:tc>
                  <a:txBody>
                    <a:bodyPr/>
                    <a:lstStyle/>
                    <a:p>
                      <a:r>
                        <a:rPr lang="fr-FR" dirty="0" err="1"/>
                        <a:t>Coordo</a:t>
                      </a:r>
                      <a:endParaRPr lang="fr-FR" dirty="0"/>
                    </a:p>
                  </a:txBody>
                  <a:tcPr/>
                </a:tc>
                <a:extLst>
                  <a:ext uri="{0D108BD9-81ED-4DB2-BD59-A6C34878D82A}">
                    <a16:rowId xmlns:a16="http://schemas.microsoft.com/office/drawing/2014/main" val="473237132"/>
                  </a:ext>
                </a:extLst>
              </a:tr>
              <a:tr h="402001">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95990056"/>
                  </a:ext>
                </a:extLst>
              </a:tr>
              <a:tr h="402001">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898224473"/>
                  </a:ext>
                </a:extLst>
              </a:tr>
            </a:tbl>
          </a:graphicData>
        </a:graphic>
      </p:graphicFrame>
      <p:sp>
        <p:nvSpPr>
          <p:cNvPr id="5" name="Espace réservé du pied de page 4">
            <a:extLst>
              <a:ext uri="{FF2B5EF4-FFF2-40B4-BE49-F238E27FC236}">
                <a16:creationId xmlns:a16="http://schemas.microsoft.com/office/drawing/2014/main" id="{79E31F53-0B59-4E73-B1EC-27B64DFEF2E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975413258"/>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684000" y="2022555"/>
            <a:ext cx="9302448"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DES RISQUES DU PROJET</a:t>
            </a:r>
          </a:p>
        </p:txBody>
      </p:sp>
    </p:spTree>
    <p:extLst>
      <p:ext uri="{BB962C8B-B14F-4D97-AF65-F5344CB8AC3E}">
        <p14:creationId xmlns:p14="http://schemas.microsoft.com/office/powerpoint/2010/main" val="315490619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03910" y="2517756"/>
            <a:ext cx="3186545" cy="954107"/>
          </a:xfrm>
          <a:prstGeom prst="rect">
            <a:avLst/>
          </a:prstGeom>
          <a:noFill/>
        </p:spPr>
        <p:txBody>
          <a:bodyPr wrap="square" rtlCol="0">
            <a:spAutoFit/>
          </a:bodyPr>
          <a:lstStyle/>
          <a:p>
            <a:pPr algn="ctr"/>
            <a:r>
              <a:rPr lang="fr-FR" sz="2800" b="1" dirty="0"/>
              <a:t>GESTION DES RISQUES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4199918971"/>
              </p:ext>
            </p:extLst>
          </p:nvPr>
        </p:nvGraphicFramePr>
        <p:xfrm>
          <a:off x="3020291" y="1052176"/>
          <a:ext cx="9005453" cy="4856480"/>
        </p:xfrm>
        <a:graphic>
          <a:graphicData uri="http://schemas.openxmlformats.org/drawingml/2006/table">
            <a:tbl>
              <a:tblPr firstRow="1" bandRow="1">
                <a:tableStyleId>{5C22544A-7EE6-4342-B048-85BDC9FD1C3A}</a:tableStyleId>
              </a:tblPr>
              <a:tblGrid>
                <a:gridCol w="4364182">
                  <a:extLst>
                    <a:ext uri="{9D8B030D-6E8A-4147-A177-3AD203B41FA5}">
                      <a16:colId xmlns:a16="http://schemas.microsoft.com/office/drawing/2014/main" val="2126170792"/>
                    </a:ext>
                  </a:extLst>
                </a:gridCol>
                <a:gridCol w="4641271">
                  <a:extLst>
                    <a:ext uri="{9D8B030D-6E8A-4147-A177-3AD203B41FA5}">
                      <a16:colId xmlns:a16="http://schemas.microsoft.com/office/drawing/2014/main"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val="1020992721"/>
                  </a:ext>
                </a:extLst>
              </a:tr>
              <a:tr h="370840">
                <a:tc>
                  <a:txBody>
                    <a:bodyPr/>
                    <a:lstStyle/>
                    <a:p>
                      <a:r>
                        <a:rPr lang="fr-FR" dirty="0">
                          <a:solidFill>
                            <a:srgbClr val="FF0000"/>
                          </a:solidFill>
                        </a:rPr>
                        <a:t>Planifier la</a:t>
                      </a:r>
                      <a:r>
                        <a:rPr lang="fr-FR" baseline="0" dirty="0">
                          <a:solidFill>
                            <a:srgbClr val="FF0000"/>
                          </a:solidFill>
                        </a:rPr>
                        <a:t> gestion </a:t>
                      </a:r>
                      <a:r>
                        <a:rPr lang="fr-FR" dirty="0">
                          <a:solidFill>
                            <a:srgbClr val="FF0000"/>
                          </a:solidFill>
                        </a:rPr>
                        <a:t>de</a:t>
                      </a:r>
                      <a:r>
                        <a:rPr lang="fr-FR" baseline="0" dirty="0">
                          <a:solidFill>
                            <a:srgbClr val="FF0000"/>
                          </a:solidFill>
                        </a:rPr>
                        <a:t>s risques</a:t>
                      </a:r>
                      <a:endParaRPr lang="fr-FR" dirty="0">
                        <a:solidFill>
                          <a:srgbClr val="FF0000"/>
                        </a:solidFill>
                      </a:endParaRPr>
                    </a:p>
                  </a:txBody>
                  <a:tcPr/>
                </a:tc>
                <a:tc>
                  <a:txBody>
                    <a:bodyPr/>
                    <a:lstStyle/>
                    <a:p>
                      <a:r>
                        <a:rPr lang="fr-FR" dirty="0">
                          <a:solidFill>
                            <a:srgbClr val="FF0000"/>
                          </a:solidFill>
                        </a:rPr>
                        <a:t>Groupe de processus planification</a:t>
                      </a:r>
                    </a:p>
                  </a:txBody>
                  <a:tcPr/>
                </a:tc>
                <a:extLst>
                  <a:ext uri="{0D108BD9-81ED-4DB2-BD59-A6C34878D82A}">
                    <a16:rowId xmlns:a16="http://schemas.microsoft.com/office/drawing/2014/main" val="3617802200"/>
                  </a:ext>
                </a:extLst>
              </a:tr>
              <a:tr h="209049">
                <a:tc>
                  <a:txBody>
                    <a:bodyPr/>
                    <a:lstStyle/>
                    <a:p>
                      <a:r>
                        <a:rPr lang="fr-FR" dirty="0">
                          <a:solidFill>
                            <a:srgbClr val="FF0000"/>
                          </a:solidFill>
                        </a:rPr>
                        <a:t>Identifier les risques </a:t>
                      </a:r>
                    </a:p>
                  </a:txBody>
                  <a:tcPr/>
                </a:tc>
                <a:tc>
                  <a:txBody>
                    <a:bodyPr/>
                    <a:lstStyle/>
                    <a:p>
                      <a:r>
                        <a:rPr lang="fr-FR" dirty="0">
                          <a:solidFill>
                            <a:srgbClr val="FF0000"/>
                          </a:solidFill>
                        </a:rPr>
                        <a:t>Groupe de processus planification</a:t>
                      </a:r>
                    </a:p>
                    <a:p>
                      <a:endParaRPr lang="fr-FR" dirty="0">
                        <a:solidFill>
                          <a:srgbClr val="FF0000"/>
                        </a:solidFill>
                      </a:endParaRPr>
                    </a:p>
                  </a:txBody>
                  <a:tcPr/>
                </a:tc>
                <a:extLst>
                  <a:ext uri="{0D108BD9-81ED-4DB2-BD59-A6C34878D82A}">
                    <a16:rowId xmlns:a16="http://schemas.microsoft.com/office/drawing/2014/main" val="4145226790"/>
                  </a:ext>
                </a:extLst>
              </a:tr>
              <a:tr h="209049">
                <a:tc>
                  <a:txBody>
                    <a:bodyPr/>
                    <a:lstStyle/>
                    <a:p>
                      <a:r>
                        <a:rPr lang="fr-FR" dirty="0">
                          <a:solidFill>
                            <a:srgbClr val="FF0000"/>
                          </a:solidFill>
                        </a:rPr>
                        <a:t>Mettre en œuvre l’analyse qualitative des risques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0000"/>
                          </a:solidFill>
                        </a:rPr>
                        <a:t>Groupe de processus planification</a:t>
                      </a:r>
                    </a:p>
                    <a:p>
                      <a:endParaRPr lang="fr-FR" dirty="0">
                        <a:solidFill>
                          <a:srgbClr val="FF0000"/>
                        </a:solidFill>
                      </a:endParaRPr>
                    </a:p>
                  </a:txBody>
                  <a:tcPr/>
                </a:tc>
                <a:extLst>
                  <a:ext uri="{0D108BD9-81ED-4DB2-BD59-A6C34878D82A}">
                    <a16:rowId xmlns:a16="http://schemas.microsoft.com/office/drawing/2014/main" val="4037584234"/>
                  </a:ext>
                </a:extLst>
              </a:tr>
              <a:tr h="209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0000"/>
                          </a:solidFill>
                        </a:rPr>
                        <a:t>Mettre en œuvre l’analyse quantitative des risques</a:t>
                      </a:r>
                    </a:p>
                    <a:p>
                      <a:endParaRPr lang="fr-FR"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0000"/>
                          </a:solidFill>
                        </a:rPr>
                        <a:t>Groupe de processus planification</a:t>
                      </a:r>
                    </a:p>
                    <a:p>
                      <a:endParaRPr lang="fr-FR" dirty="0">
                        <a:solidFill>
                          <a:srgbClr val="FF0000"/>
                        </a:solidFill>
                      </a:endParaRPr>
                    </a:p>
                  </a:txBody>
                  <a:tcPr/>
                </a:tc>
                <a:extLst>
                  <a:ext uri="{0D108BD9-81ED-4DB2-BD59-A6C34878D82A}">
                    <a16:rowId xmlns:a16="http://schemas.microsoft.com/office/drawing/2014/main" val="1201810929"/>
                  </a:ext>
                </a:extLst>
              </a:tr>
              <a:tr h="370840">
                <a:tc>
                  <a:txBody>
                    <a:bodyPr/>
                    <a:lstStyle/>
                    <a:p>
                      <a:r>
                        <a:rPr lang="fr-FR" dirty="0">
                          <a:solidFill>
                            <a:srgbClr val="FF0000"/>
                          </a:solidFill>
                        </a:rPr>
                        <a:t>Planifier les réponses aux risques</a:t>
                      </a:r>
                    </a:p>
                  </a:txBody>
                  <a:tcPr/>
                </a:tc>
                <a:tc>
                  <a:txBody>
                    <a:bodyPr/>
                    <a:lstStyle/>
                    <a:p>
                      <a:r>
                        <a:rPr lang="fr-FR" dirty="0">
                          <a:solidFill>
                            <a:srgbClr val="FF0000"/>
                          </a:solidFill>
                        </a:rPr>
                        <a:t>Groupe de processus planification</a:t>
                      </a:r>
                    </a:p>
                    <a:p>
                      <a:endParaRPr lang="fr-FR" dirty="0">
                        <a:solidFill>
                          <a:srgbClr val="FF0000"/>
                        </a:solidFill>
                      </a:endParaRPr>
                    </a:p>
                  </a:txBody>
                  <a:tcPr/>
                </a:tc>
                <a:extLst>
                  <a:ext uri="{0D108BD9-81ED-4DB2-BD59-A6C34878D82A}">
                    <a16:rowId xmlns:a16="http://schemas.microsoft.com/office/drawing/2014/main" val="2802525299"/>
                  </a:ext>
                </a:extLst>
              </a:tr>
              <a:tr h="370840">
                <a:tc>
                  <a:txBody>
                    <a:bodyPr/>
                    <a:lstStyle/>
                    <a:p>
                      <a:r>
                        <a:rPr lang="fr-FR" b="1" dirty="0">
                          <a:solidFill>
                            <a:schemeClr val="tx1"/>
                          </a:solidFill>
                        </a:rPr>
                        <a:t>Appliquer les réponses aux risques</a:t>
                      </a:r>
                    </a:p>
                    <a:p>
                      <a:endParaRPr lang="fr-FR" b="1" dirty="0">
                        <a:solidFill>
                          <a:schemeClr val="tx1"/>
                        </a:solidFill>
                      </a:endParaRPr>
                    </a:p>
                  </a:txBody>
                  <a:tcPr/>
                </a:tc>
                <a:tc>
                  <a:txBody>
                    <a:bodyPr/>
                    <a:lstStyle/>
                    <a:p>
                      <a:r>
                        <a:rPr lang="fr-FR" b="1" dirty="0">
                          <a:solidFill>
                            <a:schemeClr val="tx1"/>
                          </a:solidFill>
                        </a:rPr>
                        <a:t>Groupe de processus d’</a:t>
                      </a:r>
                      <a:r>
                        <a:rPr lang="fr-FR" b="1" dirty="0" err="1">
                          <a:solidFill>
                            <a:schemeClr val="tx1"/>
                          </a:solidFill>
                        </a:rPr>
                        <a:t>éxécution</a:t>
                      </a:r>
                      <a:endParaRPr lang="fr-FR" b="1" dirty="0">
                        <a:solidFill>
                          <a:schemeClr val="tx1"/>
                        </a:solidFill>
                      </a:endParaRPr>
                    </a:p>
                  </a:txBody>
                  <a:tcPr/>
                </a:tc>
                <a:extLst>
                  <a:ext uri="{0D108BD9-81ED-4DB2-BD59-A6C34878D82A}">
                    <a16:rowId xmlns:a16="http://schemas.microsoft.com/office/drawing/2014/main" val="21530155"/>
                  </a:ext>
                </a:extLst>
              </a:tr>
              <a:tr h="370840">
                <a:tc>
                  <a:txBody>
                    <a:bodyPr/>
                    <a:lstStyle/>
                    <a:p>
                      <a:r>
                        <a:rPr lang="fr-FR" b="1" dirty="0">
                          <a:solidFill>
                            <a:schemeClr val="tx1"/>
                          </a:solidFill>
                        </a:rPr>
                        <a:t>Maitriser les risques</a:t>
                      </a:r>
                    </a:p>
                  </a:txBody>
                  <a:tcPr/>
                </a:tc>
                <a:tc>
                  <a:txBody>
                    <a:bodyPr/>
                    <a:lstStyle/>
                    <a:p>
                      <a:r>
                        <a:rPr lang="fr-FR" b="1" dirty="0">
                          <a:solidFill>
                            <a:schemeClr val="tx1"/>
                          </a:solidFill>
                        </a:rPr>
                        <a:t>Groupe de processus surveillance et de maitrise</a:t>
                      </a:r>
                    </a:p>
                  </a:txBody>
                  <a:tcPr/>
                </a:tc>
                <a:extLst>
                  <a:ext uri="{0D108BD9-81ED-4DB2-BD59-A6C34878D82A}">
                    <a16:rowId xmlns:a16="http://schemas.microsoft.com/office/drawing/2014/main" val="2448180138"/>
                  </a:ext>
                </a:extLst>
              </a:tr>
            </a:tbl>
          </a:graphicData>
        </a:graphic>
      </p:graphicFrame>
      <p:sp>
        <p:nvSpPr>
          <p:cNvPr id="2" name="Espace réservé du pied de page 1">
            <a:extLst>
              <a:ext uri="{FF2B5EF4-FFF2-40B4-BE49-F238E27FC236}">
                <a16:creationId xmlns:a16="http://schemas.microsoft.com/office/drawing/2014/main" id="{A1C205BC-8914-449A-90D6-8D218220AD0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193071894"/>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DES RISQUES</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172689" y="220903"/>
          <a:ext cx="9019311" cy="6307193"/>
        </p:xfrm>
        <a:graphic>
          <a:graphicData uri="http://schemas.openxmlformats.org/drawingml/2006/table">
            <a:tbl>
              <a:tblPr firstRow="1" bandRow="1">
                <a:tableStyleId>{5C22544A-7EE6-4342-B048-85BDC9FD1C3A}</a:tableStyleId>
              </a:tblPr>
              <a:tblGrid>
                <a:gridCol w="6331529">
                  <a:extLst>
                    <a:ext uri="{9D8B030D-6E8A-4147-A177-3AD203B41FA5}">
                      <a16:colId xmlns:a16="http://schemas.microsoft.com/office/drawing/2014/main" val="2126170792"/>
                    </a:ext>
                  </a:extLst>
                </a:gridCol>
                <a:gridCol w="775854">
                  <a:extLst>
                    <a:ext uri="{9D8B030D-6E8A-4147-A177-3AD203B41FA5}">
                      <a16:colId xmlns:a16="http://schemas.microsoft.com/office/drawing/2014/main" val="973778650"/>
                    </a:ext>
                  </a:extLst>
                </a:gridCol>
                <a:gridCol w="900546">
                  <a:extLst>
                    <a:ext uri="{9D8B030D-6E8A-4147-A177-3AD203B41FA5}">
                      <a16:colId xmlns:a16="http://schemas.microsoft.com/office/drawing/2014/main" val="3571137902"/>
                    </a:ext>
                  </a:extLst>
                </a:gridCol>
                <a:gridCol w="1011382">
                  <a:extLst>
                    <a:ext uri="{9D8B030D-6E8A-4147-A177-3AD203B41FA5}">
                      <a16:colId xmlns:a16="http://schemas.microsoft.com/office/drawing/2014/main" val="501303867"/>
                    </a:ext>
                  </a:extLst>
                </a:gridCol>
              </a:tblGrid>
              <a:tr h="575046">
                <a:tc>
                  <a:txBody>
                    <a:bodyPr/>
                    <a:lstStyle/>
                    <a:p>
                      <a:pPr algn="ctr"/>
                      <a:r>
                        <a:rPr lang="fr-FR" dirty="0"/>
                        <a:t>Ressources humaines du projet</a:t>
                      </a:r>
                    </a:p>
                  </a:txBody>
                  <a:tcPr/>
                </a:tc>
                <a:tc>
                  <a:txBody>
                    <a:bodyPr/>
                    <a:lstStyle/>
                    <a:p>
                      <a:pPr algn="ctr"/>
                      <a:r>
                        <a:rPr lang="fr-FR" dirty="0"/>
                        <a:t>choix</a:t>
                      </a:r>
                    </a:p>
                  </a:txBody>
                  <a:tcPr/>
                </a:tc>
                <a:tc>
                  <a:txBody>
                    <a:bodyPr/>
                    <a:lstStyle/>
                    <a:p>
                      <a:pPr algn="ctr"/>
                      <a:r>
                        <a:rPr lang="fr-FR" dirty="0"/>
                        <a:t>Valeur</a:t>
                      </a:r>
                    </a:p>
                    <a:p>
                      <a:pPr algn="ctr"/>
                      <a:r>
                        <a:rPr lang="fr-FR" dirty="0"/>
                        <a:t>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575046">
                <a:tc>
                  <a:txBody>
                    <a:bodyPr/>
                    <a:lstStyle/>
                    <a:p>
                      <a:r>
                        <a:rPr lang="fr-FR" dirty="0"/>
                        <a:t>Un responsable des risques a été nommé sur le projet</a:t>
                      </a:r>
                    </a:p>
                  </a:txBody>
                  <a:tcPr/>
                </a:tc>
                <a:tc>
                  <a:txBody>
                    <a:bodyPr/>
                    <a:lstStyle/>
                    <a:p>
                      <a:r>
                        <a:rPr lang="fr-FR" dirty="0"/>
                        <a:t>0, 3, 5</a:t>
                      </a:r>
                      <a:endParaRPr lang="fr-FR" baseline="0" dirty="0"/>
                    </a:p>
                    <a:p>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575046">
                <a:tc>
                  <a:txBody>
                    <a:bodyPr/>
                    <a:lstStyle/>
                    <a:p>
                      <a:pPr marL="0" algn="l" defTabSz="914400" rtl="0" eaLnBrk="1" latinLnBrk="0" hangingPunct="1"/>
                      <a:r>
                        <a:rPr lang="fr-FR" sz="1800" kern="1200" dirty="0">
                          <a:solidFill>
                            <a:schemeClr val="dk1"/>
                          </a:solidFill>
                          <a:latin typeface="+mn-lt"/>
                          <a:ea typeface="+mn-ea"/>
                          <a:cs typeface="+mn-cs"/>
                        </a:rPr>
                        <a:t>Un plan de mangement des risques a été élaboré et il présente les processus d’identification , d’analyse et de planification des actions, et de suivi des risques</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575046">
                <a:tc>
                  <a:txBody>
                    <a:bodyPr/>
                    <a:lstStyle/>
                    <a:p>
                      <a:r>
                        <a:rPr lang="fr-FR" sz="1800" kern="1200" dirty="0">
                          <a:solidFill>
                            <a:schemeClr val="dk1"/>
                          </a:solidFill>
                          <a:latin typeface="+mn-lt"/>
                          <a:ea typeface="+mn-ea"/>
                          <a:cs typeface="+mn-cs"/>
                        </a:rPr>
                        <a:t>Tous les risques du projet sont identifiés selon le plan et avec un nombre significatif de parties prenantes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5750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Chaque risque fait l’objet d’une analyse qualitative réalisée selon le plan</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575046">
                <a:tc>
                  <a:txBody>
                    <a:bodyPr/>
                    <a:lstStyle/>
                    <a:p>
                      <a:pPr marL="0" algn="l" defTabSz="914400" rtl="0" eaLnBrk="1" latinLnBrk="0" hangingPunct="1"/>
                      <a:r>
                        <a:rPr lang="fr-FR" sz="1800" kern="1200" dirty="0">
                          <a:solidFill>
                            <a:schemeClr val="dk1"/>
                          </a:solidFill>
                          <a:latin typeface="+mn-lt"/>
                          <a:ea typeface="+mn-ea"/>
                          <a:cs typeface="+mn-cs"/>
                        </a:rPr>
                        <a:t>Chaque risque fait l’objet d’une analyse quantitative réalisée selon le plan</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696103">
                <a:tc>
                  <a:txBody>
                    <a:bodyPr/>
                    <a:lstStyle/>
                    <a:p>
                      <a:r>
                        <a:rPr lang="fr-FR" dirty="0"/>
                        <a:t>Les actions de réduction des risques et de suivi des risques sont incluses dans l’échéancier du projet et dans le budget du projet</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r h="748145">
                <a:tc>
                  <a:txBody>
                    <a:bodyPr/>
                    <a:lstStyle/>
                    <a:p>
                      <a:r>
                        <a:rPr lang="fr-FR" dirty="0"/>
                        <a:t>Un plan d’actions a été construit pour limiter les risques majeurs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913994849"/>
                  </a:ext>
                </a:extLst>
              </a:tr>
              <a:tr h="748145">
                <a:tc>
                  <a:txBody>
                    <a:bodyPr/>
                    <a:lstStyle/>
                    <a:p>
                      <a:r>
                        <a:rPr lang="fr-FR" dirty="0"/>
                        <a:t>Les processus de management des risques sont suivis et partagés avec l’équipe projet et des parties prenantes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78867776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41563" y="3749457"/>
            <a:ext cx="2978727" cy="2677656"/>
          </a:xfrm>
          <a:prstGeom prst="rect">
            <a:avLst/>
          </a:prstGeom>
          <a:solidFill>
            <a:schemeClr val="accent1"/>
          </a:solidFill>
        </p:spPr>
        <p:txBody>
          <a:bodyPr wrap="square" rtlCol="0">
            <a:spAutoFit/>
          </a:bodyPr>
          <a:lstStyle/>
          <a:p>
            <a:pPr algn="ctr"/>
            <a:r>
              <a:rPr lang="fr-FR" sz="2800" b="1" dirty="0">
                <a:solidFill>
                  <a:schemeClr val="bg1"/>
                </a:solidFill>
              </a:rPr>
              <a:t>Bilan de santé / </a:t>
            </a:r>
          </a:p>
          <a:p>
            <a:pPr algn="ctr"/>
            <a:r>
              <a:rPr lang="fr-FR" sz="2800" b="1" dirty="0">
                <a:solidFill>
                  <a:schemeClr val="bg1"/>
                </a:solidFill>
              </a:rPr>
              <a:t>Bilan de la maturité</a:t>
            </a:r>
          </a:p>
          <a:p>
            <a:pPr algn="ctr"/>
            <a:r>
              <a:rPr lang="fr-FR" sz="2800" b="1" dirty="0">
                <a:solidFill>
                  <a:schemeClr val="bg1"/>
                </a:solidFill>
              </a:rPr>
              <a:t>Analyse de la maîtrise des risques</a:t>
            </a:r>
          </a:p>
        </p:txBody>
      </p:sp>
      <p:sp>
        <p:nvSpPr>
          <p:cNvPr id="2" name="Espace réservé du pied de page 1">
            <a:extLst>
              <a:ext uri="{FF2B5EF4-FFF2-40B4-BE49-F238E27FC236}">
                <a16:creationId xmlns:a16="http://schemas.microsoft.com/office/drawing/2014/main" id="{E027524A-C056-45F0-B39C-5797848C1F5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407262265"/>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077218"/>
          </a:xfrm>
          <a:prstGeom prst="rect">
            <a:avLst/>
          </a:prstGeom>
          <a:noFill/>
        </p:spPr>
        <p:txBody>
          <a:bodyPr wrap="square" rtlCol="0">
            <a:spAutoFit/>
          </a:bodyPr>
          <a:lstStyle/>
          <a:p>
            <a:pPr algn="ctr"/>
            <a:r>
              <a:rPr lang="fr-FR" sz="3200" b="1" dirty="0"/>
              <a:t>MANAGEMENT DES RISQUES</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172689" y="248612"/>
          <a:ext cx="9019311" cy="1920240"/>
        </p:xfrm>
        <a:graphic>
          <a:graphicData uri="http://schemas.openxmlformats.org/drawingml/2006/table">
            <a:tbl>
              <a:tblPr firstRow="1" bandRow="1">
                <a:tableStyleId>{5C22544A-7EE6-4342-B048-85BDC9FD1C3A}</a:tableStyleId>
              </a:tblPr>
              <a:tblGrid>
                <a:gridCol w="6331529">
                  <a:extLst>
                    <a:ext uri="{9D8B030D-6E8A-4147-A177-3AD203B41FA5}">
                      <a16:colId xmlns:a16="http://schemas.microsoft.com/office/drawing/2014/main" val="2126170792"/>
                    </a:ext>
                  </a:extLst>
                </a:gridCol>
                <a:gridCol w="775854">
                  <a:extLst>
                    <a:ext uri="{9D8B030D-6E8A-4147-A177-3AD203B41FA5}">
                      <a16:colId xmlns:a16="http://schemas.microsoft.com/office/drawing/2014/main" val="973778650"/>
                    </a:ext>
                  </a:extLst>
                </a:gridCol>
                <a:gridCol w="900546">
                  <a:extLst>
                    <a:ext uri="{9D8B030D-6E8A-4147-A177-3AD203B41FA5}">
                      <a16:colId xmlns:a16="http://schemas.microsoft.com/office/drawing/2014/main" val="3571137902"/>
                    </a:ext>
                  </a:extLst>
                </a:gridCol>
                <a:gridCol w="1011382">
                  <a:extLst>
                    <a:ext uri="{9D8B030D-6E8A-4147-A177-3AD203B41FA5}">
                      <a16:colId xmlns:a16="http://schemas.microsoft.com/office/drawing/2014/main" val="501303867"/>
                    </a:ext>
                  </a:extLst>
                </a:gridCol>
              </a:tblGrid>
              <a:tr h="575046">
                <a:tc>
                  <a:txBody>
                    <a:bodyPr/>
                    <a:lstStyle/>
                    <a:p>
                      <a:pPr algn="ctr"/>
                      <a:r>
                        <a:rPr lang="fr-FR" dirty="0"/>
                        <a:t>Ressources humaines du projet</a:t>
                      </a:r>
                    </a:p>
                  </a:txBody>
                  <a:tcPr/>
                </a:tc>
                <a:tc>
                  <a:txBody>
                    <a:bodyPr/>
                    <a:lstStyle/>
                    <a:p>
                      <a:pPr algn="ctr"/>
                      <a:r>
                        <a:rPr lang="fr-FR" dirty="0"/>
                        <a:t>choix</a:t>
                      </a:r>
                    </a:p>
                  </a:txBody>
                  <a:tcPr/>
                </a:tc>
                <a:tc>
                  <a:txBody>
                    <a:bodyPr/>
                    <a:lstStyle/>
                    <a:p>
                      <a:pPr algn="ctr"/>
                      <a:r>
                        <a:rPr lang="fr-FR" dirty="0"/>
                        <a:t>Valeur</a:t>
                      </a:r>
                    </a:p>
                    <a:p>
                      <a:pPr algn="ctr"/>
                      <a:r>
                        <a:rPr lang="fr-FR" dirty="0"/>
                        <a:t>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575046">
                <a:tc>
                  <a:txBody>
                    <a:bodyPr/>
                    <a:lstStyle/>
                    <a:p>
                      <a:r>
                        <a:rPr lang="fr-FR" dirty="0"/>
                        <a:t>Le suivi des risques est réalisé comme prévu dans les plans projet et le registre des risques est tenu à jour</a:t>
                      </a:r>
                    </a:p>
                  </a:txBody>
                  <a:tcPr/>
                </a:tc>
                <a:tc>
                  <a:txBody>
                    <a:bodyPr/>
                    <a:lstStyle/>
                    <a:p>
                      <a:r>
                        <a:rPr lang="fr-FR" dirty="0"/>
                        <a:t>0, 3, 5</a:t>
                      </a:r>
                      <a:endParaRPr lang="fr-FR" baseline="0" dirty="0"/>
                    </a:p>
                    <a:p>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575046">
                <a:tc>
                  <a:txBody>
                    <a:bodyPr/>
                    <a:lstStyle/>
                    <a:p>
                      <a:pPr marL="0" algn="l" defTabSz="914400" rtl="0" eaLnBrk="1" latinLnBrk="0" hangingPunct="1"/>
                      <a:r>
                        <a:rPr lang="fr-FR" sz="1800" kern="1200" dirty="0">
                          <a:solidFill>
                            <a:schemeClr val="dk1"/>
                          </a:solidFill>
                          <a:latin typeface="+mn-lt"/>
                          <a:ea typeface="+mn-ea"/>
                          <a:cs typeface="+mn-cs"/>
                        </a:rPr>
                        <a:t>Chaque responsable de risque suit ses risques et s’assure des actions de réponse aux risques comme prévu</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41563" y="3749457"/>
            <a:ext cx="2978727" cy="2677656"/>
          </a:xfrm>
          <a:prstGeom prst="rect">
            <a:avLst/>
          </a:prstGeom>
          <a:solidFill>
            <a:schemeClr val="accent1"/>
          </a:solidFill>
        </p:spPr>
        <p:txBody>
          <a:bodyPr wrap="square" rtlCol="0">
            <a:spAutoFit/>
          </a:bodyPr>
          <a:lstStyle/>
          <a:p>
            <a:pPr algn="ctr"/>
            <a:r>
              <a:rPr lang="fr-FR" sz="2800" b="1" dirty="0">
                <a:solidFill>
                  <a:schemeClr val="bg1"/>
                </a:solidFill>
              </a:rPr>
              <a:t>Bilan de santé / </a:t>
            </a:r>
          </a:p>
          <a:p>
            <a:pPr algn="ctr"/>
            <a:r>
              <a:rPr lang="fr-FR" sz="2800" b="1" dirty="0">
                <a:solidFill>
                  <a:schemeClr val="bg1"/>
                </a:solidFill>
              </a:rPr>
              <a:t>Bilan de la maturité</a:t>
            </a:r>
          </a:p>
          <a:p>
            <a:pPr algn="ctr"/>
            <a:r>
              <a:rPr lang="fr-FR" sz="2800" b="1" dirty="0">
                <a:solidFill>
                  <a:schemeClr val="bg1"/>
                </a:solidFill>
              </a:rPr>
              <a:t>Analyse de la maîtrise des risques</a:t>
            </a:r>
          </a:p>
        </p:txBody>
      </p:sp>
      <p:sp>
        <p:nvSpPr>
          <p:cNvPr id="2" name="Espace réservé du pied de page 1">
            <a:extLst>
              <a:ext uri="{FF2B5EF4-FFF2-40B4-BE49-F238E27FC236}">
                <a16:creationId xmlns:a16="http://schemas.microsoft.com/office/drawing/2014/main" id="{98C42B17-FF0D-4127-B4EB-0EBD642B697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836969285"/>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562101"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03909" y="2517756"/>
            <a:ext cx="1666010" cy="923330"/>
          </a:xfrm>
          <a:prstGeom prst="rect">
            <a:avLst/>
          </a:prstGeom>
          <a:noFill/>
        </p:spPr>
        <p:txBody>
          <a:bodyPr wrap="square" rtlCol="0">
            <a:spAutoFit/>
          </a:bodyPr>
          <a:lstStyle/>
          <a:p>
            <a:pPr algn="ctr"/>
            <a:r>
              <a:rPr lang="fr-FR" b="1" dirty="0"/>
              <a:t>MANAGEMENT DES RISQUES DU PROJET</a:t>
            </a:r>
          </a:p>
        </p:txBody>
      </p:sp>
      <p:sp>
        <p:nvSpPr>
          <p:cNvPr id="2" name="ZoneTexte 1">
            <a:extLst>
              <a:ext uri="{FF2B5EF4-FFF2-40B4-BE49-F238E27FC236}">
                <a16:creationId xmlns:a16="http://schemas.microsoft.com/office/drawing/2014/main" id="{CEF25BE0-1A0B-44B9-963D-3FD05915C6D7}"/>
              </a:ext>
            </a:extLst>
          </p:cNvPr>
          <p:cNvSpPr txBox="1"/>
          <p:nvPr/>
        </p:nvSpPr>
        <p:spPr>
          <a:xfrm>
            <a:off x="1666010" y="2379256"/>
            <a:ext cx="2118590" cy="1200329"/>
          </a:xfrm>
          <a:prstGeom prst="rect">
            <a:avLst/>
          </a:prstGeom>
          <a:solidFill>
            <a:schemeClr val="accent1"/>
          </a:solidFill>
        </p:spPr>
        <p:txBody>
          <a:bodyPr wrap="square" rtlCol="0">
            <a:spAutoFit/>
          </a:bodyPr>
          <a:lstStyle/>
          <a:p>
            <a:r>
              <a:rPr lang="fr-FR" b="1" dirty="0">
                <a:solidFill>
                  <a:schemeClr val="bg1"/>
                </a:solidFill>
              </a:rPr>
              <a:t>Risque</a:t>
            </a:r>
          </a:p>
          <a:p>
            <a:r>
              <a:rPr lang="fr-FR" b="1" dirty="0">
                <a:solidFill>
                  <a:schemeClr val="bg1"/>
                </a:solidFill>
              </a:rPr>
              <a:t>Evènement ou condition incertaine</a:t>
            </a:r>
          </a:p>
          <a:p>
            <a:endParaRPr lang="fr-FR" b="1" dirty="0">
              <a:solidFill>
                <a:schemeClr val="bg1"/>
              </a:solidFill>
            </a:endParaRPr>
          </a:p>
        </p:txBody>
      </p:sp>
      <p:cxnSp>
        <p:nvCxnSpPr>
          <p:cNvPr id="7" name="Connecteur droit avec flèche 6">
            <a:extLst>
              <a:ext uri="{FF2B5EF4-FFF2-40B4-BE49-F238E27FC236}">
                <a16:creationId xmlns:a16="http://schemas.microsoft.com/office/drawing/2014/main" id="{DB9E7496-416A-4CC8-BB77-DD9C367C59A7}"/>
              </a:ext>
            </a:extLst>
          </p:cNvPr>
          <p:cNvCxnSpPr>
            <a:cxnSpLocks/>
            <a:endCxn id="9" idx="1"/>
          </p:cNvCxnSpPr>
          <p:nvPr/>
        </p:nvCxnSpPr>
        <p:spPr>
          <a:xfrm flipV="1">
            <a:off x="3738418" y="1956892"/>
            <a:ext cx="737755" cy="720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111A0650-FC05-4AEA-861E-C75F9C928A4A}"/>
              </a:ext>
            </a:extLst>
          </p:cNvPr>
          <p:cNvSpPr txBox="1"/>
          <p:nvPr/>
        </p:nvSpPr>
        <p:spPr>
          <a:xfrm>
            <a:off x="4476173" y="1495227"/>
            <a:ext cx="2286577" cy="923330"/>
          </a:xfrm>
          <a:prstGeom prst="rect">
            <a:avLst/>
          </a:prstGeom>
          <a:solidFill>
            <a:schemeClr val="accent1"/>
          </a:solidFill>
        </p:spPr>
        <p:txBody>
          <a:bodyPr wrap="square" rtlCol="0">
            <a:spAutoFit/>
          </a:bodyPr>
          <a:lstStyle/>
          <a:p>
            <a:pPr algn="ctr"/>
            <a:r>
              <a:rPr lang="fr-FR" b="1" dirty="0">
                <a:solidFill>
                  <a:schemeClr val="bg1"/>
                </a:solidFill>
              </a:rPr>
              <a:t>se produit/concrétise</a:t>
            </a:r>
          </a:p>
          <a:p>
            <a:pPr algn="ctr"/>
            <a:r>
              <a:rPr lang="fr-FR" b="1" dirty="0">
                <a:solidFill>
                  <a:schemeClr val="bg1"/>
                </a:solidFill>
              </a:rPr>
              <a:t>Impact sur</a:t>
            </a:r>
          </a:p>
          <a:p>
            <a:pPr algn="ctr"/>
            <a:endParaRPr lang="fr-FR" b="1" dirty="0">
              <a:solidFill>
                <a:schemeClr val="bg1"/>
              </a:solidFill>
            </a:endParaRPr>
          </a:p>
        </p:txBody>
      </p:sp>
      <p:cxnSp>
        <p:nvCxnSpPr>
          <p:cNvPr id="11" name="Connecteur droit avec flèche 10">
            <a:extLst>
              <a:ext uri="{FF2B5EF4-FFF2-40B4-BE49-F238E27FC236}">
                <a16:creationId xmlns:a16="http://schemas.microsoft.com/office/drawing/2014/main" id="{1EA3575A-56B8-48DF-A5D2-33CEB1A8CAD3}"/>
              </a:ext>
            </a:extLst>
          </p:cNvPr>
          <p:cNvCxnSpPr>
            <a:cxnSpLocks/>
          </p:cNvCxnSpPr>
          <p:nvPr/>
        </p:nvCxnSpPr>
        <p:spPr>
          <a:xfrm>
            <a:off x="3714750" y="3015036"/>
            <a:ext cx="1111250" cy="472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FB3A2E4E-06D0-47EF-8973-782FAEC87E06}"/>
              </a:ext>
            </a:extLst>
          </p:cNvPr>
          <p:cNvSpPr txBox="1"/>
          <p:nvPr/>
        </p:nvSpPr>
        <p:spPr>
          <a:xfrm>
            <a:off x="4826000" y="2979420"/>
            <a:ext cx="1358900" cy="923330"/>
          </a:xfrm>
          <a:prstGeom prst="rect">
            <a:avLst/>
          </a:prstGeom>
          <a:solidFill>
            <a:schemeClr val="accent1"/>
          </a:solidFill>
        </p:spPr>
        <p:txBody>
          <a:bodyPr wrap="square" rtlCol="0">
            <a:spAutoFit/>
          </a:bodyPr>
          <a:lstStyle/>
          <a:p>
            <a:r>
              <a:rPr lang="fr-FR" b="1" dirty="0">
                <a:solidFill>
                  <a:schemeClr val="bg1"/>
                </a:solidFill>
              </a:rPr>
              <a:t>Ne Se produit</a:t>
            </a:r>
          </a:p>
          <a:p>
            <a:endParaRPr lang="fr-FR" b="1" dirty="0">
              <a:solidFill>
                <a:schemeClr val="bg1"/>
              </a:solidFill>
            </a:endParaRPr>
          </a:p>
        </p:txBody>
      </p:sp>
      <p:sp>
        <p:nvSpPr>
          <p:cNvPr id="14" name="ZoneTexte 13">
            <a:extLst>
              <a:ext uri="{FF2B5EF4-FFF2-40B4-BE49-F238E27FC236}">
                <a16:creationId xmlns:a16="http://schemas.microsoft.com/office/drawing/2014/main" id="{E112359E-205E-4A45-9DBC-F7CA901539AB}"/>
              </a:ext>
            </a:extLst>
          </p:cNvPr>
          <p:cNvSpPr txBox="1"/>
          <p:nvPr/>
        </p:nvSpPr>
        <p:spPr>
          <a:xfrm>
            <a:off x="7950200" y="403027"/>
            <a:ext cx="1358900" cy="646331"/>
          </a:xfrm>
          <a:prstGeom prst="rect">
            <a:avLst/>
          </a:prstGeom>
          <a:solidFill>
            <a:schemeClr val="accent1"/>
          </a:solidFill>
        </p:spPr>
        <p:txBody>
          <a:bodyPr wrap="square" rtlCol="0">
            <a:spAutoFit/>
          </a:bodyPr>
          <a:lstStyle/>
          <a:p>
            <a:pPr algn="ctr"/>
            <a:r>
              <a:rPr lang="fr-FR" b="1" dirty="0">
                <a:solidFill>
                  <a:schemeClr val="bg1"/>
                </a:solidFill>
              </a:rPr>
              <a:t>Le contenu</a:t>
            </a:r>
          </a:p>
          <a:p>
            <a:pPr algn="ctr"/>
            <a:endParaRPr lang="fr-FR" b="1" dirty="0">
              <a:solidFill>
                <a:schemeClr val="bg1"/>
              </a:solidFill>
            </a:endParaRPr>
          </a:p>
        </p:txBody>
      </p:sp>
      <p:sp>
        <p:nvSpPr>
          <p:cNvPr id="15" name="ZoneTexte 14">
            <a:extLst>
              <a:ext uri="{FF2B5EF4-FFF2-40B4-BE49-F238E27FC236}">
                <a16:creationId xmlns:a16="http://schemas.microsoft.com/office/drawing/2014/main" id="{78500563-B530-4888-A474-30FC43E89B48}"/>
              </a:ext>
            </a:extLst>
          </p:cNvPr>
          <p:cNvSpPr txBox="1"/>
          <p:nvPr/>
        </p:nvSpPr>
        <p:spPr>
          <a:xfrm>
            <a:off x="8020050" y="1294343"/>
            <a:ext cx="1358900" cy="646331"/>
          </a:xfrm>
          <a:prstGeom prst="rect">
            <a:avLst/>
          </a:prstGeom>
          <a:solidFill>
            <a:schemeClr val="accent1"/>
          </a:solidFill>
        </p:spPr>
        <p:txBody>
          <a:bodyPr wrap="square" rtlCol="0">
            <a:spAutoFit/>
          </a:bodyPr>
          <a:lstStyle/>
          <a:p>
            <a:pPr algn="ctr"/>
            <a:r>
              <a:rPr lang="fr-FR" b="1" dirty="0">
                <a:solidFill>
                  <a:schemeClr val="bg1"/>
                </a:solidFill>
              </a:rPr>
              <a:t>L’échéancier</a:t>
            </a:r>
          </a:p>
          <a:p>
            <a:pPr algn="ctr"/>
            <a:endParaRPr lang="fr-FR" b="1" dirty="0">
              <a:solidFill>
                <a:schemeClr val="bg1"/>
              </a:solidFill>
            </a:endParaRPr>
          </a:p>
        </p:txBody>
      </p:sp>
      <p:sp>
        <p:nvSpPr>
          <p:cNvPr id="16" name="ZoneTexte 15">
            <a:extLst>
              <a:ext uri="{FF2B5EF4-FFF2-40B4-BE49-F238E27FC236}">
                <a16:creationId xmlns:a16="http://schemas.microsoft.com/office/drawing/2014/main" id="{D7A8098F-3CEC-458C-8B3C-CADFEAB62E1F}"/>
              </a:ext>
            </a:extLst>
          </p:cNvPr>
          <p:cNvSpPr txBox="1"/>
          <p:nvPr/>
        </p:nvSpPr>
        <p:spPr>
          <a:xfrm>
            <a:off x="8020050" y="2237129"/>
            <a:ext cx="1358900" cy="646331"/>
          </a:xfrm>
          <a:prstGeom prst="rect">
            <a:avLst/>
          </a:prstGeom>
          <a:solidFill>
            <a:schemeClr val="accent1"/>
          </a:solidFill>
        </p:spPr>
        <p:txBody>
          <a:bodyPr wrap="square" rtlCol="0">
            <a:spAutoFit/>
          </a:bodyPr>
          <a:lstStyle/>
          <a:p>
            <a:pPr algn="ctr"/>
            <a:r>
              <a:rPr lang="fr-FR" b="1" dirty="0">
                <a:solidFill>
                  <a:schemeClr val="bg1"/>
                </a:solidFill>
              </a:rPr>
              <a:t>Coût</a:t>
            </a:r>
          </a:p>
          <a:p>
            <a:pPr algn="ctr"/>
            <a:endParaRPr lang="fr-FR" b="1" dirty="0">
              <a:solidFill>
                <a:schemeClr val="bg1"/>
              </a:solidFill>
            </a:endParaRPr>
          </a:p>
        </p:txBody>
      </p:sp>
      <p:sp>
        <p:nvSpPr>
          <p:cNvPr id="17" name="ZoneTexte 16">
            <a:extLst>
              <a:ext uri="{FF2B5EF4-FFF2-40B4-BE49-F238E27FC236}">
                <a16:creationId xmlns:a16="http://schemas.microsoft.com/office/drawing/2014/main" id="{5770D1C4-9738-4959-8ECD-886CD1B35FCF}"/>
              </a:ext>
            </a:extLst>
          </p:cNvPr>
          <p:cNvSpPr txBox="1"/>
          <p:nvPr/>
        </p:nvSpPr>
        <p:spPr>
          <a:xfrm>
            <a:off x="8017740" y="3117920"/>
            <a:ext cx="1358900" cy="646331"/>
          </a:xfrm>
          <a:prstGeom prst="rect">
            <a:avLst/>
          </a:prstGeom>
          <a:solidFill>
            <a:schemeClr val="accent1"/>
          </a:solidFill>
        </p:spPr>
        <p:txBody>
          <a:bodyPr wrap="square" rtlCol="0">
            <a:spAutoFit/>
          </a:bodyPr>
          <a:lstStyle/>
          <a:p>
            <a:pPr algn="ctr"/>
            <a:r>
              <a:rPr lang="fr-FR" b="1" dirty="0">
                <a:solidFill>
                  <a:schemeClr val="bg1"/>
                </a:solidFill>
              </a:rPr>
              <a:t>La qualité</a:t>
            </a:r>
          </a:p>
          <a:p>
            <a:pPr algn="ctr"/>
            <a:endParaRPr lang="fr-FR" b="1" dirty="0">
              <a:solidFill>
                <a:schemeClr val="bg1"/>
              </a:solidFill>
            </a:endParaRPr>
          </a:p>
        </p:txBody>
      </p:sp>
      <p:cxnSp>
        <p:nvCxnSpPr>
          <p:cNvPr id="21" name="Connecteur droit avec flèche 20">
            <a:extLst>
              <a:ext uri="{FF2B5EF4-FFF2-40B4-BE49-F238E27FC236}">
                <a16:creationId xmlns:a16="http://schemas.microsoft.com/office/drawing/2014/main" id="{B6A9914E-2E67-4DAE-ADDE-5657059FBE90}"/>
              </a:ext>
            </a:extLst>
          </p:cNvPr>
          <p:cNvCxnSpPr>
            <a:cxnSpLocks/>
            <a:stCxn id="9" idx="3"/>
          </p:cNvCxnSpPr>
          <p:nvPr/>
        </p:nvCxnSpPr>
        <p:spPr>
          <a:xfrm flipV="1">
            <a:off x="6762750" y="952502"/>
            <a:ext cx="1187450" cy="1004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7179C59B-0679-45EB-97F7-91030F3B9867}"/>
              </a:ext>
            </a:extLst>
          </p:cNvPr>
          <p:cNvCxnSpPr>
            <a:cxnSpLocks/>
            <a:stCxn id="9" idx="3"/>
            <a:endCxn id="15" idx="1"/>
          </p:cNvCxnSpPr>
          <p:nvPr/>
        </p:nvCxnSpPr>
        <p:spPr>
          <a:xfrm flipV="1">
            <a:off x="6762750" y="1617509"/>
            <a:ext cx="1257300" cy="339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9A014113-4A87-4800-A997-AC6308E5DB5E}"/>
              </a:ext>
            </a:extLst>
          </p:cNvPr>
          <p:cNvCxnSpPr>
            <a:cxnSpLocks/>
            <a:stCxn id="9" idx="3"/>
            <a:endCxn id="16" idx="1"/>
          </p:cNvCxnSpPr>
          <p:nvPr/>
        </p:nvCxnSpPr>
        <p:spPr>
          <a:xfrm>
            <a:off x="6762750" y="1956892"/>
            <a:ext cx="1257300" cy="60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9CB4C196-4420-4B2B-8511-33C88E08A5E8}"/>
              </a:ext>
            </a:extLst>
          </p:cNvPr>
          <p:cNvCxnSpPr>
            <a:cxnSpLocks/>
            <a:stCxn id="9" idx="3"/>
            <a:endCxn id="17" idx="1"/>
          </p:cNvCxnSpPr>
          <p:nvPr/>
        </p:nvCxnSpPr>
        <p:spPr>
          <a:xfrm>
            <a:off x="6762750" y="1956892"/>
            <a:ext cx="1254990" cy="1484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AFFCBEE-89C1-4FCF-BABA-DFD9CA4C6AF6}"/>
              </a:ext>
            </a:extLst>
          </p:cNvPr>
          <p:cNvSpPr txBox="1"/>
          <p:nvPr/>
        </p:nvSpPr>
        <p:spPr>
          <a:xfrm>
            <a:off x="1666010" y="4648280"/>
            <a:ext cx="10411689" cy="2123658"/>
          </a:xfrm>
          <a:prstGeom prst="rect">
            <a:avLst/>
          </a:prstGeom>
          <a:noFill/>
          <a:ln w="38100">
            <a:solidFill>
              <a:schemeClr val="accent2"/>
            </a:solidFill>
          </a:ln>
        </p:spPr>
        <p:txBody>
          <a:bodyPr wrap="square" rtlCol="0">
            <a:spAutoFit/>
          </a:bodyPr>
          <a:lstStyle/>
          <a:p>
            <a:r>
              <a:rPr lang="fr-FR" sz="2400" b="1" dirty="0"/>
              <a:t>Le chef  doit travailler de manière continue à </a:t>
            </a:r>
            <a:r>
              <a:rPr lang="fr-FR" sz="2400" dirty="0"/>
              <a:t>:</a:t>
            </a:r>
          </a:p>
          <a:p>
            <a:endParaRPr lang="fr-FR" dirty="0"/>
          </a:p>
          <a:p>
            <a:pPr marL="342900" indent="-342900">
              <a:buFont typeface="Wingdings" panose="05000000000000000000" pitchFamily="2" charset="2"/>
              <a:buChar char="§"/>
            </a:pPr>
            <a:r>
              <a:rPr lang="fr-FR" dirty="0"/>
              <a:t>l’identification , l’ analyse, la planification des réponses, et à la maitrise des risques dans le cadre de son projet.</a:t>
            </a:r>
          </a:p>
          <a:p>
            <a:pPr marL="342900" indent="-342900">
              <a:buFont typeface="Wingdings" panose="05000000000000000000" pitchFamily="2" charset="2"/>
              <a:buChar char="§"/>
            </a:pPr>
            <a:r>
              <a:rPr lang="fr-FR" dirty="0"/>
              <a:t>Accroître la probabilité et l’impact des événements positifs, et  réduire la probabilité et l’impact des événements négatifs dans le cadre de son projet – depuis la charte…..</a:t>
            </a:r>
          </a:p>
          <a:p>
            <a:r>
              <a:rPr lang="fr-FR" dirty="0"/>
              <a:t> </a:t>
            </a:r>
          </a:p>
        </p:txBody>
      </p:sp>
      <p:sp>
        <p:nvSpPr>
          <p:cNvPr id="3" name="Espace réservé du pied de page 2">
            <a:extLst>
              <a:ext uri="{FF2B5EF4-FFF2-40B4-BE49-F238E27FC236}">
                <a16:creationId xmlns:a16="http://schemas.microsoft.com/office/drawing/2014/main" id="{F86FFD2F-FD57-48D6-A9D3-2341683295C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83503288"/>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5" y="0"/>
            <a:ext cx="9130145" cy="6863417"/>
          </a:xfrm>
          <a:prstGeom prst="rect">
            <a:avLst/>
          </a:prstGeom>
          <a:noFill/>
        </p:spPr>
        <p:txBody>
          <a:bodyPr wrap="square" rtlCol="0">
            <a:spAutoFit/>
          </a:bodyPr>
          <a:lstStyle/>
          <a:p>
            <a:endParaRPr lang="fr-FR" sz="2000" dirty="0"/>
          </a:p>
          <a:p>
            <a:r>
              <a:rPr lang="fr-FR" sz="2000" b="1" dirty="0"/>
              <a:t>Un risque du projet est un évènement ou une condition incertaine dont la concrétisation aurait un effet positif ou négatif sur un ou plusieurs des objectifs du projet ( le contenu, l’échéancier, la qualité…) Cause ( exigence, hypothèse, contrainte..)</a:t>
            </a:r>
          </a:p>
          <a:p>
            <a:endParaRPr lang="fr-FR" sz="2000" dirty="0"/>
          </a:p>
          <a:p>
            <a:r>
              <a:rPr lang="fr-FR" sz="2000" dirty="0"/>
              <a:t>Le management des risques du projet comprend les processus de planification du management des risques:</a:t>
            </a:r>
          </a:p>
          <a:p>
            <a:endParaRPr lang="fr-FR" sz="2000" dirty="0"/>
          </a:p>
          <a:p>
            <a:pPr marL="342900" indent="-342900">
              <a:buFont typeface="Wingdings" panose="05000000000000000000" pitchFamily="2" charset="2"/>
              <a:buChar char="§"/>
            </a:pPr>
            <a:r>
              <a:rPr lang="fr-FR" sz="2000" dirty="0"/>
              <a:t>D’identification , d’analyse, de planification des réponses, ainsi que de maitrise des risques dans le cadre d’un projet.</a:t>
            </a:r>
          </a:p>
          <a:p>
            <a:pPr marL="342900" indent="-342900">
              <a:buFont typeface="Wingdings" panose="05000000000000000000" pitchFamily="2" charset="2"/>
              <a:buChar char="§"/>
            </a:pPr>
            <a:r>
              <a:rPr lang="fr-FR" sz="2000" dirty="0"/>
              <a:t>Accroître la probabilité et l’impact des événements positifs, et de réduire la probabilité et l’impact des événements négatifs dans le cadre du projet</a:t>
            </a:r>
          </a:p>
          <a:p>
            <a:endParaRPr lang="fr-FR" sz="2000" dirty="0"/>
          </a:p>
          <a:p>
            <a:r>
              <a:rPr lang="fr-FR" sz="2000" b="1" dirty="0"/>
              <a:t>Exemples: exigence d’une étude d’impact environnemental , retard dans la réalisation de l’étude ( retard dans la délivrance d’un document important). Limitation de personnel affecté à la conception du projet. Démission, suspension du décaissement…</a:t>
            </a:r>
          </a:p>
          <a:p>
            <a:endParaRPr lang="fr-FR" sz="2000" b="1" dirty="0"/>
          </a:p>
          <a:p>
            <a:r>
              <a:rPr lang="fr-FR" sz="2000" b="1" dirty="0"/>
              <a:t>Les conditions de risques ( aspects environnementaux , organisationnels , manque de SIG) dépendance vis-à-vis de participants externes qui ne sont pas sous le contrôle direct du projet.</a:t>
            </a:r>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
        <p:nvSpPr>
          <p:cNvPr id="3" name="Espace réservé du pied de page 2">
            <a:extLst>
              <a:ext uri="{FF2B5EF4-FFF2-40B4-BE49-F238E27FC236}">
                <a16:creationId xmlns:a16="http://schemas.microsoft.com/office/drawing/2014/main" id="{F1B81D42-3A4F-43F8-BDC2-C725BBD951F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597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466110" cy="830997"/>
          </a:xfrm>
          <a:prstGeom prst="rect">
            <a:avLst/>
          </a:prstGeom>
          <a:solidFill>
            <a:schemeClr val="accent6">
              <a:lumMod val="20000"/>
              <a:lumOff val="80000"/>
            </a:schemeClr>
          </a:solidFill>
        </p:spPr>
        <p:txBody>
          <a:bodyPr wrap="square" rtlCol="0">
            <a:spAutoFit/>
          </a:bodyPr>
          <a:lstStyle/>
          <a:p>
            <a:pPr algn="ctr"/>
            <a:r>
              <a:rPr lang="fr-FR" sz="2400" b="1" dirty="0"/>
              <a:t>UN PROJET ET LE CHANGEMENT ?</a:t>
            </a:r>
          </a:p>
        </p:txBody>
      </p:sp>
      <p:sp>
        <p:nvSpPr>
          <p:cNvPr id="2" name="ZoneTexte 1">
            <a:extLst>
              <a:ext uri="{FF2B5EF4-FFF2-40B4-BE49-F238E27FC236}">
                <a16:creationId xmlns:a16="http://schemas.microsoft.com/office/drawing/2014/main" id="{45783D59-58F6-476D-AD6F-65B5DE56B92B}"/>
              </a:ext>
            </a:extLst>
          </p:cNvPr>
          <p:cNvSpPr txBox="1"/>
          <p:nvPr/>
        </p:nvSpPr>
        <p:spPr>
          <a:xfrm>
            <a:off x="2660074" y="116406"/>
            <a:ext cx="9227126" cy="1569660"/>
          </a:xfrm>
          <a:prstGeom prst="rect">
            <a:avLst/>
          </a:prstGeom>
          <a:noFill/>
        </p:spPr>
        <p:txBody>
          <a:bodyPr wrap="square" rtlCol="0">
            <a:spAutoFit/>
          </a:bodyPr>
          <a:lstStyle>
            <a:defPPr>
              <a:defRPr lang="fr-FR"/>
            </a:defPPr>
            <a:lvl1pPr marL="342900" indent="-342900">
              <a:lnSpc>
                <a:spcPct val="150000"/>
              </a:lnSpc>
              <a:buFont typeface="Wingdings" panose="05000000000000000000" pitchFamily="2" charset="2"/>
              <a:buChar char="ü"/>
              <a:defRPr sz="2400"/>
            </a:lvl1pPr>
            <a:lvl2pPr marL="800100" lvl="1" indent="-342900">
              <a:buFont typeface="Wingdings" panose="05000000000000000000" pitchFamily="2" charset="2"/>
              <a:buChar char="ü"/>
              <a:defRPr sz="2400"/>
            </a:lvl2pPr>
            <a:lvl3pPr marL="1257300" lvl="2" indent="-342900">
              <a:buFont typeface="Wingdings" panose="05000000000000000000" pitchFamily="2" charset="2"/>
              <a:buChar char="ü"/>
              <a:defRPr sz="2400"/>
            </a:lvl3pPr>
          </a:lstStyle>
          <a:p>
            <a:r>
              <a:rPr lang="fr-FR" dirty="0"/>
              <a:t>Les projets induisent le changement au sein des organisations?</a:t>
            </a:r>
          </a:p>
          <a:p>
            <a:pPr marL="0" indent="0">
              <a:buNone/>
            </a:pPr>
            <a:endParaRPr lang="fr-FR" sz="800" dirty="0"/>
          </a:p>
          <a:p>
            <a:pPr lvl="1">
              <a:buFont typeface="Arial" panose="020B0604020202020204" pitchFamily="34" charset="0"/>
              <a:buChar char="•"/>
            </a:pPr>
            <a:r>
              <a:rPr lang="fr-FR" dirty="0"/>
              <a:t>Faire passer une organisation d’un état à un autre (actuel-futur)</a:t>
            </a:r>
          </a:p>
          <a:p>
            <a:pPr lvl="1">
              <a:buFont typeface="Arial" panose="020B0604020202020204" pitchFamily="34" charset="0"/>
              <a:buChar char="•"/>
            </a:pPr>
            <a:r>
              <a:rPr lang="fr-FR" dirty="0"/>
              <a:t>Le résultat des phases – composantes = état de transition</a:t>
            </a:r>
          </a:p>
        </p:txBody>
      </p:sp>
      <p:sp>
        <p:nvSpPr>
          <p:cNvPr id="8" name="ZoneTexte 7">
            <a:extLst>
              <a:ext uri="{FF2B5EF4-FFF2-40B4-BE49-F238E27FC236}">
                <a16:creationId xmlns:a16="http://schemas.microsoft.com/office/drawing/2014/main" id="{6A8B9505-BCAA-4395-8B43-C6B4BB7BD1D9}"/>
              </a:ext>
            </a:extLst>
          </p:cNvPr>
          <p:cNvSpPr txBox="1"/>
          <p:nvPr/>
        </p:nvSpPr>
        <p:spPr>
          <a:xfrm>
            <a:off x="7565656" y="6432401"/>
            <a:ext cx="4626344" cy="369332"/>
          </a:xfrm>
          <a:prstGeom prst="rect">
            <a:avLst/>
          </a:prstGeom>
          <a:noFill/>
        </p:spPr>
        <p:txBody>
          <a:bodyPr wrap="square" rtlCol="0">
            <a:spAutoFit/>
          </a:bodyPr>
          <a:lstStyle/>
          <a:p>
            <a:pPr algn="r"/>
            <a:r>
              <a:rPr lang="fr-FR" b="1" i="1" dirty="0"/>
              <a:t>Source PMBOK 6</a:t>
            </a:r>
            <a:r>
              <a:rPr lang="fr-FR" b="1" i="1" baseline="30000" dirty="0"/>
              <a:t>e</a:t>
            </a:r>
            <a:r>
              <a:rPr lang="fr-FR" b="1" i="1" dirty="0"/>
              <a:t> Edition </a:t>
            </a:r>
          </a:p>
        </p:txBody>
      </p:sp>
      <p:pic>
        <p:nvPicPr>
          <p:cNvPr id="3" name="Image 2">
            <a:extLst>
              <a:ext uri="{FF2B5EF4-FFF2-40B4-BE49-F238E27FC236}">
                <a16:creationId xmlns:a16="http://schemas.microsoft.com/office/drawing/2014/main" id="{1F02FC6D-622E-400E-BCB9-62F69F9EE52D}"/>
              </a:ext>
            </a:extLst>
          </p:cNvPr>
          <p:cNvPicPr>
            <a:picLocks noChangeAspect="1"/>
          </p:cNvPicPr>
          <p:nvPr/>
        </p:nvPicPr>
        <p:blipFill>
          <a:blip r:embed="rId3"/>
          <a:stretch>
            <a:fillRect/>
          </a:stretch>
        </p:blipFill>
        <p:spPr>
          <a:xfrm>
            <a:off x="3489181" y="1746101"/>
            <a:ext cx="7153275" cy="4686300"/>
          </a:xfrm>
          <a:prstGeom prst="rect">
            <a:avLst/>
          </a:prstGeom>
        </p:spPr>
      </p:pic>
      <p:sp>
        <p:nvSpPr>
          <p:cNvPr id="5" name="ZoneTexte 4">
            <a:extLst>
              <a:ext uri="{FF2B5EF4-FFF2-40B4-BE49-F238E27FC236}">
                <a16:creationId xmlns:a16="http://schemas.microsoft.com/office/drawing/2014/main" id="{3694D2C5-DD8D-4925-9221-23715A9B8D64}"/>
              </a:ext>
            </a:extLst>
          </p:cNvPr>
          <p:cNvSpPr txBox="1"/>
          <p:nvPr/>
        </p:nvSpPr>
        <p:spPr>
          <a:xfrm rot="19986795">
            <a:off x="5999898" y="3361803"/>
            <a:ext cx="1694874" cy="646331"/>
          </a:xfrm>
          <a:prstGeom prst="rect">
            <a:avLst/>
          </a:prstGeom>
          <a:solidFill>
            <a:srgbClr val="FF5050"/>
          </a:solidFill>
        </p:spPr>
        <p:txBody>
          <a:bodyPr wrap="square" rtlCol="0">
            <a:spAutoFit/>
          </a:bodyPr>
          <a:lstStyle/>
          <a:p>
            <a:pPr algn="ctr"/>
            <a:r>
              <a:rPr lang="fr-FR" b="1" dirty="0">
                <a:solidFill>
                  <a:schemeClr val="bg1"/>
                </a:solidFill>
              </a:rPr>
              <a:t>Etat de transition</a:t>
            </a:r>
          </a:p>
        </p:txBody>
      </p:sp>
      <p:sp>
        <p:nvSpPr>
          <p:cNvPr id="9" name="ZoneTexte 8">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7" name="Espace réservé du pied de page 6">
            <a:extLst>
              <a:ext uri="{FF2B5EF4-FFF2-40B4-BE49-F238E27FC236}">
                <a16:creationId xmlns:a16="http://schemas.microsoft.com/office/drawing/2014/main" id="{3EC84862-D229-4EBE-8ACA-409E047AAE2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32997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pic>
        <p:nvPicPr>
          <p:cNvPr id="3" name="Image 2">
            <a:extLst>
              <a:ext uri="{FF2B5EF4-FFF2-40B4-BE49-F238E27FC236}">
                <a16:creationId xmlns:a16="http://schemas.microsoft.com/office/drawing/2014/main" id="{7CCC4753-B19A-45F1-942F-86242ECFD585}"/>
              </a:ext>
            </a:extLst>
          </p:cNvPr>
          <p:cNvPicPr>
            <a:picLocks noChangeAspect="1"/>
          </p:cNvPicPr>
          <p:nvPr/>
        </p:nvPicPr>
        <p:blipFill>
          <a:blip r:embed="rId3"/>
          <a:stretch>
            <a:fillRect/>
          </a:stretch>
        </p:blipFill>
        <p:spPr>
          <a:xfrm>
            <a:off x="3020291" y="1150937"/>
            <a:ext cx="9171710" cy="4810125"/>
          </a:xfrm>
          <a:prstGeom prst="rect">
            <a:avLst/>
          </a:prstGeom>
        </p:spPr>
      </p:pic>
      <p:sp>
        <p:nvSpPr>
          <p:cNvPr id="2" name="Espace réservé du pied de page 1">
            <a:extLst>
              <a:ext uri="{FF2B5EF4-FFF2-40B4-BE49-F238E27FC236}">
                <a16:creationId xmlns:a16="http://schemas.microsoft.com/office/drawing/2014/main" id="{FFBA275E-31E4-4997-B77D-CF7C9F88677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94607705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5" y="251462"/>
            <a:ext cx="8991600" cy="6186309"/>
          </a:xfrm>
          <a:prstGeom prst="rect">
            <a:avLst/>
          </a:prstGeom>
          <a:noFill/>
        </p:spPr>
        <p:txBody>
          <a:bodyPr wrap="square" rtlCol="0">
            <a:spAutoFit/>
          </a:bodyPr>
          <a:lstStyle/>
          <a:p>
            <a:r>
              <a:rPr lang="fr-FR" sz="2000" dirty="0"/>
              <a:t>Les risques connus:</a:t>
            </a:r>
          </a:p>
          <a:p>
            <a:pPr marL="800100" lvl="1" indent="-342900">
              <a:buFont typeface="Arial" panose="020B0604020202020204" pitchFamily="34" charset="0"/>
              <a:buChar char="•"/>
            </a:pPr>
            <a:r>
              <a:rPr lang="fr-FR" sz="2000" dirty="0"/>
              <a:t>Identifiés et analysés</a:t>
            </a:r>
          </a:p>
          <a:p>
            <a:pPr marL="800100" lvl="1" indent="-342900">
              <a:buFont typeface="Arial" panose="020B0604020202020204" pitchFamily="34" charset="0"/>
              <a:buChar char="•"/>
            </a:pPr>
            <a:r>
              <a:rPr lang="fr-FR" sz="2000" dirty="0"/>
              <a:t>Planification des réponses à ces risques</a:t>
            </a:r>
          </a:p>
          <a:p>
            <a:pPr marL="800100" lvl="1" indent="-342900">
              <a:buFont typeface="Arial" panose="020B0604020202020204" pitchFamily="34" charset="0"/>
              <a:buChar char="•"/>
            </a:pPr>
            <a:endParaRPr lang="fr-FR" sz="2000" dirty="0"/>
          </a:p>
          <a:p>
            <a:r>
              <a:rPr lang="fr-FR" sz="2000" dirty="0"/>
              <a:t>Risques inconnus</a:t>
            </a:r>
          </a:p>
          <a:p>
            <a:pPr marL="800100" lvl="1" indent="-342900">
              <a:buFont typeface="Arial" panose="020B0604020202020204" pitchFamily="34" charset="0"/>
              <a:buChar char="•"/>
            </a:pPr>
            <a:r>
              <a:rPr lang="fr-FR" sz="2000" dirty="0"/>
              <a:t>Attribution d’une provision pour aléas ( budget – durée )</a:t>
            </a:r>
          </a:p>
          <a:p>
            <a:endParaRPr lang="fr-FR" sz="2000" dirty="0"/>
          </a:p>
          <a:p>
            <a:r>
              <a:rPr lang="fr-FR" sz="2000" dirty="0"/>
              <a:t>Risque global reflète l’incertitude sur l’ensemble du projet </a:t>
            </a:r>
          </a:p>
          <a:p>
            <a:endParaRPr lang="fr-FR" sz="2000" dirty="0"/>
          </a:p>
          <a:p>
            <a:r>
              <a:rPr lang="fr-FR" sz="2000" b="1" dirty="0"/>
              <a:t>L’attitude de l’organisation et des parties prenantes face au risque peut être influencée par un certain nombre de facteurs, qui peuvent être classés, de façon générale, en trois catégories:</a:t>
            </a:r>
          </a:p>
          <a:p>
            <a:endParaRPr lang="fr-FR" sz="800" dirty="0"/>
          </a:p>
          <a:p>
            <a:pPr marL="342900" indent="-342900">
              <a:buFont typeface="Arial" panose="020B0604020202020204" pitchFamily="34" charset="0"/>
              <a:buChar char="•"/>
            </a:pPr>
            <a:r>
              <a:rPr lang="fr-FR" sz="2000" i="1" dirty="0"/>
              <a:t>L’appétit pour le risque </a:t>
            </a:r>
            <a:r>
              <a:rPr lang="fr-FR" sz="2000" dirty="0"/>
              <a:t>( degré d’incertitude qu’une entité est disposée à assumer, en anticipant un avantage) Caisse de retraite; start-up </a:t>
            </a:r>
          </a:p>
          <a:p>
            <a:pPr marL="342900" indent="-342900">
              <a:buFont typeface="Arial" panose="020B0604020202020204" pitchFamily="34" charset="0"/>
              <a:buChar char="•"/>
            </a:pPr>
            <a:r>
              <a:rPr lang="fr-FR" sz="2000" i="1" dirty="0"/>
              <a:t>La tolérance au risque </a:t>
            </a:r>
            <a:r>
              <a:rPr lang="fr-FR" sz="2000" dirty="0"/>
              <a:t>( degré, valeur ou l’ampleur de risque qu’une  organisation ou un individu, va soutenir)</a:t>
            </a:r>
          </a:p>
          <a:p>
            <a:endParaRPr lang="fr-FR" sz="800" dirty="0"/>
          </a:p>
          <a:p>
            <a:pPr marL="342900" indent="-342900">
              <a:buFont typeface="Arial" panose="020B0604020202020204" pitchFamily="34" charset="0"/>
              <a:buChar char="•"/>
            </a:pPr>
            <a:r>
              <a:rPr lang="fr-FR" sz="2000" i="1" dirty="0"/>
              <a:t>Le seuil de risque </a:t>
            </a:r>
            <a:r>
              <a:rPr lang="fr-FR" sz="2000" dirty="0"/>
              <a:t>(mesures du niveau d’incertitude ou du niveau d’impact, auxquels une partie prenante peut avoir un intérêt spécifique . En dessous de ce seuil peut accepter, au dessus du seuil l’organisation ne toléra pas le risque.)</a:t>
            </a:r>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
        <p:nvSpPr>
          <p:cNvPr id="3" name="Espace réservé du pied de page 2">
            <a:extLst>
              <a:ext uri="{FF2B5EF4-FFF2-40B4-BE49-F238E27FC236}">
                <a16:creationId xmlns:a16="http://schemas.microsoft.com/office/drawing/2014/main" id="{54427A2B-B8F8-48E3-82B6-F359A11E3E1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6748786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id="{5A22DF0A-498E-4C98-9022-9AB6A0B5C734}"/>
              </a:ext>
            </a:extLst>
          </p:cNvPr>
          <p:cNvSpPr txBox="1"/>
          <p:nvPr/>
        </p:nvSpPr>
        <p:spPr>
          <a:xfrm>
            <a:off x="3061855" y="738227"/>
            <a:ext cx="8991600" cy="6001643"/>
          </a:xfrm>
          <a:prstGeom prst="rect">
            <a:avLst/>
          </a:prstGeom>
          <a:noFill/>
        </p:spPr>
        <p:txBody>
          <a:bodyPr wrap="square" rtlCol="0">
            <a:spAutoFit/>
          </a:bodyPr>
          <a:lstStyle/>
          <a:p>
            <a:r>
              <a:rPr lang="fr-FR" sz="2400" dirty="0"/>
              <a:t>Risques positifs = opportunités; risques négatifs = menaces</a:t>
            </a:r>
          </a:p>
          <a:p>
            <a:endParaRPr lang="fr-FR" sz="2400" dirty="0"/>
          </a:p>
          <a:p>
            <a:r>
              <a:rPr lang="fr-FR" sz="2400" dirty="0"/>
              <a:t>Une approche cohérente en matière de risque doit être mise au point pour chaque projet et la communication , à propos des risques et de leur traitement, doit être ouverte et honnête. Les réponses aux risques reflètent l’équilibre perçu par une organisation entre la prise de risques et l’évitement des risques.</a:t>
            </a:r>
          </a:p>
          <a:p>
            <a:endParaRPr lang="fr-FR" sz="2400" dirty="0"/>
          </a:p>
          <a:p>
            <a:endParaRPr lang="fr-FR" sz="2400" dirty="0"/>
          </a:p>
          <a:p>
            <a:r>
              <a:rPr lang="fr-FR" sz="2400" b="1" dirty="0"/>
              <a:t>Pour réussir, une organisation doit s’engager à traiter le management des risques de façon proactive et cohérente, tout au long du projet.</a:t>
            </a:r>
          </a:p>
          <a:p>
            <a:endParaRPr lang="fr-FR" sz="2400" b="1" dirty="0"/>
          </a:p>
          <a:p>
            <a:r>
              <a:rPr lang="fr-FR" sz="2400" b="1" dirty="0"/>
              <a:t>Le plan de management des risques est essentiel à la communication et à l’obtention de l’accord et du soutien de toutes les parties prenantes.</a:t>
            </a:r>
          </a:p>
          <a:p>
            <a:endParaRPr lang="fr-FR" sz="2400" b="1"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
        <p:nvSpPr>
          <p:cNvPr id="3" name="Espace réservé du pied de page 2">
            <a:extLst>
              <a:ext uri="{FF2B5EF4-FFF2-40B4-BE49-F238E27FC236}">
                <a16:creationId xmlns:a16="http://schemas.microsoft.com/office/drawing/2014/main" id="{056A5D71-1427-4A8E-82A6-EFA0BDE816A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8672517"/>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pic>
        <p:nvPicPr>
          <p:cNvPr id="3" name="Image 2">
            <a:extLst>
              <a:ext uri="{FF2B5EF4-FFF2-40B4-BE49-F238E27FC236}">
                <a16:creationId xmlns:a16="http://schemas.microsoft.com/office/drawing/2014/main" id="{9A0C4687-5D0E-4A01-B2F9-712C7B46B48F}"/>
              </a:ext>
            </a:extLst>
          </p:cNvPr>
          <p:cNvPicPr>
            <a:picLocks noChangeAspect="1"/>
          </p:cNvPicPr>
          <p:nvPr/>
        </p:nvPicPr>
        <p:blipFill>
          <a:blip r:embed="rId3"/>
          <a:stretch>
            <a:fillRect/>
          </a:stretch>
        </p:blipFill>
        <p:spPr>
          <a:xfrm>
            <a:off x="3061855" y="559455"/>
            <a:ext cx="9022773" cy="5343525"/>
          </a:xfrm>
          <a:prstGeom prst="rect">
            <a:avLst/>
          </a:prstGeom>
        </p:spPr>
      </p:pic>
      <p:sp>
        <p:nvSpPr>
          <p:cNvPr id="2" name="Espace réservé du pied de page 1">
            <a:extLst>
              <a:ext uri="{FF2B5EF4-FFF2-40B4-BE49-F238E27FC236}">
                <a16:creationId xmlns:a16="http://schemas.microsoft.com/office/drawing/2014/main" id="{CF1F18D4-45A0-435A-8107-432657F066E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881390023"/>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pic>
        <p:nvPicPr>
          <p:cNvPr id="2" name="Image 1">
            <a:extLst>
              <a:ext uri="{FF2B5EF4-FFF2-40B4-BE49-F238E27FC236}">
                <a16:creationId xmlns:a16="http://schemas.microsoft.com/office/drawing/2014/main" id="{C2A16F95-DA9F-442B-A24F-93BB498C4C90}"/>
              </a:ext>
            </a:extLst>
          </p:cNvPr>
          <p:cNvPicPr>
            <a:picLocks noChangeAspect="1"/>
          </p:cNvPicPr>
          <p:nvPr/>
        </p:nvPicPr>
        <p:blipFill>
          <a:blip r:embed="rId3"/>
          <a:stretch>
            <a:fillRect/>
          </a:stretch>
        </p:blipFill>
        <p:spPr>
          <a:xfrm>
            <a:off x="3020290" y="531812"/>
            <a:ext cx="8825345" cy="4371975"/>
          </a:xfrm>
          <a:prstGeom prst="rect">
            <a:avLst/>
          </a:prstGeom>
        </p:spPr>
      </p:pic>
      <p:pic>
        <p:nvPicPr>
          <p:cNvPr id="4" name="Image 3">
            <a:extLst>
              <a:ext uri="{FF2B5EF4-FFF2-40B4-BE49-F238E27FC236}">
                <a16:creationId xmlns:a16="http://schemas.microsoft.com/office/drawing/2014/main" id="{BBCD8DEB-D59D-4BDB-AE99-073C5902F3D0}"/>
              </a:ext>
            </a:extLst>
          </p:cNvPr>
          <p:cNvPicPr>
            <a:picLocks noChangeAspect="1"/>
          </p:cNvPicPr>
          <p:nvPr/>
        </p:nvPicPr>
        <p:blipFill>
          <a:blip r:embed="rId4"/>
          <a:stretch>
            <a:fillRect/>
          </a:stretch>
        </p:blipFill>
        <p:spPr>
          <a:xfrm>
            <a:off x="5545137" y="5054600"/>
            <a:ext cx="3438525" cy="381000"/>
          </a:xfrm>
          <a:prstGeom prst="rect">
            <a:avLst/>
          </a:prstGeom>
        </p:spPr>
      </p:pic>
      <p:sp>
        <p:nvSpPr>
          <p:cNvPr id="3" name="Espace réservé du pied de page 2">
            <a:extLst>
              <a:ext uri="{FF2B5EF4-FFF2-40B4-BE49-F238E27FC236}">
                <a16:creationId xmlns:a16="http://schemas.microsoft.com/office/drawing/2014/main" id="{57B1EF56-F3FD-4424-85DC-EA2DF03FFD5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946366515"/>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PLANIFIER LA GESTION DES RISQUES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116316142"/>
              </p:ext>
            </p:extLst>
          </p:nvPr>
        </p:nvGraphicFramePr>
        <p:xfrm>
          <a:off x="3110342" y="104775"/>
          <a:ext cx="9081657" cy="1973032"/>
        </p:xfrm>
        <a:graphic>
          <a:graphicData uri="http://schemas.openxmlformats.org/drawingml/2006/table">
            <a:tbl>
              <a:tblPr firstRow="1" bandRow="1">
                <a:tableStyleId>{5C22544A-7EE6-4342-B048-85BDC9FD1C3A}</a:tableStyleId>
              </a:tblPr>
              <a:tblGrid>
                <a:gridCol w="4315645">
                  <a:extLst>
                    <a:ext uri="{9D8B030D-6E8A-4147-A177-3AD203B41FA5}">
                      <a16:colId xmlns:a16="http://schemas.microsoft.com/office/drawing/2014/main" val="2249680118"/>
                    </a:ext>
                  </a:extLst>
                </a:gridCol>
                <a:gridCol w="4766012">
                  <a:extLst>
                    <a:ext uri="{9D8B030D-6E8A-4147-A177-3AD203B41FA5}">
                      <a16:colId xmlns:a16="http://schemas.microsoft.com/office/drawing/2014/main" val="2722779140"/>
                    </a:ext>
                  </a:extLst>
                </a:gridCol>
              </a:tblGrid>
              <a:tr h="133295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619932">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la gestion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53427" cy="1167005"/>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053442"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461508"/>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p:cNvPicPr>
            <a:picLocks noChangeAspect="1"/>
          </p:cNvPicPr>
          <p:nvPr/>
        </p:nvPicPr>
        <p:blipFill>
          <a:blip r:embed="rId3"/>
          <a:stretch>
            <a:fillRect/>
          </a:stretch>
        </p:blipFill>
        <p:spPr>
          <a:xfrm>
            <a:off x="3312556" y="2248636"/>
            <a:ext cx="7991430" cy="3720443"/>
          </a:xfrm>
          <a:prstGeom prst="rect">
            <a:avLst/>
          </a:prstGeom>
        </p:spPr>
      </p:pic>
      <p:sp>
        <p:nvSpPr>
          <p:cNvPr id="3" name="Espace réservé du pied de page 2">
            <a:extLst>
              <a:ext uri="{FF2B5EF4-FFF2-40B4-BE49-F238E27FC236}">
                <a16:creationId xmlns:a16="http://schemas.microsoft.com/office/drawing/2014/main" id="{26AF2AD2-9354-439B-9852-1275E5D2A78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18306198"/>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IDENTIFIER LES RISQUES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875351652"/>
              </p:ext>
            </p:extLst>
          </p:nvPr>
        </p:nvGraphicFramePr>
        <p:xfrm>
          <a:off x="3110342" y="104775"/>
          <a:ext cx="9081657" cy="1419330"/>
        </p:xfrm>
        <a:graphic>
          <a:graphicData uri="http://schemas.openxmlformats.org/drawingml/2006/table">
            <a:tbl>
              <a:tblPr firstRow="1" bandRow="1">
                <a:tableStyleId>{5C22544A-7EE6-4342-B048-85BDC9FD1C3A}</a:tableStyleId>
              </a:tblPr>
              <a:tblGrid>
                <a:gridCol w="4315645">
                  <a:extLst>
                    <a:ext uri="{9D8B030D-6E8A-4147-A177-3AD203B41FA5}">
                      <a16:colId xmlns:a16="http://schemas.microsoft.com/office/drawing/2014/main" val="2249680118"/>
                    </a:ext>
                  </a:extLst>
                </a:gridCol>
                <a:gridCol w="4766012">
                  <a:extLst>
                    <a:ext uri="{9D8B030D-6E8A-4147-A177-3AD203B41FA5}">
                      <a16:colId xmlns:a16="http://schemas.microsoft.com/office/drawing/2014/main" val="2722779140"/>
                    </a:ext>
                  </a:extLst>
                </a:gridCol>
              </a:tblGrid>
              <a:tr h="86108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4134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a:t>
                      </a:r>
                      <a:r>
                        <a:rPr lang="fr-FR" sz="1800" b="1" kern="1200" baseline="0" dirty="0">
                          <a:solidFill>
                            <a:srgbClr val="0000FF"/>
                          </a:solidFill>
                          <a:latin typeface="Tahoma" pitchFamily="34" charset="0"/>
                          <a:ea typeface="+mn-ea"/>
                          <a:cs typeface="+mn-cs"/>
                        </a:rPr>
                        <a:t> les</a:t>
                      </a:r>
                      <a:r>
                        <a:rPr lang="fr-FR" sz="1800" b="1" kern="1200" dirty="0">
                          <a:solidFill>
                            <a:srgbClr val="0000FF"/>
                          </a:solidFill>
                          <a:latin typeface="Tahoma" pitchFamily="34" charset="0"/>
                          <a:ea typeface="+mn-ea"/>
                          <a:cs typeface="+mn-cs"/>
                        </a:rPr>
                        <a:t>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2" y="104775"/>
            <a:ext cx="4341105" cy="99062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87373" y="246438"/>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461508"/>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4128602" y="1685926"/>
            <a:ext cx="5681824" cy="5172075"/>
          </a:xfrm>
          <a:prstGeom prst="rect">
            <a:avLst/>
          </a:prstGeom>
        </p:spPr>
      </p:pic>
      <p:sp>
        <p:nvSpPr>
          <p:cNvPr id="5" name="Espace réservé du pied de page 4">
            <a:extLst>
              <a:ext uri="{FF2B5EF4-FFF2-40B4-BE49-F238E27FC236}">
                <a16:creationId xmlns:a16="http://schemas.microsoft.com/office/drawing/2014/main" id="{14557140-0329-42DD-9C15-AFAF52D4AB7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55901598"/>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1649" y="2710310"/>
            <a:ext cx="2830062" cy="1200329"/>
          </a:xfrm>
          <a:prstGeom prst="rect">
            <a:avLst/>
          </a:prstGeom>
          <a:solidFill>
            <a:schemeClr val="accent6">
              <a:lumMod val="20000"/>
              <a:lumOff val="80000"/>
            </a:schemeClr>
          </a:solidFill>
        </p:spPr>
        <p:txBody>
          <a:bodyPr wrap="square" rtlCol="0">
            <a:spAutoFit/>
          </a:bodyPr>
          <a:lstStyle/>
          <a:p>
            <a:pPr algn="ctr"/>
            <a:r>
              <a:rPr lang="fr-FR" sz="2400" b="1" dirty="0"/>
              <a:t>ANALYSE QUALITATIVE DES RISQUES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963613607"/>
              </p:ext>
            </p:extLst>
          </p:nvPr>
        </p:nvGraphicFramePr>
        <p:xfrm>
          <a:off x="3110342" y="104775"/>
          <a:ext cx="9081657" cy="1419330"/>
        </p:xfrm>
        <a:graphic>
          <a:graphicData uri="http://schemas.openxmlformats.org/drawingml/2006/table">
            <a:tbl>
              <a:tblPr firstRow="1" bandRow="1">
                <a:tableStyleId>{5C22544A-7EE6-4342-B048-85BDC9FD1C3A}</a:tableStyleId>
              </a:tblPr>
              <a:tblGrid>
                <a:gridCol w="4315645">
                  <a:extLst>
                    <a:ext uri="{9D8B030D-6E8A-4147-A177-3AD203B41FA5}">
                      <a16:colId xmlns:a16="http://schemas.microsoft.com/office/drawing/2014/main" val="2249680118"/>
                    </a:ext>
                  </a:extLst>
                </a:gridCol>
                <a:gridCol w="4766012">
                  <a:extLst>
                    <a:ext uri="{9D8B030D-6E8A-4147-A177-3AD203B41FA5}">
                      <a16:colId xmlns:a16="http://schemas.microsoft.com/office/drawing/2014/main" val="2722779140"/>
                    </a:ext>
                  </a:extLst>
                </a:gridCol>
              </a:tblGrid>
              <a:tr h="86108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4134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2" y="104775"/>
            <a:ext cx="4341105" cy="99062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87373" y="246438"/>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461508"/>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p:cNvPicPr>
            <a:picLocks noChangeAspect="1"/>
          </p:cNvPicPr>
          <p:nvPr/>
        </p:nvPicPr>
        <p:blipFill>
          <a:blip r:embed="rId3"/>
          <a:stretch>
            <a:fillRect/>
          </a:stretch>
        </p:blipFill>
        <p:spPr>
          <a:xfrm>
            <a:off x="3412129" y="1709749"/>
            <a:ext cx="7374691" cy="4967461"/>
          </a:xfrm>
          <a:prstGeom prst="rect">
            <a:avLst/>
          </a:prstGeom>
        </p:spPr>
      </p:pic>
      <p:sp>
        <p:nvSpPr>
          <p:cNvPr id="3" name="Espace réservé du pied de page 2">
            <a:extLst>
              <a:ext uri="{FF2B5EF4-FFF2-40B4-BE49-F238E27FC236}">
                <a16:creationId xmlns:a16="http://schemas.microsoft.com/office/drawing/2014/main" id="{47787278-E0A8-46FD-86CA-0FD515657C4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89803917"/>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1649" y="2710310"/>
            <a:ext cx="2830062" cy="1569660"/>
          </a:xfrm>
          <a:prstGeom prst="rect">
            <a:avLst/>
          </a:prstGeom>
          <a:solidFill>
            <a:schemeClr val="accent6">
              <a:lumMod val="20000"/>
              <a:lumOff val="80000"/>
            </a:schemeClr>
          </a:solidFill>
        </p:spPr>
        <p:txBody>
          <a:bodyPr wrap="square" rtlCol="0">
            <a:spAutoFit/>
          </a:bodyPr>
          <a:lstStyle/>
          <a:p>
            <a:pPr algn="ctr"/>
            <a:r>
              <a:rPr lang="fr-FR" sz="2400" b="1" dirty="0"/>
              <a:t>METTRE EN ŒUVRE L’ANALYSE QUALITATIVE DES RISQUES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2155638673"/>
              </p:ext>
            </p:extLst>
          </p:nvPr>
        </p:nvGraphicFramePr>
        <p:xfrm>
          <a:off x="3110342" y="104775"/>
          <a:ext cx="9081657" cy="1645920"/>
        </p:xfrm>
        <a:graphic>
          <a:graphicData uri="http://schemas.openxmlformats.org/drawingml/2006/table">
            <a:tbl>
              <a:tblPr firstRow="1" bandRow="1">
                <a:tableStyleId>{5C22544A-7EE6-4342-B048-85BDC9FD1C3A}</a:tableStyleId>
              </a:tblPr>
              <a:tblGrid>
                <a:gridCol w="4315645">
                  <a:extLst>
                    <a:ext uri="{9D8B030D-6E8A-4147-A177-3AD203B41FA5}">
                      <a16:colId xmlns:a16="http://schemas.microsoft.com/office/drawing/2014/main" val="2249680118"/>
                    </a:ext>
                  </a:extLst>
                </a:gridCol>
                <a:gridCol w="4766012">
                  <a:extLst>
                    <a:ext uri="{9D8B030D-6E8A-4147-A177-3AD203B41FA5}">
                      <a16:colId xmlns:a16="http://schemas.microsoft.com/office/drawing/2014/main" val="2722779140"/>
                    </a:ext>
                  </a:extLst>
                </a:gridCol>
              </a:tblGrid>
              <a:tr h="86108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4134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2" y="104775"/>
            <a:ext cx="4341105" cy="990622"/>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87373" y="246438"/>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461508"/>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p:cNvPicPr>
            <a:picLocks noChangeAspect="1"/>
          </p:cNvPicPr>
          <p:nvPr/>
        </p:nvPicPr>
        <p:blipFill>
          <a:blip r:embed="rId3"/>
          <a:stretch>
            <a:fillRect/>
          </a:stretch>
        </p:blipFill>
        <p:spPr>
          <a:xfrm>
            <a:off x="3412129" y="1709749"/>
            <a:ext cx="7374691" cy="4967461"/>
          </a:xfrm>
          <a:prstGeom prst="rect">
            <a:avLst/>
          </a:prstGeom>
        </p:spPr>
      </p:pic>
      <p:sp>
        <p:nvSpPr>
          <p:cNvPr id="3" name="Espace réservé du pied de page 2">
            <a:extLst>
              <a:ext uri="{FF2B5EF4-FFF2-40B4-BE49-F238E27FC236}">
                <a16:creationId xmlns:a16="http://schemas.microsoft.com/office/drawing/2014/main" id="{263DE043-3AD6-4436-9569-35EDFEF5B6D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96080103"/>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1649" y="2710310"/>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METTRE EN ŒUVRE L’ANALYSE QUANTITATIVE</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99326974"/>
              </p:ext>
            </p:extLst>
          </p:nvPr>
        </p:nvGraphicFramePr>
        <p:xfrm>
          <a:off x="3110342" y="104775"/>
          <a:ext cx="9081657" cy="1645920"/>
        </p:xfrm>
        <a:graphic>
          <a:graphicData uri="http://schemas.openxmlformats.org/drawingml/2006/table">
            <a:tbl>
              <a:tblPr firstRow="1" bandRow="1">
                <a:tableStyleId>{5C22544A-7EE6-4342-B048-85BDC9FD1C3A}</a:tableStyleId>
              </a:tblPr>
              <a:tblGrid>
                <a:gridCol w="4315645">
                  <a:extLst>
                    <a:ext uri="{9D8B030D-6E8A-4147-A177-3AD203B41FA5}">
                      <a16:colId xmlns:a16="http://schemas.microsoft.com/office/drawing/2014/main" val="2249680118"/>
                    </a:ext>
                  </a:extLst>
                </a:gridCol>
                <a:gridCol w="4766012">
                  <a:extLst>
                    <a:ext uri="{9D8B030D-6E8A-4147-A177-3AD203B41FA5}">
                      <a16:colId xmlns:a16="http://schemas.microsoft.com/office/drawing/2014/main" val="2722779140"/>
                    </a:ext>
                  </a:extLst>
                </a:gridCol>
              </a:tblGrid>
              <a:tr h="86108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4134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quantitative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2" y="104775"/>
            <a:ext cx="4234878" cy="88032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87373" y="246438"/>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461508"/>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p:cNvPicPr>
            <a:picLocks noChangeAspect="1"/>
          </p:cNvPicPr>
          <p:nvPr/>
        </p:nvPicPr>
        <p:blipFill>
          <a:blip r:embed="rId3"/>
          <a:stretch>
            <a:fillRect/>
          </a:stretch>
        </p:blipFill>
        <p:spPr>
          <a:xfrm>
            <a:off x="3897170" y="1743075"/>
            <a:ext cx="6896100" cy="5114925"/>
          </a:xfrm>
          <a:prstGeom prst="rect">
            <a:avLst/>
          </a:prstGeom>
        </p:spPr>
      </p:pic>
      <p:sp>
        <p:nvSpPr>
          <p:cNvPr id="3" name="Espace réservé du pied de page 2">
            <a:extLst>
              <a:ext uri="{FF2B5EF4-FFF2-40B4-BE49-F238E27FC236}">
                <a16:creationId xmlns:a16="http://schemas.microsoft.com/office/drawing/2014/main" id="{623F6E59-F019-4531-BDD5-F98B8EEFAA6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45372103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58291"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258291" cy="830997"/>
          </a:xfrm>
          <a:prstGeom prst="rect">
            <a:avLst/>
          </a:prstGeom>
          <a:solidFill>
            <a:schemeClr val="accent6">
              <a:lumMod val="20000"/>
              <a:lumOff val="80000"/>
            </a:schemeClr>
          </a:solidFill>
        </p:spPr>
        <p:txBody>
          <a:bodyPr wrap="square" rtlCol="0">
            <a:spAutoFit/>
          </a:bodyPr>
          <a:lstStyle/>
          <a:p>
            <a:pPr algn="ctr"/>
            <a:r>
              <a:rPr lang="fr-FR" sz="2400" b="1" dirty="0"/>
              <a:t>Le projet dans l’organisation </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258291" y="180109"/>
            <a:ext cx="9933709"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dirty="0"/>
              <a:t>Le projet peut être managé de trois façons distinctes :</a:t>
            </a:r>
          </a:p>
        </p:txBody>
      </p:sp>
      <p:sp>
        <p:nvSpPr>
          <p:cNvPr id="7" name="ZoneTexte 6">
            <a:extLst>
              <a:ext uri="{FF2B5EF4-FFF2-40B4-BE49-F238E27FC236}">
                <a16:creationId xmlns:a16="http://schemas.microsoft.com/office/drawing/2014/main" id="{ED75BA76-134D-4F69-979C-211FB58EB071}"/>
              </a:ext>
            </a:extLst>
          </p:cNvPr>
          <p:cNvSpPr txBox="1"/>
          <p:nvPr/>
        </p:nvSpPr>
        <p:spPr>
          <a:xfrm>
            <a:off x="2382982" y="949290"/>
            <a:ext cx="9933709" cy="1938992"/>
          </a:xfrm>
          <a:prstGeom prst="rect">
            <a:avLst/>
          </a:prstGeom>
          <a:noFill/>
        </p:spPr>
        <p:txBody>
          <a:bodyPr wrap="square" rtlCol="0">
            <a:spAutoFit/>
          </a:bodyPr>
          <a:lstStyle/>
          <a:p>
            <a:pPr marL="800100" lvl="1" indent="-342900">
              <a:buFont typeface="Wingdings" panose="05000000000000000000" pitchFamily="2" charset="2"/>
              <a:buChar char="§"/>
            </a:pPr>
            <a:r>
              <a:rPr lang="fr-FR" sz="2400" dirty="0"/>
              <a:t>Comme un projet autonome ( en dehors d’un portefeuille ou d’un programme )</a:t>
            </a:r>
          </a:p>
          <a:p>
            <a:pPr marL="800100" lvl="1" indent="-342900">
              <a:buFont typeface="Wingdings" panose="05000000000000000000" pitchFamily="2" charset="2"/>
              <a:buChar char="§"/>
            </a:pPr>
            <a:r>
              <a:rPr lang="fr-FR" sz="2400" dirty="0"/>
              <a:t>Au sein d’un programme</a:t>
            </a:r>
          </a:p>
          <a:p>
            <a:pPr marL="800100" lvl="1" indent="-342900">
              <a:buFont typeface="Wingdings" panose="05000000000000000000" pitchFamily="2" charset="2"/>
              <a:buChar char="§"/>
            </a:pPr>
            <a:r>
              <a:rPr lang="fr-FR" sz="2400" dirty="0"/>
              <a:t>Au sein d’un portefeuille</a:t>
            </a:r>
          </a:p>
          <a:p>
            <a:pPr marL="800100" lvl="1" indent="-342900">
              <a:buFont typeface="Wingdings" panose="05000000000000000000" pitchFamily="2" charset="2"/>
              <a:buChar char="§"/>
            </a:pPr>
            <a:endParaRPr lang="fr-FR" sz="2400" dirty="0"/>
          </a:p>
        </p:txBody>
      </p:sp>
      <p:sp>
        <p:nvSpPr>
          <p:cNvPr id="8" name="ZoneTexte 7">
            <a:extLst>
              <a:ext uri="{FF2B5EF4-FFF2-40B4-BE49-F238E27FC236}">
                <a16:creationId xmlns:a16="http://schemas.microsoft.com/office/drawing/2014/main" id="{60704FE9-866D-4197-B775-6926F054218B}"/>
              </a:ext>
            </a:extLst>
          </p:cNvPr>
          <p:cNvSpPr txBox="1"/>
          <p:nvPr/>
        </p:nvSpPr>
        <p:spPr>
          <a:xfrm>
            <a:off x="2382981" y="2908673"/>
            <a:ext cx="9559637" cy="1200329"/>
          </a:xfrm>
          <a:prstGeom prst="rect">
            <a:avLst/>
          </a:prstGeom>
          <a:noFill/>
        </p:spPr>
        <p:txBody>
          <a:bodyPr wrap="square" rtlCol="0">
            <a:spAutoFit/>
          </a:bodyPr>
          <a:lstStyle/>
          <a:p>
            <a:pPr lvl="1"/>
            <a:r>
              <a:rPr lang="fr-FR" sz="2400" dirty="0"/>
              <a:t>Dans ces deux derniers cas, les chefs de projet  interagissent avec les responsables de portefeuille et les chefs de programme.</a:t>
            </a:r>
          </a:p>
          <a:p>
            <a:pPr marL="800100" lvl="1" indent="-342900">
              <a:buFont typeface="Wingdings" panose="05000000000000000000" pitchFamily="2" charset="2"/>
              <a:buChar char="§"/>
            </a:pPr>
            <a:endParaRPr lang="fr-FR" sz="2400" dirty="0"/>
          </a:p>
        </p:txBody>
      </p:sp>
      <p:sp>
        <p:nvSpPr>
          <p:cNvPr id="9" name="ZoneTexte 8">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9A10834A-7E98-4A2C-BC4F-C12D863D3A1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171066919"/>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1649" y="2710310"/>
            <a:ext cx="2830062" cy="1200329"/>
          </a:xfrm>
          <a:prstGeom prst="rect">
            <a:avLst/>
          </a:prstGeom>
          <a:solidFill>
            <a:schemeClr val="accent6">
              <a:lumMod val="20000"/>
              <a:lumOff val="80000"/>
            </a:schemeClr>
          </a:solidFill>
        </p:spPr>
        <p:txBody>
          <a:bodyPr wrap="square" rtlCol="0">
            <a:spAutoFit/>
          </a:bodyPr>
          <a:lstStyle/>
          <a:p>
            <a:pPr algn="ctr"/>
            <a:r>
              <a:rPr lang="fr-FR" sz="2400" b="1" dirty="0"/>
              <a:t>PLANIFIER LES REPONSES AUX RISQUES</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1253361955"/>
              </p:ext>
            </p:extLst>
          </p:nvPr>
        </p:nvGraphicFramePr>
        <p:xfrm>
          <a:off x="3110342" y="104775"/>
          <a:ext cx="9081657" cy="1419330"/>
        </p:xfrm>
        <a:graphic>
          <a:graphicData uri="http://schemas.openxmlformats.org/drawingml/2006/table">
            <a:tbl>
              <a:tblPr firstRow="1" bandRow="1">
                <a:tableStyleId>{5C22544A-7EE6-4342-B048-85BDC9FD1C3A}</a:tableStyleId>
              </a:tblPr>
              <a:tblGrid>
                <a:gridCol w="4315645">
                  <a:extLst>
                    <a:ext uri="{9D8B030D-6E8A-4147-A177-3AD203B41FA5}">
                      <a16:colId xmlns:a16="http://schemas.microsoft.com/office/drawing/2014/main" val="2249680118"/>
                    </a:ext>
                  </a:extLst>
                </a:gridCol>
                <a:gridCol w="4766012">
                  <a:extLst>
                    <a:ext uri="{9D8B030D-6E8A-4147-A177-3AD203B41FA5}">
                      <a16:colId xmlns:a16="http://schemas.microsoft.com/office/drawing/2014/main" val="2722779140"/>
                    </a:ext>
                  </a:extLst>
                </a:gridCol>
              </a:tblGrid>
              <a:tr h="86108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4134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Gestion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a:t>
                      </a:r>
                      <a:r>
                        <a:rPr lang="fr-FR" sz="1800" b="1" kern="1200" baseline="0" dirty="0">
                          <a:solidFill>
                            <a:srgbClr val="0000FF"/>
                          </a:solidFill>
                          <a:latin typeface="Tahoma" pitchFamily="34" charset="0"/>
                          <a:ea typeface="+mn-ea"/>
                          <a:cs typeface="+mn-cs"/>
                        </a:rPr>
                        <a:t> les réponses aux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2" y="104775"/>
            <a:ext cx="4234878" cy="88032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87373" y="246438"/>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366816" y="461508"/>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3840754" y="1676401"/>
            <a:ext cx="6029325" cy="5181600"/>
          </a:xfrm>
          <a:prstGeom prst="rect">
            <a:avLst/>
          </a:prstGeom>
        </p:spPr>
      </p:pic>
      <p:sp>
        <p:nvSpPr>
          <p:cNvPr id="5" name="Espace réservé du pied de page 4">
            <a:extLst>
              <a:ext uri="{FF2B5EF4-FFF2-40B4-BE49-F238E27FC236}">
                <a16:creationId xmlns:a16="http://schemas.microsoft.com/office/drawing/2014/main" id="{5B85579B-3D5C-47B5-B8F4-8C2C63A0FE4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389150750"/>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58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851973"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1" y="3051530"/>
            <a:ext cx="9010318" cy="3939540"/>
          </a:xfrm>
          <a:prstGeom prst="rect">
            <a:avLst/>
          </a:prstGeom>
          <a:noFill/>
        </p:spPr>
        <p:txBody>
          <a:bodyPr wrap="square" rtlCol="0">
            <a:spAutoFit/>
          </a:bodyPr>
          <a:lstStyle/>
          <a:p>
            <a:pPr marL="285750" indent="-285750">
              <a:buFont typeface="Wingdings" panose="05000000000000000000" pitchFamily="2" charset="2"/>
              <a:buChar char="§"/>
            </a:pPr>
            <a:r>
              <a:rPr lang="fr-FR" sz="2200" dirty="0"/>
              <a:t>Définir comment conduire les activités de management des risques d’un projet.</a:t>
            </a:r>
          </a:p>
          <a:p>
            <a:endParaRPr lang="fr-FR" sz="2200" dirty="0"/>
          </a:p>
          <a:p>
            <a:pPr marL="285750" indent="-285750">
              <a:buFont typeface="Wingdings" panose="05000000000000000000" pitchFamily="2" charset="2"/>
              <a:buChar char="§"/>
            </a:pPr>
            <a:r>
              <a:rPr lang="fr-FR" sz="2200" dirty="0"/>
              <a:t>Assurer que le niveau, le type et la visibilité du management des risques seront correctement adaptés, tout à la fois aux risques et à l’importance du projet pour l’organisation.</a:t>
            </a:r>
          </a:p>
          <a:p>
            <a:endParaRPr lang="fr-FR" sz="800" dirty="0"/>
          </a:p>
          <a:p>
            <a:pPr marL="285750" indent="-285750">
              <a:buFont typeface="Wingdings" panose="05000000000000000000" pitchFamily="2" charset="2"/>
              <a:buChar char="§"/>
            </a:pPr>
            <a:r>
              <a:rPr lang="fr-FR" sz="2200" b="1" dirty="0"/>
              <a:t>Le plan de management des risques est essentiel à la communication et à l’obtention de l’accord et du soutien de toutes les parties prenantes.</a:t>
            </a:r>
          </a:p>
          <a:p>
            <a:endParaRPr lang="fr-FR" sz="2200" dirty="0"/>
          </a:p>
          <a:p>
            <a:pPr marL="285750" indent="-285750">
              <a:buFont typeface="Wingdings" panose="05000000000000000000" pitchFamily="2" charset="2"/>
              <a:buChar char="§"/>
            </a:pPr>
            <a:r>
              <a:rPr lang="fr-FR" sz="2200" dirty="0"/>
              <a:t>Etablissement d’une base convenue pour l'évaluation des risques </a:t>
            </a:r>
          </a:p>
          <a:p>
            <a:pPr marL="285750" indent="-285750">
              <a:buFont typeface="Wingdings" panose="05000000000000000000" pitchFamily="2" charset="2"/>
              <a:buChar char="§"/>
            </a:pPr>
            <a:endParaRPr lang="fr-FR" sz="2200" dirty="0"/>
          </a:p>
        </p:txBody>
      </p:sp>
      <p:sp>
        <p:nvSpPr>
          <p:cNvPr id="3" name="Espace réservé du pied de page 2">
            <a:extLst>
              <a:ext uri="{FF2B5EF4-FFF2-40B4-BE49-F238E27FC236}">
                <a16:creationId xmlns:a16="http://schemas.microsoft.com/office/drawing/2014/main" id="{9227B7D4-18A4-41BC-9E73-47B1E9EB058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65569046"/>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476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053442" y="417769"/>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id="{A2CA92CB-F3B3-4528-B59E-DCAC0D6C7CDF}"/>
              </a:ext>
            </a:extLst>
          </p:cNvPr>
          <p:cNvPicPr>
            <a:picLocks noChangeAspect="1"/>
          </p:cNvPicPr>
          <p:nvPr/>
        </p:nvPicPr>
        <p:blipFill>
          <a:blip r:embed="rId3"/>
          <a:stretch>
            <a:fillRect/>
          </a:stretch>
        </p:blipFill>
        <p:spPr>
          <a:xfrm>
            <a:off x="96982" y="3460239"/>
            <a:ext cx="2581275" cy="2066925"/>
          </a:xfrm>
          <a:prstGeom prst="rect">
            <a:avLst/>
          </a:prstGeom>
        </p:spPr>
      </p:pic>
      <p:sp>
        <p:nvSpPr>
          <p:cNvPr id="9" name="ZoneTexte 8">
            <a:extLst>
              <a:ext uri="{FF2B5EF4-FFF2-40B4-BE49-F238E27FC236}">
                <a16:creationId xmlns:a16="http://schemas.microsoft.com/office/drawing/2014/main" id="{C35D27BA-4061-4A2B-9867-BA53753F4A90}"/>
              </a:ext>
            </a:extLst>
          </p:cNvPr>
          <p:cNvSpPr txBox="1"/>
          <p:nvPr/>
        </p:nvSpPr>
        <p:spPr>
          <a:xfrm>
            <a:off x="3145815" y="3225736"/>
            <a:ext cx="8659091" cy="3139321"/>
          </a:xfrm>
          <a:prstGeom prst="rect">
            <a:avLst/>
          </a:prstGeom>
          <a:noFill/>
        </p:spPr>
        <p:txBody>
          <a:bodyPr wrap="square" rtlCol="0">
            <a:spAutoFit/>
          </a:bodyPr>
          <a:lstStyle/>
          <a:p>
            <a:r>
              <a:rPr lang="fr-FR" b="1" dirty="0"/>
              <a:t>Plan de management de projet</a:t>
            </a:r>
          </a:p>
          <a:p>
            <a:endParaRPr lang="fr-FR" b="1" dirty="0"/>
          </a:p>
          <a:p>
            <a:pPr marL="285750" indent="-285750">
              <a:buFont typeface="Arial" panose="020B0604020202020204" pitchFamily="34" charset="0"/>
              <a:buChar char="•"/>
            </a:pPr>
            <a:r>
              <a:rPr lang="fr-FR" dirty="0"/>
              <a:t>Tous les plans subsidiaires approuvés et les références de base doivent être pris en</a:t>
            </a:r>
          </a:p>
          <a:p>
            <a:r>
              <a:rPr lang="fr-FR" dirty="0"/>
              <a:t> compte , afin que le plan de management des risques soit cohérent avec eux.</a:t>
            </a:r>
          </a:p>
          <a:p>
            <a:endParaRPr lang="fr-FR" dirty="0"/>
          </a:p>
          <a:p>
            <a:pPr marL="285750" indent="-285750">
              <a:buFont typeface="Arial" panose="020B0604020202020204" pitchFamily="34" charset="0"/>
              <a:buChar char="•"/>
            </a:pPr>
            <a:r>
              <a:rPr lang="fr-FR" dirty="0"/>
              <a:t>Il fournit une référence de base ou un état de actuel des domaines affectés par les risques, y compris le contenu, l’échéancier et les coûts</a:t>
            </a:r>
          </a:p>
          <a:p>
            <a:pPr marL="285750" indent="-285750">
              <a:buFont typeface="Arial" panose="020B0604020202020204" pitchFamily="34" charset="0"/>
              <a:buChar char="•"/>
            </a:pPr>
            <a:endParaRPr lang="fr-FR" dirty="0"/>
          </a:p>
          <a:p>
            <a:r>
              <a:rPr lang="fr-FR" b="1" dirty="0"/>
              <a:t>La charte de projet</a:t>
            </a:r>
          </a:p>
          <a:p>
            <a:pPr marL="285750" indent="-285750">
              <a:buFont typeface="Arial" panose="020B0604020202020204" pitchFamily="34" charset="0"/>
              <a:buChar char="•"/>
            </a:pPr>
            <a:r>
              <a:rPr lang="fr-FR" dirty="0"/>
              <a:t>Fournit les risques de haut niveau, des descriptions de projet à haut niveau et des exigence à haut niveau</a:t>
            </a:r>
          </a:p>
        </p:txBody>
      </p:sp>
      <p:sp>
        <p:nvSpPr>
          <p:cNvPr id="3" name="Espace réservé du pied de page 2">
            <a:extLst>
              <a:ext uri="{FF2B5EF4-FFF2-40B4-BE49-F238E27FC236}">
                <a16:creationId xmlns:a16="http://schemas.microsoft.com/office/drawing/2014/main" id="{2AB101B5-EE04-406A-921D-E7445E8FD22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412178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774139"/>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6739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453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841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79865"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id="{BD9F0FBE-DBE0-4A19-8C82-63342F6084DD}"/>
              </a:ext>
            </a:extLst>
          </p:cNvPr>
          <p:cNvPicPr>
            <a:picLocks noChangeAspect="1"/>
          </p:cNvPicPr>
          <p:nvPr/>
        </p:nvPicPr>
        <p:blipFill>
          <a:blip r:embed="rId3"/>
          <a:stretch>
            <a:fillRect/>
          </a:stretch>
        </p:blipFill>
        <p:spPr>
          <a:xfrm>
            <a:off x="96982" y="3760643"/>
            <a:ext cx="2562225" cy="1581150"/>
          </a:xfrm>
          <a:prstGeom prst="rect">
            <a:avLst/>
          </a:prstGeom>
        </p:spPr>
      </p:pic>
      <p:sp>
        <p:nvSpPr>
          <p:cNvPr id="11" name="ZoneTexte 10">
            <a:extLst>
              <a:ext uri="{FF2B5EF4-FFF2-40B4-BE49-F238E27FC236}">
                <a16:creationId xmlns:a16="http://schemas.microsoft.com/office/drawing/2014/main" id="{8693A46C-F3F8-4881-A934-C4288B81C8E5}"/>
              </a:ext>
            </a:extLst>
          </p:cNvPr>
          <p:cNvSpPr txBox="1"/>
          <p:nvPr/>
        </p:nvSpPr>
        <p:spPr>
          <a:xfrm>
            <a:off x="3374415" y="2960021"/>
            <a:ext cx="8201891" cy="3970318"/>
          </a:xfrm>
          <a:prstGeom prst="rect">
            <a:avLst/>
          </a:prstGeom>
          <a:noFill/>
        </p:spPr>
        <p:txBody>
          <a:bodyPr wrap="square" rtlCol="0">
            <a:spAutoFit/>
          </a:bodyPr>
          <a:lstStyle/>
          <a:p>
            <a:r>
              <a:rPr lang="fr-FR" b="1" dirty="0"/>
              <a:t>Technique analytique:</a:t>
            </a:r>
          </a:p>
          <a:p>
            <a:pPr marL="285750" indent="-285750">
              <a:buFont typeface="Arial" panose="020B0604020202020204" pitchFamily="34" charset="0"/>
              <a:buChar char="•"/>
            </a:pPr>
            <a:r>
              <a:rPr lang="fr-FR" dirty="0"/>
              <a:t>Attitude des parties prenantes face aux risques</a:t>
            </a:r>
          </a:p>
          <a:p>
            <a:pPr marL="285750" indent="-285750">
              <a:buFont typeface="Arial" panose="020B0604020202020204" pitchFamily="34" charset="0"/>
              <a:buChar char="•"/>
            </a:pPr>
            <a:r>
              <a:rPr lang="fr-FR" dirty="0"/>
              <a:t>Classement des parties prenantes par rapport à la tolérance au risque</a:t>
            </a:r>
          </a:p>
          <a:p>
            <a:endParaRPr lang="fr-FR" dirty="0"/>
          </a:p>
          <a:p>
            <a:r>
              <a:rPr lang="fr-FR" b="1" dirty="0"/>
              <a:t>Jugement d’expert:</a:t>
            </a:r>
          </a:p>
          <a:p>
            <a:pPr marL="285750" indent="-285750">
              <a:buFont typeface="Arial" panose="020B0604020202020204" pitchFamily="34" charset="0"/>
              <a:buChar char="•"/>
            </a:pPr>
            <a:r>
              <a:rPr lang="fr-FR" dirty="0"/>
              <a:t>Direction générale</a:t>
            </a:r>
          </a:p>
          <a:p>
            <a:pPr marL="285750" indent="-285750">
              <a:buFont typeface="Arial" panose="020B0604020202020204" pitchFamily="34" charset="0"/>
              <a:buChar char="•"/>
            </a:pPr>
            <a:r>
              <a:rPr lang="fr-FR" dirty="0"/>
              <a:t>Partie prenante</a:t>
            </a:r>
          </a:p>
          <a:p>
            <a:pPr marL="285750" indent="-285750">
              <a:buFont typeface="Arial" panose="020B0604020202020204" pitchFamily="34" charset="0"/>
              <a:buChar char="•"/>
            </a:pPr>
            <a:r>
              <a:rPr lang="fr-FR" dirty="0"/>
              <a:t>Experts , groupes industriels et des consultants</a:t>
            </a:r>
          </a:p>
          <a:p>
            <a:pPr marL="285750" indent="-285750">
              <a:buFont typeface="Arial" panose="020B0604020202020204" pitchFamily="34" charset="0"/>
              <a:buChar char="•"/>
            </a:pPr>
            <a:r>
              <a:rPr lang="fr-FR" dirty="0"/>
              <a:t>Associations professionnelles et techniques</a:t>
            </a:r>
          </a:p>
          <a:p>
            <a:pPr marL="285750" indent="-285750">
              <a:buFont typeface="Arial" panose="020B0604020202020204" pitchFamily="34" charset="0"/>
              <a:buChar char="•"/>
            </a:pPr>
            <a:endParaRPr lang="fr-FR" dirty="0"/>
          </a:p>
          <a:p>
            <a:r>
              <a:rPr lang="fr-FR" b="1" dirty="0"/>
              <a:t>Réunion:</a:t>
            </a:r>
          </a:p>
          <a:p>
            <a:pPr marL="285750" indent="-285750">
              <a:buFont typeface="Arial" panose="020B0604020202020204" pitchFamily="34" charset="0"/>
              <a:buChar char="•"/>
            </a:pPr>
            <a:r>
              <a:rPr lang="fr-FR" dirty="0"/>
              <a:t>Chef de projet, membre de l’équipe de projet, parties prenantes choisies</a:t>
            </a:r>
          </a:p>
          <a:p>
            <a:pPr marL="285750" indent="-285750">
              <a:buFont typeface="Arial" panose="020B0604020202020204" pitchFamily="34" charset="0"/>
              <a:buChar char="•"/>
            </a:pPr>
            <a:r>
              <a:rPr lang="fr-FR" dirty="0"/>
              <a:t>Elaboration de plan de haut niveau ( provision pour aléas, matrice de probabilité et d’impact)</a:t>
            </a:r>
          </a:p>
        </p:txBody>
      </p:sp>
      <p:sp>
        <p:nvSpPr>
          <p:cNvPr id="5" name="Espace réservé du pied de page 4">
            <a:extLst>
              <a:ext uri="{FF2B5EF4-FFF2-40B4-BE49-F238E27FC236}">
                <a16:creationId xmlns:a16="http://schemas.microsoft.com/office/drawing/2014/main" id="{1954899E-D27D-4492-9A89-232EAAD51DD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725246690"/>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774139"/>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6739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9453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82869"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79866" y="35432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8693A46C-F3F8-4881-A934-C4288B81C8E5}"/>
              </a:ext>
            </a:extLst>
          </p:cNvPr>
          <p:cNvSpPr txBox="1"/>
          <p:nvPr/>
        </p:nvSpPr>
        <p:spPr>
          <a:xfrm>
            <a:off x="3374415" y="2910895"/>
            <a:ext cx="8201891" cy="3785652"/>
          </a:xfrm>
          <a:prstGeom prst="rect">
            <a:avLst/>
          </a:prstGeom>
          <a:noFill/>
        </p:spPr>
        <p:txBody>
          <a:bodyPr wrap="square" rtlCol="0">
            <a:spAutoFit/>
          </a:bodyPr>
          <a:lstStyle/>
          <a:p>
            <a:pPr marL="285750" indent="-285750">
              <a:buFont typeface="Arial" panose="020B0604020202020204" pitchFamily="34" charset="0"/>
              <a:buChar char="•"/>
            </a:pPr>
            <a:r>
              <a:rPr lang="fr-FR" b="1" dirty="0"/>
              <a:t>Méthodologie</a:t>
            </a:r>
            <a:r>
              <a:rPr lang="fr-FR" dirty="0"/>
              <a:t> ( approches, outils et sources de données pouvant être utilisées pour effectuer le management des risques du projet)</a:t>
            </a:r>
          </a:p>
          <a:p>
            <a:endParaRPr lang="fr-FR" sz="800" dirty="0"/>
          </a:p>
          <a:p>
            <a:pPr marL="285750" indent="-285750">
              <a:buFont typeface="Arial" panose="020B0604020202020204" pitchFamily="34" charset="0"/>
              <a:buChar char="•"/>
            </a:pPr>
            <a:r>
              <a:rPr lang="fr-FR" b="1" dirty="0"/>
              <a:t>Rôles et responsabilités </a:t>
            </a:r>
            <a:r>
              <a:rPr lang="fr-FR" dirty="0"/>
              <a:t>( Membre de l’équipe en charge de la conduite des activités de support et du management des risques)</a:t>
            </a:r>
          </a:p>
          <a:p>
            <a:endParaRPr lang="fr-FR" sz="800" dirty="0"/>
          </a:p>
          <a:p>
            <a:pPr marL="285750" indent="-285750">
              <a:buFont typeface="Arial" panose="020B0604020202020204" pitchFamily="34" charset="0"/>
              <a:buChar char="•"/>
            </a:pPr>
            <a:r>
              <a:rPr lang="fr-FR" b="1" dirty="0"/>
              <a:t>Budgétisation </a:t>
            </a:r>
            <a:r>
              <a:rPr lang="fr-FR" dirty="0"/>
              <a:t>( estimation des fonds nécessaires au management des risques en fonction des ressources affectées, pour intégration dans la référence de base des coûts; Etablissement du protocole pour l’utilisation de la provision pour aléas et de la provision pour imprévus.</a:t>
            </a:r>
          </a:p>
          <a:p>
            <a:endParaRPr lang="fr-FR" sz="800" dirty="0"/>
          </a:p>
          <a:p>
            <a:pPr marL="285750" indent="-285750">
              <a:buFont typeface="Arial" panose="020B0604020202020204" pitchFamily="34" charset="0"/>
              <a:buChar char="•"/>
            </a:pPr>
            <a:r>
              <a:rPr lang="fr-FR" b="1" dirty="0"/>
              <a:t>Calendrier </a:t>
            </a:r>
            <a:r>
              <a:rPr lang="fr-FR" dirty="0"/>
              <a:t>( définition du moment et la fréquence du management des risques au cours du cycle de vie du projet)</a:t>
            </a:r>
          </a:p>
          <a:p>
            <a:pPr marL="285750" indent="-285750">
              <a:buFont typeface="Arial" panose="020B0604020202020204" pitchFamily="34" charset="0"/>
              <a:buChar char="•"/>
            </a:pPr>
            <a:r>
              <a:rPr lang="fr-FR" b="1" dirty="0"/>
              <a:t>Catégorie de risques</a:t>
            </a:r>
            <a:r>
              <a:rPr lang="fr-FR" dirty="0"/>
              <a:t> ( fourniture de moyen de regroupement des causes potentielles de risque</a:t>
            </a:r>
            <a:endParaRPr lang="fr-FR" b="1" dirty="0"/>
          </a:p>
        </p:txBody>
      </p:sp>
      <p:pic>
        <p:nvPicPr>
          <p:cNvPr id="5" name="Image 4">
            <a:extLst>
              <a:ext uri="{FF2B5EF4-FFF2-40B4-BE49-F238E27FC236}">
                <a16:creationId xmlns:a16="http://schemas.microsoft.com/office/drawing/2014/main" id="{5C6BBB7A-C693-4715-90B2-DD104A925AB6}"/>
              </a:ext>
            </a:extLst>
          </p:cNvPr>
          <p:cNvPicPr>
            <a:picLocks noChangeAspect="1"/>
          </p:cNvPicPr>
          <p:nvPr/>
        </p:nvPicPr>
        <p:blipFill>
          <a:blip r:embed="rId3"/>
          <a:stretch>
            <a:fillRect/>
          </a:stretch>
        </p:blipFill>
        <p:spPr>
          <a:xfrm>
            <a:off x="96982" y="4044228"/>
            <a:ext cx="2571750" cy="1152525"/>
          </a:xfrm>
          <a:prstGeom prst="rect">
            <a:avLst/>
          </a:prstGeom>
        </p:spPr>
      </p:pic>
      <p:sp>
        <p:nvSpPr>
          <p:cNvPr id="3" name="Espace réservé du pied de page 2">
            <a:extLst>
              <a:ext uri="{FF2B5EF4-FFF2-40B4-BE49-F238E27FC236}">
                <a16:creationId xmlns:a16="http://schemas.microsoft.com/office/drawing/2014/main" id="{FCF6B1EF-C866-46C2-92E3-9E21CB153A9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127388562"/>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65109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73502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222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46501"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023366"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id="{5C6BBB7A-C693-4715-90B2-DD104A925AB6}"/>
              </a:ext>
            </a:extLst>
          </p:cNvPr>
          <p:cNvPicPr>
            <a:picLocks noChangeAspect="1"/>
          </p:cNvPicPr>
          <p:nvPr/>
        </p:nvPicPr>
        <p:blipFill>
          <a:blip r:embed="rId3"/>
          <a:stretch>
            <a:fillRect/>
          </a:stretch>
        </p:blipFill>
        <p:spPr>
          <a:xfrm>
            <a:off x="96982" y="4044228"/>
            <a:ext cx="2571750" cy="1152525"/>
          </a:xfrm>
          <a:prstGeom prst="rect">
            <a:avLst/>
          </a:prstGeom>
        </p:spPr>
      </p:pic>
      <p:pic>
        <p:nvPicPr>
          <p:cNvPr id="3" name="Image 2">
            <a:extLst>
              <a:ext uri="{FF2B5EF4-FFF2-40B4-BE49-F238E27FC236}">
                <a16:creationId xmlns:a16="http://schemas.microsoft.com/office/drawing/2014/main" id="{C8F083AD-52F9-44F4-B2C0-27D51C24C50F}"/>
              </a:ext>
            </a:extLst>
          </p:cNvPr>
          <p:cNvPicPr>
            <a:picLocks noChangeAspect="1"/>
          </p:cNvPicPr>
          <p:nvPr/>
        </p:nvPicPr>
        <p:blipFill>
          <a:blip r:embed="rId4"/>
          <a:stretch>
            <a:fillRect/>
          </a:stretch>
        </p:blipFill>
        <p:spPr>
          <a:xfrm>
            <a:off x="4326078" y="2720864"/>
            <a:ext cx="5710270" cy="4107528"/>
          </a:xfrm>
          <a:prstGeom prst="rect">
            <a:avLst/>
          </a:prstGeom>
        </p:spPr>
      </p:pic>
      <p:sp>
        <p:nvSpPr>
          <p:cNvPr id="9" name="Espace réservé du pied de page 8">
            <a:extLst>
              <a:ext uri="{FF2B5EF4-FFF2-40B4-BE49-F238E27FC236}">
                <a16:creationId xmlns:a16="http://schemas.microsoft.com/office/drawing/2014/main" id="{8091AE4A-DEE2-4032-B5C6-DE4C8EDB60A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04895712"/>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id="{5C6BBB7A-C693-4715-90B2-DD104A925AB6}"/>
              </a:ext>
            </a:extLst>
          </p:cNvPr>
          <p:cNvPicPr>
            <a:picLocks noChangeAspect="1"/>
          </p:cNvPicPr>
          <p:nvPr/>
        </p:nvPicPr>
        <p:blipFill>
          <a:blip r:embed="rId3"/>
          <a:stretch>
            <a:fillRect/>
          </a:stretch>
        </p:blipFill>
        <p:spPr>
          <a:xfrm>
            <a:off x="96982" y="4044228"/>
            <a:ext cx="2571750" cy="1152525"/>
          </a:xfrm>
          <a:prstGeom prst="rect">
            <a:avLst/>
          </a:prstGeom>
        </p:spPr>
      </p:pic>
      <p:pic>
        <p:nvPicPr>
          <p:cNvPr id="9" name="Image 8">
            <a:extLst>
              <a:ext uri="{FF2B5EF4-FFF2-40B4-BE49-F238E27FC236}">
                <a16:creationId xmlns:a16="http://schemas.microsoft.com/office/drawing/2014/main" id="{1FC9947F-6230-451E-9EF8-FF82338CD96C}"/>
              </a:ext>
            </a:extLst>
          </p:cNvPr>
          <p:cNvPicPr>
            <a:picLocks noChangeAspect="1"/>
          </p:cNvPicPr>
          <p:nvPr/>
        </p:nvPicPr>
        <p:blipFill>
          <a:blip r:embed="rId4"/>
          <a:stretch>
            <a:fillRect/>
          </a:stretch>
        </p:blipFill>
        <p:spPr>
          <a:xfrm>
            <a:off x="3110342" y="459565"/>
            <a:ext cx="8977745" cy="5543550"/>
          </a:xfrm>
          <a:prstGeom prst="rect">
            <a:avLst/>
          </a:prstGeom>
        </p:spPr>
      </p:pic>
      <p:sp>
        <p:nvSpPr>
          <p:cNvPr id="2" name="Espace réservé du pied de page 1">
            <a:extLst>
              <a:ext uri="{FF2B5EF4-FFF2-40B4-BE49-F238E27FC236}">
                <a16:creationId xmlns:a16="http://schemas.microsoft.com/office/drawing/2014/main" id="{2594EC23-3052-4E1D-919A-E58E2D1F898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082116352"/>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9" name="Image 8">
            <a:extLst>
              <a:ext uri="{FF2B5EF4-FFF2-40B4-BE49-F238E27FC236}">
                <a16:creationId xmlns:a16="http://schemas.microsoft.com/office/drawing/2014/main" id="{17DE124F-7C58-459A-BBC1-648ADF5A00A2}"/>
              </a:ext>
            </a:extLst>
          </p:cNvPr>
          <p:cNvPicPr>
            <a:picLocks noChangeAspect="1"/>
          </p:cNvPicPr>
          <p:nvPr/>
        </p:nvPicPr>
        <p:blipFill>
          <a:blip r:embed="rId3"/>
          <a:stretch>
            <a:fillRect/>
          </a:stretch>
        </p:blipFill>
        <p:spPr>
          <a:xfrm>
            <a:off x="3606511" y="757237"/>
            <a:ext cx="7639050" cy="5343525"/>
          </a:xfrm>
          <a:prstGeom prst="rect">
            <a:avLst/>
          </a:prstGeom>
        </p:spPr>
      </p:pic>
      <p:sp>
        <p:nvSpPr>
          <p:cNvPr id="2" name="Espace réservé du pied de page 1">
            <a:extLst>
              <a:ext uri="{FF2B5EF4-FFF2-40B4-BE49-F238E27FC236}">
                <a16:creationId xmlns:a16="http://schemas.microsoft.com/office/drawing/2014/main" id="{BB3F18A7-28AF-404E-A25A-F475F1312E6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884061638"/>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69145"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0661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id="{91DF4D9E-754F-4DAF-81A7-C96CCC77ECD1}"/>
              </a:ext>
            </a:extLst>
          </p:cNvPr>
          <p:cNvSpPr txBox="1"/>
          <p:nvPr/>
        </p:nvSpPr>
        <p:spPr>
          <a:xfrm>
            <a:off x="3013361" y="3051530"/>
            <a:ext cx="9010318" cy="3600986"/>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Identifier les risques est le processus qui consiste à identifier les risques pouvant affecter le projet et à documenter leurs caractéristiques.</a:t>
            </a:r>
          </a:p>
          <a:p>
            <a:endParaRPr lang="fr-FR" sz="800" dirty="0"/>
          </a:p>
          <a:p>
            <a:pPr marL="285750" indent="-285750">
              <a:buFont typeface="Wingdings" panose="05000000000000000000" pitchFamily="2" charset="2"/>
              <a:buChar char="§"/>
            </a:pPr>
            <a:r>
              <a:rPr lang="fr-FR" sz="2200" dirty="0"/>
              <a:t>Connaissance et aptitude à anticiper des événements </a:t>
            </a:r>
          </a:p>
          <a:p>
            <a:pPr marL="285750" indent="-285750">
              <a:buFont typeface="Wingdings" panose="05000000000000000000" pitchFamily="2" charset="2"/>
              <a:buChar char="§"/>
            </a:pPr>
            <a:endParaRPr lang="fr-FR" sz="2200" dirty="0"/>
          </a:p>
          <a:p>
            <a:pPr marL="285750" indent="-285750">
              <a:buFont typeface="Wingdings" panose="05000000000000000000" pitchFamily="2" charset="2"/>
              <a:buChar char="§"/>
            </a:pPr>
            <a:r>
              <a:rPr lang="fr-FR" sz="2200" dirty="0"/>
              <a:t>Participation aux activités d’identification ( Chef de projet, membre de l’équipe projet , l’équipe de management des risques, les clients, les experts, d’autres parties prenantes )</a:t>
            </a:r>
          </a:p>
          <a:p>
            <a:endParaRPr lang="fr-FR" sz="2200" dirty="0"/>
          </a:p>
          <a:p>
            <a:pPr marL="285750" indent="-285750">
              <a:buFont typeface="Wingdings" panose="05000000000000000000" pitchFamily="2" charset="2"/>
              <a:buChar char="§"/>
            </a:pPr>
            <a:r>
              <a:rPr lang="fr-FR" sz="2200" dirty="0"/>
              <a:t>Processus itératif car de nouveaux risques peuvent apparaitre ou évoluer au fur et à mesure que le projet avance dans son cycle de vie.</a:t>
            </a:r>
          </a:p>
        </p:txBody>
      </p:sp>
      <p:sp>
        <p:nvSpPr>
          <p:cNvPr id="3" name="Espace réservé du pied de page 2">
            <a:extLst>
              <a:ext uri="{FF2B5EF4-FFF2-40B4-BE49-F238E27FC236}">
                <a16:creationId xmlns:a16="http://schemas.microsoft.com/office/drawing/2014/main" id="{E59E2BFF-8FCD-4D6D-B7E0-3BB38C42102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06193836"/>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sp>
        <p:nvSpPr>
          <p:cNvPr id="11" name="ZoneTexte 10">
            <a:extLst>
              <a:ext uri="{FF2B5EF4-FFF2-40B4-BE49-F238E27FC236}">
                <a16:creationId xmlns:a16="http://schemas.microsoft.com/office/drawing/2014/main" id="{4CC487D2-9015-4A31-ACD8-189F8F49F6F3}"/>
              </a:ext>
            </a:extLst>
          </p:cNvPr>
          <p:cNvSpPr txBox="1"/>
          <p:nvPr/>
        </p:nvSpPr>
        <p:spPr>
          <a:xfrm>
            <a:off x="96982" y="36068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Identification des risques du projet</a:t>
            </a:r>
          </a:p>
        </p:txBody>
      </p:sp>
      <p:pic>
        <p:nvPicPr>
          <p:cNvPr id="13" name="Image 12">
            <a:extLst>
              <a:ext uri="{FF2B5EF4-FFF2-40B4-BE49-F238E27FC236}">
                <a16:creationId xmlns:a16="http://schemas.microsoft.com/office/drawing/2014/main" id="{C8613E33-BA48-434A-B9FB-FDE2938F46E4}"/>
              </a:ext>
            </a:extLst>
          </p:cNvPr>
          <p:cNvPicPr>
            <a:picLocks noChangeAspect="1"/>
          </p:cNvPicPr>
          <p:nvPr/>
        </p:nvPicPr>
        <p:blipFill>
          <a:blip r:embed="rId3"/>
          <a:stretch>
            <a:fillRect/>
          </a:stretch>
        </p:blipFill>
        <p:spPr>
          <a:xfrm>
            <a:off x="3024026" y="679450"/>
            <a:ext cx="9144000" cy="4914900"/>
          </a:xfrm>
          <a:prstGeom prst="rect">
            <a:avLst/>
          </a:prstGeom>
        </p:spPr>
      </p:pic>
      <p:sp>
        <p:nvSpPr>
          <p:cNvPr id="2" name="Espace réservé du pied de page 1">
            <a:extLst>
              <a:ext uri="{FF2B5EF4-FFF2-40B4-BE49-F238E27FC236}">
                <a16:creationId xmlns:a16="http://schemas.microsoft.com/office/drawing/2014/main" id="{1F50F676-C0C8-4F94-BD34-CB4D8D57D85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93277639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48152"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3181609"/>
            <a:ext cx="2948153" cy="584775"/>
          </a:xfrm>
          <a:prstGeom prst="rect">
            <a:avLst/>
          </a:prstGeom>
          <a:solidFill>
            <a:schemeClr val="accent6">
              <a:lumMod val="20000"/>
              <a:lumOff val="80000"/>
            </a:schemeClr>
          </a:solidFill>
        </p:spPr>
        <p:txBody>
          <a:bodyPr wrap="square" rtlCol="0">
            <a:spAutoFit/>
          </a:bodyPr>
          <a:lstStyle/>
          <a:p>
            <a:pPr algn="ctr"/>
            <a:r>
              <a:rPr lang="fr-FR" sz="3200" b="1" dirty="0"/>
              <a:t>INTRODUCTION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3116464" y="141401"/>
            <a:ext cx="8775991" cy="920252"/>
          </a:xfrm>
          <a:prstGeom prst="rect">
            <a:avLst/>
          </a:prstGeom>
          <a:noFill/>
        </p:spPr>
        <p:txBody>
          <a:bodyPr wrap="square" rtlCol="0">
            <a:spAutoFit/>
          </a:bodyPr>
          <a:lstStyle/>
          <a:p>
            <a:pPr>
              <a:lnSpc>
                <a:spcPct val="150000"/>
              </a:lnSpc>
            </a:pPr>
            <a:r>
              <a:rPr lang="fr-FR" sz="4000" dirty="0"/>
              <a:t>PROGRAMME ?</a:t>
            </a:r>
          </a:p>
        </p:txBody>
      </p:sp>
      <p:sp>
        <p:nvSpPr>
          <p:cNvPr id="5" name="ZoneTexte 4">
            <a:extLst>
              <a:ext uri="{FF2B5EF4-FFF2-40B4-BE49-F238E27FC236}">
                <a16:creationId xmlns:a16="http://schemas.microsoft.com/office/drawing/2014/main" id="{D2D80AEC-8795-4710-9C0B-673886909921}"/>
              </a:ext>
            </a:extLst>
          </p:cNvPr>
          <p:cNvSpPr txBox="1"/>
          <p:nvPr/>
        </p:nvSpPr>
        <p:spPr>
          <a:xfrm>
            <a:off x="530294" y="795248"/>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AD200CDF-4DF8-4F6B-A127-CCD76220438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06145189"/>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69145"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0661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id="{BED64563-359F-4AA0-BDBA-CFE854D705F6}"/>
              </a:ext>
            </a:extLst>
          </p:cNvPr>
          <p:cNvPicPr>
            <a:picLocks noChangeAspect="1"/>
          </p:cNvPicPr>
          <p:nvPr/>
        </p:nvPicPr>
        <p:blipFill>
          <a:blip r:embed="rId3"/>
          <a:stretch>
            <a:fillRect/>
          </a:stretch>
        </p:blipFill>
        <p:spPr>
          <a:xfrm>
            <a:off x="3110342" y="3225736"/>
            <a:ext cx="9081658" cy="3124200"/>
          </a:xfrm>
          <a:prstGeom prst="rect">
            <a:avLst/>
          </a:prstGeom>
        </p:spPr>
      </p:pic>
      <p:sp>
        <p:nvSpPr>
          <p:cNvPr id="5" name="Espace réservé du pied de page 4">
            <a:extLst>
              <a:ext uri="{FF2B5EF4-FFF2-40B4-BE49-F238E27FC236}">
                <a16:creationId xmlns:a16="http://schemas.microsoft.com/office/drawing/2014/main" id="{79A65A8D-5DE6-420A-B84C-B1ED8A40D25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76756723"/>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511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795" y="743938"/>
            <a:ext cx="2122905" cy="1200329"/>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2616200" y="8082"/>
          <a:ext cx="9445545" cy="2865648"/>
        </p:xfrm>
        <a:graphic>
          <a:graphicData uri="http://schemas.openxmlformats.org/drawingml/2006/table">
            <a:tbl>
              <a:tblPr firstRow="1" bandRow="1">
                <a:tableStyleId>{5C22544A-7EE6-4342-B048-85BDC9FD1C3A}</a:tableStyleId>
              </a:tblPr>
              <a:tblGrid>
                <a:gridCol w="4696994">
                  <a:extLst>
                    <a:ext uri="{9D8B030D-6E8A-4147-A177-3AD203B41FA5}">
                      <a16:colId xmlns:a16="http://schemas.microsoft.com/office/drawing/2014/main" val="2249680118"/>
                    </a:ext>
                  </a:extLst>
                </a:gridCol>
                <a:gridCol w="4748551">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013360" y="8082"/>
            <a:ext cx="4301840" cy="180801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589316"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a:extLst>
              <a:ext uri="{FF2B5EF4-FFF2-40B4-BE49-F238E27FC236}">
                <a16:creationId xmlns:a16="http://schemas.microsoft.com/office/drawing/2014/main" id="{6140CC1E-25CB-4DCD-8115-E9E3DBCFD911}"/>
              </a:ext>
            </a:extLst>
          </p:cNvPr>
          <p:cNvPicPr>
            <a:picLocks noChangeAspect="1"/>
          </p:cNvPicPr>
          <p:nvPr/>
        </p:nvPicPr>
        <p:blipFill>
          <a:blip r:embed="rId3"/>
          <a:stretch>
            <a:fillRect/>
          </a:stretch>
        </p:blipFill>
        <p:spPr>
          <a:xfrm>
            <a:off x="48796" y="3034212"/>
            <a:ext cx="2262604" cy="2426788"/>
          </a:xfrm>
          <a:prstGeom prst="rect">
            <a:avLst/>
          </a:prstGeom>
        </p:spPr>
      </p:pic>
      <p:pic>
        <p:nvPicPr>
          <p:cNvPr id="1026" name="Picture 2" descr="Image associée">
            <a:extLst>
              <a:ext uri="{FF2B5EF4-FFF2-40B4-BE49-F238E27FC236}">
                <a16:creationId xmlns:a16="http://schemas.microsoft.com/office/drawing/2014/main" id="{3ECF770F-DACB-4510-B956-E78BA2E0B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316" y="2843531"/>
            <a:ext cx="3932384" cy="389338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pied de page 2">
            <a:extLst>
              <a:ext uri="{FF2B5EF4-FFF2-40B4-BE49-F238E27FC236}">
                <a16:creationId xmlns:a16="http://schemas.microsoft.com/office/drawing/2014/main" id="{A9F26A7F-9BB3-48E7-8364-328C532CE56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969630083"/>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0522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906816"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id="{4EB8405D-4CE7-4BFC-9F58-E9DF572572C7}"/>
              </a:ext>
            </a:extLst>
          </p:cNvPr>
          <p:cNvPicPr>
            <a:picLocks noChangeAspect="1"/>
          </p:cNvPicPr>
          <p:nvPr/>
        </p:nvPicPr>
        <p:blipFill>
          <a:blip r:embed="rId3"/>
          <a:stretch>
            <a:fillRect/>
          </a:stretch>
        </p:blipFill>
        <p:spPr>
          <a:xfrm>
            <a:off x="3554842" y="2815840"/>
            <a:ext cx="7410450" cy="4042159"/>
          </a:xfrm>
          <a:prstGeom prst="rect">
            <a:avLst/>
          </a:prstGeom>
        </p:spPr>
      </p:pic>
      <p:sp>
        <p:nvSpPr>
          <p:cNvPr id="5" name="Espace réservé du pied de page 4">
            <a:extLst>
              <a:ext uri="{FF2B5EF4-FFF2-40B4-BE49-F238E27FC236}">
                <a16:creationId xmlns:a16="http://schemas.microsoft.com/office/drawing/2014/main" id="{D4DE750C-D78B-4159-BB25-095CC2EE134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2440410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sp>
        <p:nvSpPr>
          <p:cNvPr id="11" name="ZoneTexte 10">
            <a:extLst>
              <a:ext uri="{FF2B5EF4-FFF2-40B4-BE49-F238E27FC236}">
                <a16:creationId xmlns:a16="http://schemas.microsoft.com/office/drawing/2014/main" id="{4CC487D2-9015-4A31-ACD8-189F8F49F6F3}"/>
              </a:ext>
            </a:extLst>
          </p:cNvPr>
          <p:cNvSpPr txBox="1"/>
          <p:nvPr/>
        </p:nvSpPr>
        <p:spPr>
          <a:xfrm>
            <a:off x="96982" y="36068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Identification des risques du projet</a:t>
            </a:r>
          </a:p>
        </p:txBody>
      </p:sp>
      <p:pic>
        <p:nvPicPr>
          <p:cNvPr id="2" name="Image 1">
            <a:extLst>
              <a:ext uri="{FF2B5EF4-FFF2-40B4-BE49-F238E27FC236}">
                <a16:creationId xmlns:a16="http://schemas.microsoft.com/office/drawing/2014/main" id="{0975D1F1-8216-4A2A-861C-F2AF15A38ECA}"/>
              </a:ext>
            </a:extLst>
          </p:cNvPr>
          <p:cNvPicPr>
            <a:picLocks noChangeAspect="1"/>
          </p:cNvPicPr>
          <p:nvPr/>
        </p:nvPicPr>
        <p:blipFill>
          <a:blip r:embed="rId3"/>
          <a:stretch>
            <a:fillRect/>
          </a:stretch>
        </p:blipFill>
        <p:spPr>
          <a:xfrm>
            <a:off x="3114675" y="1252537"/>
            <a:ext cx="9077325" cy="4352925"/>
          </a:xfrm>
          <a:prstGeom prst="rect">
            <a:avLst/>
          </a:prstGeom>
        </p:spPr>
      </p:pic>
      <p:sp>
        <p:nvSpPr>
          <p:cNvPr id="3" name="Espace réservé du pied de page 2">
            <a:extLst>
              <a:ext uri="{FF2B5EF4-FFF2-40B4-BE49-F238E27FC236}">
                <a16:creationId xmlns:a16="http://schemas.microsoft.com/office/drawing/2014/main" id="{1B669436-A707-4EE1-8CD9-2300A06A3A5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6195680"/>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511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795" y="743938"/>
            <a:ext cx="2122905" cy="1200329"/>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2616200" y="8082"/>
          <a:ext cx="9445545" cy="2865648"/>
        </p:xfrm>
        <a:graphic>
          <a:graphicData uri="http://schemas.openxmlformats.org/drawingml/2006/table">
            <a:tbl>
              <a:tblPr firstRow="1" bandRow="1">
                <a:tableStyleId>{5C22544A-7EE6-4342-B048-85BDC9FD1C3A}</a:tableStyleId>
              </a:tblPr>
              <a:tblGrid>
                <a:gridCol w="4696994">
                  <a:extLst>
                    <a:ext uri="{9D8B030D-6E8A-4147-A177-3AD203B41FA5}">
                      <a16:colId xmlns:a16="http://schemas.microsoft.com/office/drawing/2014/main" val="2249680118"/>
                    </a:ext>
                  </a:extLst>
                </a:gridCol>
                <a:gridCol w="4748551">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013360" y="8082"/>
            <a:ext cx="4301840" cy="180801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589316"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a:extLst>
              <a:ext uri="{FF2B5EF4-FFF2-40B4-BE49-F238E27FC236}">
                <a16:creationId xmlns:a16="http://schemas.microsoft.com/office/drawing/2014/main" id="{6140CC1E-25CB-4DCD-8115-E9E3DBCFD911}"/>
              </a:ext>
            </a:extLst>
          </p:cNvPr>
          <p:cNvPicPr>
            <a:picLocks noChangeAspect="1"/>
          </p:cNvPicPr>
          <p:nvPr/>
        </p:nvPicPr>
        <p:blipFill>
          <a:blip r:embed="rId3"/>
          <a:stretch>
            <a:fillRect/>
          </a:stretch>
        </p:blipFill>
        <p:spPr>
          <a:xfrm>
            <a:off x="48796" y="3034212"/>
            <a:ext cx="2262604" cy="2426788"/>
          </a:xfrm>
          <a:prstGeom prst="rect">
            <a:avLst/>
          </a:prstGeom>
        </p:spPr>
      </p:pic>
      <p:sp>
        <p:nvSpPr>
          <p:cNvPr id="13" name="ZoneTexte 12">
            <a:extLst>
              <a:ext uri="{FF2B5EF4-FFF2-40B4-BE49-F238E27FC236}">
                <a16:creationId xmlns:a16="http://schemas.microsoft.com/office/drawing/2014/main" id="{96517E77-7611-4B87-A96D-C0B4C426AF4E}"/>
              </a:ext>
            </a:extLst>
          </p:cNvPr>
          <p:cNvSpPr txBox="1"/>
          <p:nvPr/>
        </p:nvSpPr>
        <p:spPr>
          <a:xfrm>
            <a:off x="2616200" y="3429000"/>
            <a:ext cx="9118600" cy="2308324"/>
          </a:xfrm>
          <a:prstGeom prst="rect">
            <a:avLst/>
          </a:prstGeom>
          <a:noFill/>
        </p:spPr>
        <p:txBody>
          <a:bodyPr wrap="square" rtlCol="0">
            <a:spAutoFit/>
          </a:bodyPr>
          <a:lstStyle/>
          <a:p>
            <a:pPr marL="285750" indent="-285750">
              <a:buFont typeface="Wingdings" panose="05000000000000000000" pitchFamily="2" charset="2"/>
              <a:buChar char="§"/>
            </a:pPr>
            <a:r>
              <a:rPr lang="fr-FR" dirty="0"/>
              <a:t> Revue de la documentation</a:t>
            </a:r>
          </a:p>
          <a:p>
            <a:pPr marL="285750" indent="-285750">
              <a:buFont typeface="Wingdings" panose="05000000000000000000" pitchFamily="2" charset="2"/>
              <a:buChar char="§"/>
            </a:pPr>
            <a:r>
              <a:rPr lang="fr-FR" dirty="0"/>
              <a:t>Revue structurée de la documentation du projet ( plans, hypothèses, fichiers des projets précédents, les accords, exigences…)</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Techniques de collecte d’informations ( Remue-méninge, Technique de Delphes, interviews, analyse des causes fondamentaux</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Techniques de représentation en diagramme ( 5M…..)</a:t>
            </a:r>
          </a:p>
        </p:txBody>
      </p:sp>
      <p:sp>
        <p:nvSpPr>
          <p:cNvPr id="3" name="Espace réservé du pied de page 2">
            <a:extLst>
              <a:ext uri="{FF2B5EF4-FFF2-40B4-BE49-F238E27FC236}">
                <a16:creationId xmlns:a16="http://schemas.microsoft.com/office/drawing/2014/main" id="{61E57930-49A4-4FB5-929C-1BF3BFA0DA9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19130225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11" name="Image 10">
            <a:extLst>
              <a:ext uri="{FF2B5EF4-FFF2-40B4-BE49-F238E27FC236}">
                <a16:creationId xmlns:a16="http://schemas.microsoft.com/office/drawing/2014/main" id="{F1592148-4565-4AD3-A830-FC014106F10D}"/>
              </a:ext>
            </a:extLst>
          </p:cNvPr>
          <p:cNvPicPr>
            <a:picLocks noChangeAspect="1"/>
          </p:cNvPicPr>
          <p:nvPr/>
        </p:nvPicPr>
        <p:blipFill>
          <a:blip r:embed="rId3"/>
          <a:stretch>
            <a:fillRect/>
          </a:stretch>
        </p:blipFill>
        <p:spPr>
          <a:xfrm>
            <a:off x="411305" y="3932093"/>
            <a:ext cx="2190750" cy="933450"/>
          </a:xfrm>
          <a:prstGeom prst="rect">
            <a:avLst/>
          </a:prstGeom>
        </p:spPr>
      </p:pic>
      <p:pic>
        <p:nvPicPr>
          <p:cNvPr id="5" name="Image 4">
            <a:extLst>
              <a:ext uri="{FF2B5EF4-FFF2-40B4-BE49-F238E27FC236}">
                <a16:creationId xmlns:a16="http://schemas.microsoft.com/office/drawing/2014/main" id="{4C4ECFE3-F252-4D4F-AE8B-A18E8B4374ED}"/>
              </a:ext>
            </a:extLst>
          </p:cNvPr>
          <p:cNvPicPr>
            <a:picLocks noChangeAspect="1"/>
          </p:cNvPicPr>
          <p:nvPr/>
        </p:nvPicPr>
        <p:blipFill>
          <a:blip r:embed="rId4"/>
          <a:stretch>
            <a:fillRect/>
          </a:stretch>
        </p:blipFill>
        <p:spPr>
          <a:xfrm>
            <a:off x="3067050" y="929891"/>
            <a:ext cx="8959850" cy="3771900"/>
          </a:xfrm>
          <a:prstGeom prst="rect">
            <a:avLst/>
          </a:prstGeom>
        </p:spPr>
      </p:pic>
      <p:sp>
        <p:nvSpPr>
          <p:cNvPr id="2" name="Espace réservé du pied de page 1">
            <a:extLst>
              <a:ext uri="{FF2B5EF4-FFF2-40B4-BE49-F238E27FC236}">
                <a16:creationId xmlns:a16="http://schemas.microsoft.com/office/drawing/2014/main" id="{26F9C7DB-FBB3-4C81-9A40-3E3215C8FBA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682941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11" name="Image 10">
            <a:extLst>
              <a:ext uri="{FF2B5EF4-FFF2-40B4-BE49-F238E27FC236}">
                <a16:creationId xmlns:a16="http://schemas.microsoft.com/office/drawing/2014/main" id="{F1592148-4565-4AD3-A830-FC014106F10D}"/>
              </a:ext>
            </a:extLst>
          </p:cNvPr>
          <p:cNvPicPr>
            <a:picLocks noChangeAspect="1"/>
          </p:cNvPicPr>
          <p:nvPr/>
        </p:nvPicPr>
        <p:blipFill>
          <a:blip r:embed="rId3"/>
          <a:stretch>
            <a:fillRect/>
          </a:stretch>
        </p:blipFill>
        <p:spPr>
          <a:xfrm>
            <a:off x="411305" y="3932093"/>
            <a:ext cx="2190750" cy="933450"/>
          </a:xfrm>
          <a:prstGeom prst="rect">
            <a:avLst/>
          </a:prstGeom>
        </p:spPr>
      </p:pic>
      <p:pic>
        <p:nvPicPr>
          <p:cNvPr id="2" name="Image 1">
            <a:extLst>
              <a:ext uri="{FF2B5EF4-FFF2-40B4-BE49-F238E27FC236}">
                <a16:creationId xmlns:a16="http://schemas.microsoft.com/office/drawing/2014/main" id="{52AC317F-8699-441B-BF0D-D3097C485EF0}"/>
              </a:ext>
            </a:extLst>
          </p:cNvPr>
          <p:cNvPicPr>
            <a:picLocks noChangeAspect="1"/>
          </p:cNvPicPr>
          <p:nvPr/>
        </p:nvPicPr>
        <p:blipFill>
          <a:blip r:embed="rId4"/>
          <a:stretch>
            <a:fillRect/>
          </a:stretch>
        </p:blipFill>
        <p:spPr>
          <a:xfrm>
            <a:off x="3013360" y="723900"/>
            <a:ext cx="9099948" cy="4141643"/>
          </a:xfrm>
          <a:prstGeom prst="rect">
            <a:avLst/>
          </a:prstGeom>
        </p:spPr>
      </p:pic>
      <p:sp>
        <p:nvSpPr>
          <p:cNvPr id="3" name="Espace réservé du pied de page 2">
            <a:extLst>
              <a:ext uri="{FF2B5EF4-FFF2-40B4-BE49-F238E27FC236}">
                <a16:creationId xmlns:a16="http://schemas.microsoft.com/office/drawing/2014/main" id="{42D864DE-8EFE-42F6-853E-A4ACFAFA547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87147416"/>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843395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70786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968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906816" y="39894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5" name="ZoneTexte 4">
            <a:extLst>
              <a:ext uri="{FF2B5EF4-FFF2-40B4-BE49-F238E27FC236}">
                <a16:creationId xmlns:a16="http://schemas.microsoft.com/office/drawing/2014/main" id="{E70424D0-4344-4D03-A705-064ACEB2DD4E}"/>
              </a:ext>
            </a:extLst>
          </p:cNvPr>
          <p:cNvSpPr txBox="1"/>
          <p:nvPr/>
        </p:nvSpPr>
        <p:spPr>
          <a:xfrm>
            <a:off x="3241964" y="3352800"/>
            <a:ext cx="8382000" cy="1754326"/>
          </a:xfrm>
          <a:prstGeom prst="rect">
            <a:avLst/>
          </a:prstGeom>
          <a:noFill/>
        </p:spPr>
        <p:txBody>
          <a:bodyPr wrap="square" rtlCol="0">
            <a:spAutoFit/>
          </a:bodyPr>
          <a:lstStyle/>
          <a:p>
            <a:r>
              <a:rPr lang="fr-FR" dirty="0"/>
              <a:t>Processus qui consiste à classer les risques par ordre de priorité, en vue d’analyse ou d’actions supplémentaires. En évaluant et en combinant, pour chacun d’eux , leur probabilité d’occurrence et leur impact</a:t>
            </a:r>
          </a:p>
          <a:p>
            <a:endParaRPr lang="fr-FR" dirty="0"/>
          </a:p>
          <a:p>
            <a:r>
              <a:rPr lang="fr-FR" dirty="0"/>
              <a:t>Permet au chef de projet de réduire le niveau d’incertitude et de se concentre sur les risques à haute priorité</a:t>
            </a:r>
          </a:p>
        </p:txBody>
      </p:sp>
      <p:sp>
        <p:nvSpPr>
          <p:cNvPr id="3" name="Espace réservé du pied de page 2">
            <a:extLst>
              <a:ext uri="{FF2B5EF4-FFF2-40B4-BE49-F238E27FC236}">
                <a16:creationId xmlns:a16="http://schemas.microsoft.com/office/drawing/2014/main" id="{E8F1E3C8-71A8-477E-AE5F-8BD54B2F2EF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190063316"/>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677227"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074224" y="374606"/>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id="{FEAE1FB9-72B1-44C1-BAB7-79D94357A199}"/>
              </a:ext>
            </a:extLst>
          </p:cNvPr>
          <p:cNvPicPr>
            <a:picLocks noChangeAspect="1"/>
          </p:cNvPicPr>
          <p:nvPr/>
        </p:nvPicPr>
        <p:blipFill>
          <a:blip r:embed="rId3"/>
          <a:stretch>
            <a:fillRect/>
          </a:stretch>
        </p:blipFill>
        <p:spPr>
          <a:xfrm>
            <a:off x="3312534" y="3429000"/>
            <a:ext cx="7839075" cy="2676525"/>
          </a:xfrm>
          <a:prstGeom prst="rect">
            <a:avLst/>
          </a:prstGeom>
        </p:spPr>
      </p:pic>
      <p:sp>
        <p:nvSpPr>
          <p:cNvPr id="5" name="Espace réservé du pied de page 4">
            <a:extLst>
              <a:ext uri="{FF2B5EF4-FFF2-40B4-BE49-F238E27FC236}">
                <a16:creationId xmlns:a16="http://schemas.microsoft.com/office/drawing/2014/main" id="{A4232D2E-B2BC-4CB0-9D66-DFCFF169FD5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50567106"/>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2" name="Image 1">
            <a:extLst>
              <a:ext uri="{FF2B5EF4-FFF2-40B4-BE49-F238E27FC236}">
                <a16:creationId xmlns:a16="http://schemas.microsoft.com/office/drawing/2014/main" id="{7DF36F41-A794-4F38-8489-E7C44EFC763A}"/>
              </a:ext>
            </a:extLst>
          </p:cNvPr>
          <p:cNvPicPr>
            <a:picLocks noChangeAspect="1"/>
          </p:cNvPicPr>
          <p:nvPr/>
        </p:nvPicPr>
        <p:blipFill>
          <a:blip r:embed="rId3"/>
          <a:stretch>
            <a:fillRect/>
          </a:stretch>
        </p:blipFill>
        <p:spPr>
          <a:xfrm>
            <a:off x="3324224" y="1100929"/>
            <a:ext cx="7902575" cy="4696621"/>
          </a:xfrm>
          <a:prstGeom prst="rect">
            <a:avLst/>
          </a:prstGeom>
        </p:spPr>
      </p:pic>
      <p:sp>
        <p:nvSpPr>
          <p:cNvPr id="3" name="Espace réservé du pied de page 2">
            <a:extLst>
              <a:ext uri="{FF2B5EF4-FFF2-40B4-BE49-F238E27FC236}">
                <a16:creationId xmlns:a16="http://schemas.microsoft.com/office/drawing/2014/main" id="{3957EDB1-A059-4BE9-84D8-1F0E8481206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06413381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2149" y="-1"/>
            <a:ext cx="2364828"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78828" y="2598002"/>
            <a:ext cx="2202874" cy="830997"/>
          </a:xfrm>
          <a:prstGeom prst="rect">
            <a:avLst/>
          </a:prstGeom>
          <a:solidFill>
            <a:schemeClr val="accent6">
              <a:lumMod val="20000"/>
              <a:lumOff val="80000"/>
            </a:schemeClr>
          </a:solidFill>
        </p:spPr>
        <p:txBody>
          <a:bodyPr wrap="square" rtlCol="0">
            <a:spAutoFit/>
          </a:bodyPr>
          <a:lstStyle/>
          <a:p>
            <a:pPr algn="ctr"/>
            <a:r>
              <a:rPr lang="fr-FR" sz="2400" b="1" dirty="0"/>
              <a:t>UN PROGRAMME ?</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202873" y="47298"/>
            <a:ext cx="9822872" cy="729430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dirty="0"/>
              <a:t>Définir ce qu’est un programme / Management de programme</a:t>
            </a:r>
          </a:p>
          <a:p>
            <a:pPr marL="800100" lvl="1" indent="-342900">
              <a:buFont typeface="Wingdings" panose="05000000000000000000" pitchFamily="2" charset="2"/>
              <a:buChar char="§"/>
            </a:pPr>
            <a:r>
              <a:rPr lang="fr-FR" sz="2400" dirty="0"/>
              <a:t>Un programme désigne un groupe de projets, d’autres programmes et activités de programmes apparentés dont le management est coordonné afin d’obtenir des bénéfices qui ne seraient pas possibles en les traitant isolément ( PMBOK 6)</a:t>
            </a:r>
          </a:p>
          <a:p>
            <a:pPr lvl="1"/>
            <a:endParaRPr lang="fr-FR" sz="2400" dirty="0"/>
          </a:p>
          <a:p>
            <a:pPr marL="1257300" lvl="2" indent="-342900">
              <a:buFont typeface="Wingdings" panose="05000000000000000000" pitchFamily="2" charset="2"/>
              <a:buChar char="ü"/>
            </a:pPr>
            <a:r>
              <a:rPr lang="fr-FR" sz="2400" dirty="0"/>
              <a:t>Programme de lutte contre le VIH</a:t>
            </a:r>
          </a:p>
          <a:p>
            <a:pPr marL="1257300" lvl="2" indent="-342900">
              <a:buFont typeface="Wingdings" panose="05000000000000000000" pitchFamily="2" charset="2"/>
              <a:buChar char="ü"/>
            </a:pPr>
            <a:r>
              <a:rPr lang="fr-FR" sz="2400" dirty="0"/>
              <a:t>Programme de lutte contre le paludisme</a:t>
            </a:r>
          </a:p>
          <a:p>
            <a:pPr marL="1257300" lvl="2" indent="-342900">
              <a:buFont typeface="Wingdings" panose="05000000000000000000" pitchFamily="2" charset="2"/>
              <a:buChar char="ü"/>
            </a:pPr>
            <a:r>
              <a:rPr lang="fr-FR" sz="2400" dirty="0"/>
              <a:t>Programme de satellite de télécom (projet de conception du satellite et des stations de sol, leur construction, intégration, lancement</a:t>
            </a:r>
          </a:p>
          <a:p>
            <a:pPr marL="1257300" lvl="2" indent="-342900">
              <a:buFont typeface="Wingdings" panose="05000000000000000000" pitchFamily="2" charset="2"/>
              <a:buChar char="ü"/>
            </a:pPr>
            <a:r>
              <a:rPr lang="fr-FR" sz="2400" dirty="0"/>
              <a:t>…°</a:t>
            </a:r>
          </a:p>
          <a:p>
            <a:pPr marL="1257300" lvl="2" indent="-342900">
              <a:buFont typeface="Wingdings" panose="05000000000000000000" pitchFamily="2" charset="2"/>
              <a:buChar char="§"/>
            </a:pPr>
            <a:endParaRPr lang="fr-FR" sz="2400" dirty="0"/>
          </a:p>
          <a:p>
            <a:pPr marL="800100" lvl="1" indent="-342900">
              <a:buFont typeface="Wingdings" panose="05000000000000000000" pitchFamily="2" charset="2"/>
              <a:buChar char="§"/>
            </a:pPr>
            <a:r>
              <a:rPr lang="fr-FR" sz="2400" b="1" dirty="0"/>
              <a:t>Le Management de programme est défini comme l’application de connaissances, de compétences et de principes à un programme, afin d’atteindre les objectifs du programme et de parvenir à des bénéfices et une maitrise qui seraient inaccessibles en gérant les composants du programme individuellement. ( PMBOK 6)</a:t>
            </a:r>
          </a:p>
          <a:p>
            <a:pPr lvl="1"/>
            <a:endParaRPr lang="fr-FR" sz="240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041B14AF-3BE4-4983-A8C3-451E7BF1F93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31239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840855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68246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quantitative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476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980705" y="375443"/>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id="{8693A46C-F3F8-4881-A934-C4288B81C8E5}"/>
              </a:ext>
            </a:extLst>
          </p:cNvPr>
          <p:cNvSpPr txBox="1"/>
          <p:nvPr/>
        </p:nvSpPr>
        <p:spPr>
          <a:xfrm>
            <a:off x="3374415" y="2910895"/>
            <a:ext cx="8201891" cy="1754326"/>
          </a:xfrm>
          <a:prstGeom prst="rect">
            <a:avLst/>
          </a:prstGeom>
          <a:noFill/>
        </p:spPr>
        <p:txBody>
          <a:bodyPr wrap="square" rtlCol="0">
            <a:spAutoFit/>
          </a:bodyPr>
          <a:lstStyle/>
          <a:p>
            <a:pPr marL="285750" indent="-285750">
              <a:buFont typeface="Arial" panose="020B0604020202020204" pitchFamily="34" charset="0"/>
              <a:buChar char="•"/>
            </a:pPr>
            <a:r>
              <a:rPr lang="fr-FR" dirty="0"/>
              <a:t>Analyser de manière numérique l’effet global des risques identifiés sur l’ensemble des objectif du projet</a:t>
            </a:r>
          </a:p>
          <a:p>
            <a:pPr marL="285750" indent="-285750">
              <a:buFont typeface="Arial" panose="020B0604020202020204" pitchFamily="34" charset="0"/>
              <a:buChar char="•"/>
            </a:pPr>
            <a:endParaRPr lang="fr-FR" dirty="0"/>
          </a:p>
          <a:p>
            <a:endParaRPr lang="fr-FR" dirty="0"/>
          </a:p>
          <a:p>
            <a:pPr marL="285750" indent="-285750">
              <a:buFont typeface="Arial" panose="020B0604020202020204" pitchFamily="34" charset="0"/>
              <a:buChar char="•"/>
            </a:pPr>
            <a:r>
              <a:rPr lang="fr-FR" dirty="0"/>
              <a:t>Production des informations quantitatives relatives aux risques pour soutenir la prise de décision dans le but de réduire l’incertitude globale du projet </a:t>
            </a:r>
          </a:p>
        </p:txBody>
      </p:sp>
      <p:sp>
        <p:nvSpPr>
          <p:cNvPr id="3" name="Espace réservé du pied de page 2">
            <a:extLst>
              <a:ext uri="{FF2B5EF4-FFF2-40B4-BE49-F238E27FC236}">
                <a16:creationId xmlns:a16="http://schemas.microsoft.com/office/drawing/2014/main" id="{76A1AEB1-5562-49A8-8C2B-0627D11956F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336661669"/>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27044"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110343" y="185882"/>
          <a:ext cx="8891158" cy="2704975"/>
        </p:xfrm>
        <a:graphic>
          <a:graphicData uri="http://schemas.openxmlformats.org/drawingml/2006/table">
            <a:tbl>
              <a:tblPr firstRow="1" bandRow="1">
                <a:tableStyleId>{5C22544A-7EE6-4342-B048-85BDC9FD1C3A}</a:tableStyleId>
              </a:tblPr>
              <a:tblGrid>
                <a:gridCol w="3922181">
                  <a:extLst>
                    <a:ext uri="{9D8B030D-6E8A-4147-A177-3AD203B41FA5}">
                      <a16:colId xmlns:a16="http://schemas.microsoft.com/office/drawing/2014/main" val="2249680118"/>
                    </a:ext>
                  </a:extLst>
                </a:gridCol>
                <a:gridCol w="4968977">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quantitative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110342" y="185882"/>
            <a:ext cx="3900058" cy="1796318"/>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75499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id="{ED5D0AE8-A6DA-407B-99D0-2E95C4E53F6A}"/>
              </a:ext>
            </a:extLst>
          </p:cNvPr>
          <p:cNvPicPr>
            <a:picLocks noChangeAspect="1"/>
          </p:cNvPicPr>
          <p:nvPr/>
        </p:nvPicPr>
        <p:blipFill>
          <a:blip r:embed="rId3"/>
          <a:stretch>
            <a:fillRect/>
          </a:stretch>
        </p:blipFill>
        <p:spPr>
          <a:xfrm>
            <a:off x="3110342" y="3225736"/>
            <a:ext cx="8105775" cy="2609850"/>
          </a:xfrm>
          <a:prstGeom prst="rect">
            <a:avLst/>
          </a:prstGeom>
        </p:spPr>
      </p:pic>
      <p:sp>
        <p:nvSpPr>
          <p:cNvPr id="5" name="Espace réservé du pied de page 4">
            <a:extLst>
              <a:ext uri="{FF2B5EF4-FFF2-40B4-BE49-F238E27FC236}">
                <a16:creationId xmlns:a16="http://schemas.microsoft.com/office/drawing/2014/main" id="{E8512851-A3FA-4740-A586-A745C9C5EC0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81697947"/>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2" name="Image 1">
            <a:extLst>
              <a:ext uri="{FF2B5EF4-FFF2-40B4-BE49-F238E27FC236}">
                <a16:creationId xmlns:a16="http://schemas.microsoft.com/office/drawing/2014/main" id="{AADA4671-80B4-4EAF-A185-8A524EE86CE7}"/>
              </a:ext>
            </a:extLst>
          </p:cNvPr>
          <p:cNvPicPr>
            <a:picLocks noChangeAspect="1"/>
          </p:cNvPicPr>
          <p:nvPr/>
        </p:nvPicPr>
        <p:blipFill>
          <a:blip r:embed="rId3"/>
          <a:stretch>
            <a:fillRect/>
          </a:stretch>
        </p:blipFill>
        <p:spPr>
          <a:xfrm>
            <a:off x="3110342" y="533401"/>
            <a:ext cx="8970914" cy="4659312"/>
          </a:xfrm>
          <a:prstGeom prst="rect">
            <a:avLst/>
          </a:prstGeom>
        </p:spPr>
      </p:pic>
      <p:sp>
        <p:nvSpPr>
          <p:cNvPr id="3" name="Espace réservé du pied de page 2">
            <a:extLst>
              <a:ext uri="{FF2B5EF4-FFF2-40B4-BE49-F238E27FC236}">
                <a16:creationId xmlns:a16="http://schemas.microsoft.com/office/drawing/2014/main" id="{E0712051-46D0-4222-8E1D-68773ABAF24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59807726"/>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id="{8EF4ABC7-696B-4C83-BA6D-16862A56D4B8}"/>
              </a:ext>
            </a:extLst>
          </p:cNvPr>
          <p:cNvPicPr>
            <a:picLocks noChangeAspect="1"/>
          </p:cNvPicPr>
          <p:nvPr/>
        </p:nvPicPr>
        <p:blipFill>
          <a:blip r:embed="rId3"/>
          <a:stretch>
            <a:fillRect/>
          </a:stretch>
        </p:blipFill>
        <p:spPr>
          <a:xfrm>
            <a:off x="3110342" y="802465"/>
            <a:ext cx="8696325" cy="4857750"/>
          </a:xfrm>
          <a:prstGeom prst="rect">
            <a:avLst/>
          </a:prstGeom>
        </p:spPr>
      </p:pic>
      <p:sp>
        <p:nvSpPr>
          <p:cNvPr id="2" name="Espace réservé du pied de page 1">
            <a:extLst>
              <a:ext uri="{FF2B5EF4-FFF2-40B4-BE49-F238E27FC236}">
                <a16:creationId xmlns:a16="http://schemas.microsoft.com/office/drawing/2014/main" id="{1D69EC52-0DDE-404C-806B-29F4A9B2F20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47190224"/>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les réponses aux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373264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5129640" y="354325"/>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5" name="ZoneTexte 4">
            <a:extLst>
              <a:ext uri="{FF2B5EF4-FFF2-40B4-BE49-F238E27FC236}">
                <a16:creationId xmlns:a16="http://schemas.microsoft.com/office/drawing/2014/main" id="{E2877728-47FF-47A5-9E9B-91D729D59735}"/>
              </a:ext>
            </a:extLst>
          </p:cNvPr>
          <p:cNvSpPr txBox="1"/>
          <p:nvPr/>
        </p:nvSpPr>
        <p:spPr>
          <a:xfrm>
            <a:off x="3110342" y="3191952"/>
            <a:ext cx="8354291" cy="1754326"/>
          </a:xfrm>
          <a:prstGeom prst="rect">
            <a:avLst/>
          </a:prstGeom>
          <a:noFill/>
        </p:spPr>
        <p:txBody>
          <a:bodyPr wrap="square" rtlCol="0">
            <a:spAutoFit/>
          </a:bodyPr>
          <a:lstStyle/>
          <a:p>
            <a:pPr marL="285750" indent="-285750">
              <a:buFont typeface="Arial" panose="020B0604020202020204" pitchFamily="34" charset="0"/>
              <a:buChar char="•"/>
            </a:pPr>
            <a:r>
              <a:rPr lang="fr-FR" dirty="0"/>
              <a:t>Elaborer les options et des actions permettant d’augmenter les opportunités et de  réduire les menaces relatives aux objectifs du projet.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Traiter les risques par ordre de priorité, en ajoutant, selon les besoins, des ressources et des activités dans le budget, dans l’échéancier et dans le plan de management du projet. </a:t>
            </a:r>
          </a:p>
        </p:txBody>
      </p:sp>
      <p:sp>
        <p:nvSpPr>
          <p:cNvPr id="3" name="Espace réservé du pied de page 2">
            <a:extLst>
              <a:ext uri="{FF2B5EF4-FFF2-40B4-BE49-F238E27FC236}">
                <a16:creationId xmlns:a16="http://schemas.microsoft.com/office/drawing/2014/main" id="{CC5554FD-B621-4EC6-90D8-4869C23F092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97865352"/>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9" name="Image 8">
            <a:extLst>
              <a:ext uri="{FF2B5EF4-FFF2-40B4-BE49-F238E27FC236}">
                <a16:creationId xmlns:a16="http://schemas.microsoft.com/office/drawing/2014/main" id="{14F8925D-78EC-4684-9EEB-E9EA944D5FF0}"/>
              </a:ext>
            </a:extLst>
          </p:cNvPr>
          <p:cNvPicPr>
            <a:picLocks noChangeAspect="1"/>
          </p:cNvPicPr>
          <p:nvPr/>
        </p:nvPicPr>
        <p:blipFill>
          <a:blip r:embed="rId3"/>
          <a:stretch>
            <a:fillRect/>
          </a:stretch>
        </p:blipFill>
        <p:spPr>
          <a:xfrm>
            <a:off x="3110342" y="1647825"/>
            <a:ext cx="7981950" cy="3562350"/>
          </a:xfrm>
          <a:prstGeom prst="rect">
            <a:avLst/>
          </a:prstGeom>
        </p:spPr>
      </p:pic>
      <p:sp>
        <p:nvSpPr>
          <p:cNvPr id="2" name="Espace réservé du pied de page 1">
            <a:extLst>
              <a:ext uri="{FF2B5EF4-FFF2-40B4-BE49-F238E27FC236}">
                <a16:creationId xmlns:a16="http://schemas.microsoft.com/office/drawing/2014/main" id="{E578EFDE-15C8-4940-8A92-65529FA46E2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6530899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id="{777B7156-D052-4062-9F45-04631FCE0955}"/>
              </a:ext>
            </a:extLst>
          </p:cNvPr>
          <p:cNvPicPr>
            <a:picLocks noChangeAspect="1"/>
          </p:cNvPicPr>
          <p:nvPr/>
        </p:nvPicPr>
        <p:blipFill>
          <a:blip r:embed="rId3"/>
          <a:stretch>
            <a:fillRect/>
          </a:stretch>
        </p:blipFill>
        <p:spPr>
          <a:xfrm>
            <a:off x="3819524" y="727733"/>
            <a:ext cx="6454775" cy="5187292"/>
          </a:xfrm>
          <a:prstGeom prst="rect">
            <a:avLst/>
          </a:prstGeom>
        </p:spPr>
      </p:pic>
      <p:sp>
        <p:nvSpPr>
          <p:cNvPr id="2" name="Espace réservé du pied de page 1">
            <a:extLst>
              <a:ext uri="{FF2B5EF4-FFF2-40B4-BE49-F238E27FC236}">
                <a16:creationId xmlns:a16="http://schemas.microsoft.com/office/drawing/2014/main" id="{6304EC99-9C98-4CF3-A890-525947B78CD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575872511"/>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8415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MANAGEMENT DES RISQUES DU PROJET</a:t>
            </a:r>
          </a:p>
        </p:txBody>
      </p:sp>
      <p:pic>
        <p:nvPicPr>
          <p:cNvPr id="2" name="Image 1">
            <a:extLst>
              <a:ext uri="{FF2B5EF4-FFF2-40B4-BE49-F238E27FC236}">
                <a16:creationId xmlns:a16="http://schemas.microsoft.com/office/drawing/2014/main" id="{1BE0F3CB-0680-474C-AA71-B465CACD3289}"/>
              </a:ext>
            </a:extLst>
          </p:cNvPr>
          <p:cNvPicPr>
            <a:picLocks noChangeAspect="1"/>
          </p:cNvPicPr>
          <p:nvPr/>
        </p:nvPicPr>
        <p:blipFill>
          <a:blip r:embed="rId3"/>
          <a:stretch>
            <a:fillRect/>
          </a:stretch>
        </p:blipFill>
        <p:spPr>
          <a:xfrm>
            <a:off x="2060573" y="508000"/>
            <a:ext cx="8170495" cy="2600325"/>
          </a:xfrm>
          <a:prstGeom prst="rect">
            <a:avLst/>
          </a:prstGeom>
        </p:spPr>
      </p:pic>
      <p:pic>
        <p:nvPicPr>
          <p:cNvPr id="3" name="Image 2">
            <a:extLst>
              <a:ext uri="{FF2B5EF4-FFF2-40B4-BE49-F238E27FC236}">
                <a16:creationId xmlns:a16="http://schemas.microsoft.com/office/drawing/2014/main" id="{2CBFD5AE-7892-4C45-BFF9-D58372F07F2C}"/>
              </a:ext>
            </a:extLst>
          </p:cNvPr>
          <p:cNvPicPr>
            <a:picLocks noChangeAspect="1"/>
          </p:cNvPicPr>
          <p:nvPr/>
        </p:nvPicPr>
        <p:blipFill>
          <a:blip r:embed="rId4"/>
          <a:stretch>
            <a:fillRect/>
          </a:stretch>
        </p:blipFill>
        <p:spPr>
          <a:xfrm>
            <a:off x="1841500" y="3517900"/>
            <a:ext cx="8853264" cy="2867024"/>
          </a:xfrm>
          <a:prstGeom prst="rect">
            <a:avLst/>
          </a:prstGeom>
        </p:spPr>
      </p:pic>
      <p:sp>
        <p:nvSpPr>
          <p:cNvPr id="5" name="Espace réservé du pied de page 4">
            <a:extLst>
              <a:ext uri="{FF2B5EF4-FFF2-40B4-BE49-F238E27FC236}">
                <a16:creationId xmlns:a16="http://schemas.microsoft.com/office/drawing/2014/main" id="{F6607ABB-2815-4CFA-A28C-EAE4E575ADA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33795236"/>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8415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MANAGEMENT DES RISQUES DU PROJET</a:t>
            </a:r>
          </a:p>
        </p:txBody>
      </p:sp>
      <p:pic>
        <p:nvPicPr>
          <p:cNvPr id="7" name="Image 6">
            <a:extLst>
              <a:ext uri="{FF2B5EF4-FFF2-40B4-BE49-F238E27FC236}">
                <a16:creationId xmlns:a16="http://schemas.microsoft.com/office/drawing/2014/main" id="{2D62BC52-1A79-42B5-BCD2-C1C43DE13DC7}"/>
              </a:ext>
            </a:extLst>
          </p:cNvPr>
          <p:cNvPicPr>
            <a:picLocks noChangeAspect="1"/>
          </p:cNvPicPr>
          <p:nvPr/>
        </p:nvPicPr>
        <p:blipFill>
          <a:blip r:embed="rId3"/>
          <a:stretch>
            <a:fillRect/>
          </a:stretch>
        </p:blipFill>
        <p:spPr>
          <a:xfrm>
            <a:off x="1984373" y="180973"/>
            <a:ext cx="7622921" cy="2473327"/>
          </a:xfrm>
          <a:prstGeom prst="rect">
            <a:avLst/>
          </a:prstGeom>
        </p:spPr>
      </p:pic>
      <p:pic>
        <p:nvPicPr>
          <p:cNvPr id="8" name="Image 7">
            <a:extLst>
              <a:ext uri="{FF2B5EF4-FFF2-40B4-BE49-F238E27FC236}">
                <a16:creationId xmlns:a16="http://schemas.microsoft.com/office/drawing/2014/main" id="{BD4B8E9D-C6EA-470E-90FA-506A1AB6D2F2}"/>
              </a:ext>
            </a:extLst>
          </p:cNvPr>
          <p:cNvPicPr>
            <a:picLocks noChangeAspect="1"/>
          </p:cNvPicPr>
          <p:nvPr/>
        </p:nvPicPr>
        <p:blipFill>
          <a:blip r:embed="rId4"/>
          <a:stretch>
            <a:fillRect/>
          </a:stretch>
        </p:blipFill>
        <p:spPr>
          <a:xfrm>
            <a:off x="2146300" y="3429000"/>
            <a:ext cx="7431186" cy="2946400"/>
          </a:xfrm>
          <a:prstGeom prst="rect">
            <a:avLst/>
          </a:prstGeom>
        </p:spPr>
      </p:pic>
      <p:sp>
        <p:nvSpPr>
          <p:cNvPr id="2" name="Espace réservé du pied de page 1">
            <a:extLst>
              <a:ext uri="{FF2B5EF4-FFF2-40B4-BE49-F238E27FC236}">
                <a16:creationId xmlns:a16="http://schemas.microsoft.com/office/drawing/2014/main" id="{0996C4B2-3C68-4D10-8AD7-32CDF2E37FF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48646339"/>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8415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MANAGEMENT DES RISQUES DU PROJET</a:t>
            </a:r>
          </a:p>
        </p:txBody>
      </p:sp>
      <p:pic>
        <p:nvPicPr>
          <p:cNvPr id="2" name="Image 1">
            <a:extLst>
              <a:ext uri="{FF2B5EF4-FFF2-40B4-BE49-F238E27FC236}">
                <a16:creationId xmlns:a16="http://schemas.microsoft.com/office/drawing/2014/main" id="{D2BB171A-CF9E-414F-BDBB-762B54A0C3A4}"/>
              </a:ext>
            </a:extLst>
          </p:cNvPr>
          <p:cNvPicPr>
            <a:picLocks noChangeAspect="1"/>
          </p:cNvPicPr>
          <p:nvPr/>
        </p:nvPicPr>
        <p:blipFill>
          <a:blip r:embed="rId3"/>
          <a:stretch>
            <a:fillRect/>
          </a:stretch>
        </p:blipFill>
        <p:spPr>
          <a:xfrm>
            <a:off x="2776537" y="573889"/>
            <a:ext cx="7231063" cy="5698324"/>
          </a:xfrm>
          <a:prstGeom prst="rect">
            <a:avLst/>
          </a:prstGeom>
        </p:spPr>
      </p:pic>
      <p:sp>
        <p:nvSpPr>
          <p:cNvPr id="3" name="Espace réservé du pied de page 2">
            <a:extLst>
              <a:ext uri="{FF2B5EF4-FFF2-40B4-BE49-F238E27FC236}">
                <a16:creationId xmlns:a16="http://schemas.microsoft.com/office/drawing/2014/main" id="{6EED4F32-00C2-4CBB-B196-DFC1119CEFD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8745522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48152"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3181609"/>
            <a:ext cx="2948153" cy="584775"/>
          </a:xfrm>
          <a:prstGeom prst="rect">
            <a:avLst/>
          </a:prstGeom>
          <a:solidFill>
            <a:schemeClr val="accent6">
              <a:lumMod val="20000"/>
              <a:lumOff val="80000"/>
            </a:schemeClr>
          </a:solidFill>
        </p:spPr>
        <p:txBody>
          <a:bodyPr wrap="square" rtlCol="0">
            <a:spAutoFit/>
          </a:bodyPr>
          <a:lstStyle/>
          <a:p>
            <a:pPr algn="ctr"/>
            <a:r>
              <a:rPr lang="fr-FR" sz="3200" b="1" dirty="0"/>
              <a:t>INTRODUCTION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3116464" y="141401"/>
            <a:ext cx="8775991" cy="1015663"/>
          </a:xfrm>
          <a:prstGeom prst="rect">
            <a:avLst/>
          </a:prstGeom>
          <a:noFill/>
        </p:spPr>
        <p:txBody>
          <a:bodyPr wrap="square" rtlCol="0">
            <a:spAutoFit/>
          </a:bodyPr>
          <a:lstStyle/>
          <a:p>
            <a:pPr>
              <a:lnSpc>
                <a:spcPct val="150000"/>
              </a:lnSpc>
            </a:pPr>
            <a:r>
              <a:rPr lang="fr-FR" sz="4000" dirty="0"/>
              <a:t>PORTEFEUILLE ?</a:t>
            </a:r>
          </a:p>
        </p:txBody>
      </p:sp>
      <p:sp>
        <p:nvSpPr>
          <p:cNvPr id="5" name="ZoneTexte 4">
            <a:extLst>
              <a:ext uri="{FF2B5EF4-FFF2-40B4-BE49-F238E27FC236}">
                <a16:creationId xmlns:a16="http://schemas.microsoft.com/office/drawing/2014/main" id="{D2D80AEC-8795-4710-9C0B-673886909921}"/>
              </a:ext>
            </a:extLst>
          </p:cNvPr>
          <p:cNvSpPr txBox="1"/>
          <p:nvPr/>
        </p:nvSpPr>
        <p:spPr>
          <a:xfrm>
            <a:off x="53029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C37F04EB-38BF-4EC8-A258-2F69B8C926F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88936949"/>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8415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MANAGEMENT DES RISQUES DU PROJET</a:t>
            </a:r>
          </a:p>
        </p:txBody>
      </p:sp>
      <p:pic>
        <p:nvPicPr>
          <p:cNvPr id="3" name="Image 2">
            <a:extLst>
              <a:ext uri="{FF2B5EF4-FFF2-40B4-BE49-F238E27FC236}">
                <a16:creationId xmlns:a16="http://schemas.microsoft.com/office/drawing/2014/main" id="{A2727997-E3C4-46B7-8C13-B22E2C54B457}"/>
              </a:ext>
            </a:extLst>
          </p:cNvPr>
          <p:cNvPicPr>
            <a:picLocks noChangeAspect="1"/>
          </p:cNvPicPr>
          <p:nvPr/>
        </p:nvPicPr>
        <p:blipFill>
          <a:blip r:embed="rId3"/>
          <a:stretch>
            <a:fillRect/>
          </a:stretch>
        </p:blipFill>
        <p:spPr>
          <a:xfrm>
            <a:off x="2152650" y="81740"/>
            <a:ext cx="6057900" cy="3321860"/>
          </a:xfrm>
          <a:prstGeom prst="rect">
            <a:avLst/>
          </a:prstGeom>
        </p:spPr>
      </p:pic>
      <p:pic>
        <p:nvPicPr>
          <p:cNvPr id="5" name="Image 4">
            <a:extLst>
              <a:ext uri="{FF2B5EF4-FFF2-40B4-BE49-F238E27FC236}">
                <a16:creationId xmlns:a16="http://schemas.microsoft.com/office/drawing/2014/main" id="{BFABF9DC-7FBF-4D3C-8BA3-6D94577C43C9}"/>
              </a:ext>
            </a:extLst>
          </p:cNvPr>
          <p:cNvPicPr>
            <a:picLocks noChangeAspect="1"/>
          </p:cNvPicPr>
          <p:nvPr/>
        </p:nvPicPr>
        <p:blipFill>
          <a:blip r:embed="rId4"/>
          <a:stretch>
            <a:fillRect/>
          </a:stretch>
        </p:blipFill>
        <p:spPr>
          <a:xfrm>
            <a:off x="2105025" y="3632201"/>
            <a:ext cx="6105525" cy="3225799"/>
          </a:xfrm>
          <a:prstGeom prst="rect">
            <a:avLst/>
          </a:prstGeom>
        </p:spPr>
      </p:pic>
      <p:sp>
        <p:nvSpPr>
          <p:cNvPr id="2" name="Espace réservé du pied de page 1">
            <a:extLst>
              <a:ext uri="{FF2B5EF4-FFF2-40B4-BE49-F238E27FC236}">
                <a16:creationId xmlns:a16="http://schemas.microsoft.com/office/drawing/2014/main" id="{58386A8F-FEFD-40B1-9315-1A9972EBF60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32946306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8415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MANAGEMENT DES RISQUES DU PROJET</a:t>
            </a:r>
          </a:p>
        </p:txBody>
      </p:sp>
      <p:pic>
        <p:nvPicPr>
          <p:cNvPr id="2" name="Image 1">
            <a:extLst>
              <a:ext uri="{FF2B5EF4-FFF2-40B4-BE49-F238E27FC236}">
                <a16:creationId xmlns:a16="http://schemas.microsoft.com/office/drawing/2014/main" id="{3448AF86-C60C-41A7-AF95-9E3598A27453}"/>
              </a:ext>
            </a:extLst>
          </p:cNvPr>
          <p:cNvPicPr>
            <a:picLocks noChangeAspect="1"/>
          </p:cNvPicPr>
          <p:nvPr/>
        </p:nvPicPr>
        <p:blipFill>
          <a:blip r:embed="rId3"/>
          <a:stretch>
            <a:fillRect/>
          </a:stretch>
        </p:blipFill>
        <p:spPr>
          <a:xfrm>
            <a:off x="2057400" y="119063"/>
            <a:ext cx="6558840" cy="3421062"/>
          </a:xfrm>
          <a:prstGeom prst="rect">
            <a:avLst/>
          </a:prstGeom>
        </p:spPr>
      </p:pic>
      <p:pic>
        <p:nvPicPr>
          <p:cNvPr id="7" name="Image 6">
            <a:extLst>
              <a:ext uri="{FF2B5EF4-FFF2-40B4-BE49-F238E27FC236}">
                <a16:creationId xmlns:a16="http://schemas.microsoft.com/office/drawing/2014/main" id="{5CBBEB1F-14EB-4785-94C8-A2F93C9F43CB}"/>
              </a:ext>
            </a:extLst>
          </p:cNvPr>
          <p:cNvPicPr>
            <a:picLocks noChangeAspect="1"/>
          </p:cNvPicPr>
          <p:nvPr/>
        </p:nvPicPr>
        <p:blipFill>
          <a:blip r:embed="rId4"/>
          <a:stretch>
            <a:fillRect/>
          </a:stretch>
        </p:blipFill>
        <p:spPr>
          <a:xfrm>
            <a:off x="2019300" y="3540125"/>
            <a:ext cx="6286500" cy="3181350"/>
          </a:xfrm>
          <a:prstGeom prst="rect">
            <a:avLst/>
          </a:prstGeom>
        </p:spPr>
      </p:pic>
      <p:sp>
        <p:nvSpPr>
          <p:cNvPr id="3" name="Espace réservé du pied de page 2">
            <a:extLst>
              <a:ext uri="{FF2B5EF4-FFF2-40B4-BE49-F238E27FC236}">
                <a16:creationId xmlns:a16="http://schemas.microsoft.com/office/drawing/2014/main" id="{6E803B8A-23A3-408E-829D-3A3F84773D3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58518451"/>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84150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MANAGEMENT DES RISQUES DU PROJET</a:t>
            </a:r>
          </a:p>
        </p:txBody>
      </p:sp>
      <p:pic>
        <p:nvPicPr>
          <p:cNvPr id="3" name="Image 2">
            <a:extLst>
              <a:ext uri="{FF2B5EF4-FFF2-40B4-BE49-F238E27FC236}">
                <a16:creationId xmlns:a16="http://schemas.microsoft.com/office/drawing/2014/main" id="{476B01A3-AF9B-450B-A734-2B4DEBD5F9DD}"/>
              </a:ext>
            </a:extLst>
          </p:cNvPr>
          <p:cNvPicPr>
            <a:picLocks noChangeAspect="1"/>
          </p:cNvPicPr>
          <p:nvPr/>
        </p:nvPicPr>
        <p:blipFill>
          <a:blip r:embed="rId3"/>
          <a:stretch>
            <a:fillRect/>
          </a:stretch>
        </p:blipFill>
        <p:spPr>
          <a:xfrm>
            <a:off x="1938482" y="800100"/>
            <a:ext cx="10118682" cy="4714875"/>
          </a:xfrm>
          <a:prstGeom prst="rect">
            <a:avLst/>
          </a:prstGeom>
        </p:spPr>
      </p:pic>
      <p:sp>
        <p:nvSpPr>
          <p:cNvPr id="8" name="ZoneTexte 7">
            <a:extLst>
              <a:ext uri="{FF2B5EF4-FFF2-40B4-BE49-F238E27FC236}">
                <a16:creationId xmlns:a16="http://schemas.microsoft.com/office/drawing/2014/main" id="{C297D298-509B-4CD6-B84A-C29A7D26EE08}"/>
              </a:ext>
            </a:extLst>
          </p:cNvPr>
          <p:cNvSpPr txBox="1"/>
          <p:nvPr/>
        </p:nvSpPr>
        <p:spPr>
          <a:xfrm>
            <a:off x="143741" y="3798175"/>
            <a:ext cx="1554018" cy="830997"/>
          </a:xfrm>
          <a:prstGeom prst="rect">
            <a:avLst/>
          </a:prstGeom>
          <a:solidFill>
            <a:schemeClr val="accent6">
              <a:lumMod val="20000"/>
              <a:lumOff val="80000"/>
            </a:schemeClr>
          </a:solidFill>
        </p:spPr>
        <p:txBody>
          <a:bodyPr wrap="square" rtlCol="0">
            <a:spAutoFit/>
          </a:bodyPr>
          <a:lstStyle/>
          <a:p>
            <a:pPr algn="ctr"/>
            <a:r>
              <a:rPr lang="fr-FR" sz="1600" b="1" dirty="0"/>
              <a:t>MAJ DU REGISTRE DES RISQUES</a:t>
            </a:r>
          </a:p>
        </p:txBody>
      </p:sp>
      <p:sp>
        <p:nvSpPr>
          <p:cNvPr id="2" name="Espace réservé du pied de page 1">
            <a:extLst>
              <a:ext uri="{FF2B5EF4-FFF2-40B4-BE49-F238E27FC236}">
                <a16:creationId xmlns:a16="http://schemas.microsoft.com/office/drawing/2014/main" id="{23B9CCE3-FA94-442A-A05F-431F116EE7F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8812827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393052" y="2175164"/>
            <a:ext cx="9926111" cy="2147454"/>
          </a:xfrm>
          <a:solidFill>
            <a:schemeClr val="accent3">
              <a:lumMod val="60000"/>
              <a:lumOff val="40000"/>
            </a:schemeClr>
          </a:solidFill>
        </p:spPr>
        <p:txBody>
          <a:bodyPr rtlCol="0">
            <a:normAutofit fontScale="90000"/>
          </a:bodyPr>
          <a:lstStyle/>
          <a:p>
            <a:pPr>
              <a:defRPr/>
            </a:pPr>
            <a:r>
              <a:rPr lang="fr-FR" altLang="fr-FR" b="1" dirty="0">
                <a:solidFill>
                  <a:schemeClr val="accent1">
                    <a:lumMod val="75000"/>
                  </a:schemeClr>
                </a:solidFill>
              </a:rPr>
              <a:t>MANAGEMENT DES APPROVISIONNEMENTS DU PROJET</a:t>
            </a:r>
          </a:p>
        </p:txBody>
      </p:sp>
    </p:spTree>
    <p:extLst>
      <p:ext uri="{BB962C8B-B14F-4D97-AF65-F5344CB8AC3E}">
        <p14:creationId xmlns:p14="http://schemas.microsoft.com/office/powerpoint/2010/main" val="22795446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9" y="1511763"/>
            <a:ext cx="3061855" cy="1107996"/>
          </a:xfrm>
          <a:prstGeom prst="rect">
            <a:avLst/>
          </a:prstGeom>
          <a:noFill/>
        </p:spPr>
        <p:txBody>
          <a:bodyPr wrap="square" rtlCol="0">
            <a:spAutoFit/>
          </a:bodyPr>
          <a:lstStyle/>
          <a:p>
            <a:pPr algn="ctr"/>
            <a:r>
              <a:rPr lang="fr-FR" sz="2200" b="1" dirty="0"/>
              <a:t>MANAGEMENT DES APPROVISIONNEMENTS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61855" y="1"/>
          <a:ext cx="9019311" cy="6842692"/>
        </p:xfrm>
        <a:graphic>
          <a:graphicData uri="http://schemas.openxmlformats.org/drawingml/2006/table">
            <a:tbl>
              <a:tblPr firstRow="1" bandRow="1">
                <a:tableStyleId>{5C22544A-7EE6-4342-B048-85BDC9FD1C3A}</a:tableStyleId>
              </a:tblPr>
              <a:tblGrid>
                <a:gridCol w="6331529">
                  <a:extLst>
                    <a:ext uri="{9D8B030D-6E8A-4147-A177-3AD203B41FA5}">
                      <a16:colId xmlns:a16="http://schemas.microsoft.com/office/drawing/2014/main" val="2126170792"/>
                    </a:ext>
                  </a:extLst>
                </a:gridCol>
                <a:gridCol w="775854">
                  <a:extLst>
                    <a:ext uri="{9D8B030D-6E8A-4147-A177-3AD203B41FA5}">
                      <a16:colId xmlns:a16="http://schemas.microsoft.com/office/drawing/2014/main" val="973778650"/>
                    </a:ext>
                  </a:extLst>
                </a:gridCol>
                <a:gridCol w="900546">
                  <a:extLst>
                    <a:ext uri="{9D8B030D-6E8A-4147-A177-3AD203B41FA5}">
                      <a16:colId xmlns:a16="http://schemas.microsoft.com/office/drawing/2014/main" val="3571137902"/>
                    </a:ext>
                  </a:extLst>
                </a:gridCol>
                <a:gridCol w="1011382">
                  <a:extLst>
                    <a:ext uri="{9D8B030D-6E8A-4147-A177-3AD203B41FA5}">
                      <a16:colId xmlns:a16="http://schemas.microsoft.com/office/drawing/2014/main" val="501303867"/>
                    </a:ext>
                  </a:extLst>
                </a:gridCol>
              </a:tblGrid>
              <a:tr h="625035">
                <a:tc>
                  <a:txBody>
                    <a:bodyPr/>
                    <a:lstStyle/>
                    <a:p>
                      <a:pPr algn="ctr"/>
                      <a:r>
                        <a:rPr lang="fr-FR" dirty="0"/>
                        <a:t>Approvisionnements</a:t>
                      </a:r>
                    </a:p>
                  </a:txBody>
                  <a:tcPr/>
                </a:tc>
                <a:tc>
                  <a:txBody>
                    <a:bodyPr/>
                    <a:lstStyle/>
                    <a:p>
                      <a:pPr algn="ctr"/>
                      <a:r>
                        <a:rPr lang="fr-FR" dirty="0"/>
                        <a:t>choix</a:t>
                      </a:r>
                    </a:p>
                  </a:txBody>
                  <a:tcPr/>
                </a:tc>
                <a:tc>
                  <a:txBody>
                    <a:bodyPr/>
                    <a:lstStyle/>
                    <a:p>
                      <a:pPr algn="ctr"/>
                      <a:r>
                        <a:rPr lang="fr-FR" dirty="0"/>
                        <a:t>Valeur</a:t>
                      </a:r>
                    </a:p>
                    <a:p>
                      <a:pPr algn="ctr"/>
                      <a:r>
                        <a:rPr lang="fr-FR" dirty="0"/>
                        <a:t>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25035">
                <a:tc>
                  <a:txBody>
                    <a:bodyPr/>
                    <a:lstStyle/>
                    <a:p>
                      <a:r>
                        <a:rPr lang="fr-FR" dirty="0"/>
                        <a:t>Un plan de management des approvisionnement existe</a:t>
                      </a:r>
                    </a:p>
                  </a:txBody>
                  <a:tcPr/>
                </a:tc>
                <a:tc>
                  <a:txBody>
                    <a:bodyPr/>
                    <a:lstStyle/>
                    <a:p>
                      <a:r>
                        <a:rPr lang="fr-FR" dirty="0"/>
                        <a:t>0, 3, 5</a:t>
                      </a:r>
                      <a:endParaRPr lang="fr-FR" baseline="0" dirty="0"/>
                    </a:p>
                    <a:p>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25035">
                <a:tc>
                  <a:txBody>
                    <a:bodyPr/>
                    <a:lstStyle/>
                    <a:p>
                      <a:pPr marL="0" algn="l" defTabSz="914400" rtl="0" eaLnBrk="1" latinLnBrk="0" hangingPunct="1"/>
                      <a:r>
                        <a:rPr lang="fr-FR" sz="1800" kern="1200" dirty="0">
                          <a:solidFill>
                            <a:schemeClr val="dk1"/>
                          </a:solidFill>
                          <a:latin typeface="+mn-lt"/>
                          <a:ea typeface="+mn-ea"/>
                          <a:cs typeface="+mn-cs"/>
                        </a:rPr>
                        <a:t>Les rôles et responsabilités d’un fournisseur sont clairement définis et partagé avec le client</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550901">
                <a:tc>
                  <a:txBody>
                    <a:bodyPr/>
                    <a:lstStyle/>
                    <a:p>
                      <a:r>
                        <a:rPr lang="fr-FR" sz="1800" kern="1200" dirty="0">
                          <a:solidFill>
                            <a:schemeClr val="dk1"/>
                          </a:solidFill>
                          <a:latin typeface="+mn-lt"/>
                          <a:ea typeface="+mn-ea"/>
                          <a:cs typeface="+mn-cs"/>
                        </a:rPr>
                        <a:t>Un plan de conduite du changement a été établi et suivi</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8929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Le management des changements, la communication de l’avancement, la procédure, la procédure d’escalade et les aspects légaux ont été définis et validés par chaque fournisseur</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625035">
                <a:tc>
                  <a:txBody>
                    <a:bodyPr/>
                    <a:lstStyle/>
                    <a:p>
                      <a:pPr marL="0" algn="l" defTabSz="914400" rtl="0" eaLnBrk="1" latinLnBrk="0" hangingPunct="1"/>
                      <a:r>
                        <a:rPr lang="fr-FR" sz="1800" kern="1200" dirty="0">
                          <a:solidFill>
                            <a:schemeClr val="dk1"/>
                          </a:solidFill>
                          <a:latin typeface="+mn-lt"/>
                          <a:ea typeface="+mn-ea"/>
                          <a:cs typeface="+mn-cs"/>
                        </a:rPr>
                        <a:t>Selon le fournisseur, un plan qualité est fourni ou partagé: ce plan est validé par les deux parties</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666875">
                <a:tc>
                  <a:txBody>
                    <a:bodyPr/>
                    <a:lstStyle/>
                    <a:p>
                      <a:r>
                        <a:rPr lang="fr-FR" dirty="0"/>
                        <a:t>Les changements, les escalades de problèmes et les performances sont mesurés selon les plans ou selon le contrat</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r h="716732">
                <a:tc>
                  <a:txBody>
                    <a:bodyPr/>
                    <a:lstStyle/>
                    <a:p>
                      <a:r>
                        <a:rPr lang="fr-FR" dirty="0"/>
                        <a:t>Les relations avec chaque fournisseur relèvent plus du partenariat que d’une relation contractuelle voir conflictuelle</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913994849"/>
                  </a:ext>
                </a:extLst>
              </a:tr>
              <a:tr h="716732">
                <a:tc>
                  <a:txBody>
                    <a:bodyPr/>
                    <a:lstStyle/>
                    <a:p>
                      <a:r>
                        <a:rPr lang="fr-FR" dirty="0"/>
                        <a:t>Les problèmes ou anomalies sont pris en charge par le fournisseur et clôturés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788677760"/>
                  </a:ext>
                </a:extLst>
              </a:tr>
              <a:tr h="716732">
                <a:tc>
                  <a:txBody>
                    <a:bodyPr/>
                    <a:lstStyle/>
                    <a:p>
                      <a:r>
                        <a:rPr lang="fr-FR" dirty="0"/>
                        <a:t>La clôture des approvisionnements est réalisée et suit le plan prévu.</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686851987"/>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2308324"/>
          </a:xfrm>
          <a:prstGeom prst="rect">
            <a:avLst/>
          </a:prstGeom>
          <a:solidFill>
            <a:schemeClr val="accent1"/>
          </a:solidFill>
        </p:spPr>
        <p:txBody>
          <a:bodyPr wrap="square" rtlCol="0">
            <a:spAutoFit/>
          </a:bodyPr>
          <a:lstStyle/>
          <a:p>
            <a:pPr algn="ctr"/>
            <a:r>
              <a:rPr lang="fr-FR" sz="2400" b="1" dirty="0">
                <a:solidFill>
                  <a:schemeClr val="bg1"/>
                </a:solidFill>
              </a:rPr>
              <a:t>Bilan de santé / </a:t>
            </a:r>
          </a:p>
          <a:p>
            <a:pPr algn="ctr"/>
            <a:r>
              <a:rPr lang="fr-FR" sz="2400" b="1" dirty="0">
                <a:solidFill>
                  <a:schemeClr val="bg1"/>
                </a:solidFill>
              </a:rPr>
              <a:t>Bilan de la maturité</a:t>
            </a:r>
          </a:p>
          <a:p>
            <a:pPr algn="ctr"/>
            <a:r>
              <a:rPr lang="fr-FR" sz="2400" b="1" dirty="0">
                <a:solidFill>
                  <a:schemeClr val="bg1"/>
                </a:solidFill>
              </a:rPr>
              <a:t>Analyse de la maîtrise des approvisionnements du projet</a:t>
            </a:r>
          </a:p>
        </p:txBody>
      </p:sp>
      <p:sp>
        <p:nvSpPr>
          <p:cNvPr id="2" name="Espace réservé du pied de page 1">
            <a:extLst>
              <a:ext uri="{FF2B5EF4-FFF2-40B4-BE49-F238E27FC236}">
                <a16:creationId xmlns:a16="http://schemas.microsoft.com/office/drawing/2014/main" id="{E54AA0EA-C19F-431B-A6DF-0821887C12B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83106718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03910" y="2517756"/>
            <a:ext cx="3186545" cy="1200329"/>
          </a:xfrm>
          <a:prstGeom prst="rect">
            <a:avLst/>
          </a:prstGeom>
          <a:noFill/>
        </p:spPr>
        <p:txBody>
          <a:bodyPr wrap="square" rtlCol="0">
            <a:spAutoFit/>
          </a:bodyPr>
          <a:lstStyle/>
          <a:p>
            <a:pPr algn="ctr"/>
            <a:r>
              <a:rPr lang="fr-FR" sz="2400" b="1" dirty="0"/>
              <a:t>MANAGEMENT DES APPROVISIONNMENTS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2508476234"/>
              </p:ext>
            </p:extLst>
          </p:nvPr>
        </p:nvGraphicFramePr>
        <p:xfrm>
          <a:off x="3020291" y="1052176"/>
          <a:ext cx="9005453" cy="2021840"/>
        </p:xfrm>
        <a:graphic>
          <a:graphicData uri="http://schemas.openxmlformats.org/drawingml/2006/table">
            <a:tbl>
              <a:tblPr firstRow="1" bandRow="1">
                <a:tableStyleId>{5C22544A-7EE6-4342-B048-85BDC9FD1C3A}</a:tableStyleId>
              </a:tblPr>
              <a:tblGrid>
                <a:gridCol w="4364182">
                  <a:extLst>
                    <a:ext uri="{9D8B030D-6E8A-4147-A177-3AD203B41FA5}">
                      <a16:colId xmlns:a16="http://schemas.microsoft.com/office/drawing/2014/main" val="2126170792"/>
                    </a:ext>
                  </a:extLst>
                </a:gridCol>
                <a:gridCol w="4641271">
                  <a:extLst>
                    <a:ext uri="{9D8B030D-6E8A-4147-A177-3AD203B41FA5}">
                      <a16:colId xmlns:a16="http://schemas.microsoft.com/office/drawing/2014/main"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val="1020992721"/>
                  </a:ext>
                </a:extLst>
              </a:tr>
              <a:tr h="370840">
                <a:tc>
                  <a:txBody>
                    <a:bodyPr/>
                    <a:lstStyle/>
                    <a:p>
                      <a:r>
                        <a:rPr lang="fr-FR" b="1" dirty="0">
                          <a:solidFill>
                            <a:srgbClr val="FF0000"/>
                          </a:solidFill>
                        </a:rPr>
                        <a:t>Planifier la</a:t>
                      </a:r>
                      <a:r>
                        <a:rPr lang="fr-FR" b="1" baseline="0" dirty="0">
                          <a:solidFill>
                            <a:srgbClr val="FF0000"/>
                          </a:solidFill>
                        </a:rPr>
                        <a:t> gestion</a:t>
                      </a:r>
                      <a:r>
                        <a:rPr lang="fr-FR" b="1" dirty="0">
                          <a:solidFill>
                            <a:srgbClr val="FF0000"/>
                          </a:solidFill>
                        </a:rPr>
                        <a:t> des approvisionnements</a:t>
                      </a:r>
                    </a:p>
                  </a:txBody>
                  <a:tcPr/>
                </a:tc>
                <a:tc>
                  <a:txBody>
                    <a:bodyPr/>
                    <a:lstStyle/>
                    <a:p>
                      <a:r>
                        <a:rPr lang="fr-FR" b="1" dirty="0">
                          <a:solidFill>
                            <a:srgbClr val="FF0000"/>
                          </a:solidFill>
                        </a:rPr>
                        <a:t>Groupe de processus planification</a:t>
                      </a:r>
                    </a:p>
                  </a:txBody>
                  <a:tcPr/>
                </a:tc>
                <a:extLst>
                  <a:ext uri="{0D108BD9-81ED-4DB2-BD59-A6C34878D82A}">
                    <a16:rowId xmlns:a16="http://schemas.microsoft.com/office/drawing/2014/main" val="3617802200"/>
                  </a:ext>
                </a:extLst>
              </a:tr>
              <a:tr h="209049">
                <a:tc>
                  <a:txBody>
                    <a:bodyPr/>
                    <a:lstStyle/>
                    <a:p>
                      <a:r>
                        <a:rPr lang="fr-FR" dirty="0"/>
                        <a:t>Procéder aux approvisionnements</a:t>
                      </a:r>
                    </a:p>
                  </a:txBody>
                  <a:tcPr/>
                </a:tc>
                <a:tc>
                  <a:txBody>
                    <a:bodyPr/>
                    <a:lstStyle/>
                    <a:p>
                      <a:r>
                        <a:rPr lang="fr-FR" dirty="0"/>
                        <a:t>Groupe de processus d’exécution</a:t>
                      </a:r>
                    </a:p>
                    <a:p>
                      <a:endParaRPr lang="fr-FR" dirty="0"/>
                    </a:p>
                  </a:txBody>
                  <a:tcPr/>
                </a:tc>
                <a:extLst>
                  <a:ext uri="{0D108BD9-81ED-4DB2-BD59-A6C34878D82A}">
                    <a16:rowId xmlns:a16="http://schemas.microsoft.com/office/drawing/2014/main" val="4145226790"/>
                  </a:ext>
                </a:extLst>
              </a:tr>
              <a:tr h="209049">
                <a:tc>
                  <a:txBody>
                    <a:bodyPr/>
                    <a:lstStyle/>
                    <a:p>
                      <a:pPr marL="0" algn="l" defTabSz="914400" rtl="0" eaLnBrk="1" latinLnBrk="0" hangingPunct="1"/>
                      <a:r>
                        <a:rPr lang="fr-FR" sz="1800" kern="1200" dirty="0">
                          <a:solidFill>
                            <a:schemeClr val="dk1"/>
                          </a:solidFill>
                          <a:latin typeface="+mn-lt"/>
                          <a:ea typeface="+mn-ea"/>
                          <a:cs typeface="+mn-cs"/>
                        </a:rPr>
                        <a:t>Maitriser les approvisionnements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Groupe de processus de maitrise</a:t>
                      </a:r>
                    </a:p>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037584234"/>
                  </a:ext>
                </a:extLst>
              </a:tr>
            </a:tbl>
          </a:graphicData>
        </a:graphic>
      </p:graphicFrame>
      <p:sp>
        <p:nvSpPr>
          <p:cNvPr id="2" name="Espace réservé du pied de page 1">
            <a:extLst>
              <a:ext uri="{FF2B5EF4-FFF2-40B4-BE49-F238E27FC236}">
                <a16:creationId xmlns:a16="http://schemas.microsoft.com/office/drawing/2014/main" id="{90FE9587-1165-4DAA-89B7-E2EB6CFE374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528217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id="{52508919-8B03-440D-A75C-EBBF5E81323B}"/>
              </a:ext>
            </a:extLst>
          </p:cNvPr>
          <p:cNvSpPr txBox="1"/>
          <p:nvPr/>
        </p:nvSpPr>
        <p:spPr>
          <a:xfrm>
            <a:off x="-103910" y="2517756"/>
            <a:ext cx="3186545" cy="1200329"/>
          </a:xfrm>
          <a:prstGeom prst="rect">
            <a:avLst/>
          </a:prstGeom>
          <a:noFill/>
        </p:spPr>
        <p:txBody>
          <a:bodyPr wrap="square" rtlCol="0">
            <a:spAutoFit/>
          </a:bodyPr>
          <a:lstStyle/>
          <a:p>
            <a:pPr algn="ctr"/>
            <a:r>
              <a:rPr lang="fr-FR" sz="2400" b="1" dirty="0"/>
              <a:t>MANAGEMENT DES APPROVISIONNMENTS DU PROJET</a:t>
            </a:r>
          </a:p>
        </p:txBody>
      </p:sp>
      <p:pic>
        <p:nvPicPr>
          <p:cNvPr id="3" name="Image 2">
            <a:extLst>
              <a:ext uri="{FF2B5EF4-FFF2-40B4-BE49-F238E27FC236}">
                <a16:creationId xmlns:a16="http://schemas.microsoft.com/office/drawing/2014/main" id="{0CCC2913-35E2-427B-BA5B-1C3E640D034F}"/>
              </a:ext>
            </a:extLst>
          </p:cNvPr>
          <p:cNvPicPr>
            <a:picLocks noChangeAspect="1"/>
          </p:cNvPicPr>
          <p:nvPr/>
        </p:nvPicPr>
        <p:blipFill>
          <a:blip r:embed="rId3"/>
          <a:stretch>
            <a:fillRect/>
          </a:stretch>
        </p:blipFill>
        <p:spPr>
          <a:xfrm>
            <a:off x="3082634" y="1350689"/>
            <a:ext cx="8956965" cy="4734791"/>
          </a:xfrm>
          <a:prstGeom prst="rect">
            <a:avLst/>
          </a:prstGeom>
        </p:spPr>
      </p:pic>
      <p:sp>
        <p:nvSpPr>
          <p:cNvPr id="2" name="Espace réservé du pied de page 1">
            <a:extLst>
              <a:ext uri="{FF2B5EF4-FFF2-40B4-BE49-F238E27FC236}">
                <a16:creationId xmlns:a16="http://schemas.microsoft.com/office/drawing/2014/main" id="{C6B01FA0-9FB7-49BA-9AC6-A06DBBFDFED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71723649"/>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952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3" y="2400343"/>
            <a:ext cx="2398244" cy="1077218"/>
          </a:xfrm>
          <a:prstGeom prst="rect">
            <a:avLst/>
          </a:prstGeom>
          <a:solidFill>
            <a:schemeClr val="accent6">
              <a:lumMod val="20000"/>
              <a:lumOff val="80000"/>
            </a:schemeClr>
          </a:solidFill>
        </p:spPr>
        <p:txBody>
          <a:bodyPr wrap="square" rtlCol="0">
            <a:spAutoFit/>
          </a:bodyPr>
          <a:lstStyle/>
          <a:p>
            <a:pPr algn="ctr"/>
            <a:r>
              <a:rPr lang="fr-FR" sz="1600" b="1" dirty="0"/>
              <a:t>PLANIFIER LA GESTION DES APPROVISIONNEMENTS DU PROJET </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ext uri="{D42A27DB-BD31-4B8C-83A1-F6EECF244321}">
                <p14:modId xmlns:p14="http://schemas.microsoft.com/office/powerpoint/2010/main" val="338073464"/>
              </p:ext>
            </p:extLst>
          </p:nvPr>
        </p:nvGraphicFramePr>
        <p:xfrm>
          <a:off x="2495227" y="34920"/>
          <a:ext cx="9292023" cy="1824878"/>
        </p:xfrm>
        <a:graphic>
          <a:graphicData uri="http://schemas.openxmlformats.org/drawingml/2006/table">
            <a:tbl>
              <a:tblPr firstRow="1" bandRow="1">
                <a:tableStyleId>{5C22544A-7EE6-4342-B048-85BDC9FD1C3A}</a:tableStyleId>
              </a:tblPr>
              <a:tblGrid>
                <a:gridCol w="4683162">
                  <a:extLst>
                    <a:ext uri="{9D8B030D-6E8A-4147-A177-3AD203B41FA5}">
                      <a16:colId xmlns:a16="http://schemas.microsoft.com/office/drawing/2014/main" val="2249680118"/>
                    </a:ext>
                  </a:extLst>
                </a:gridCol>
                <a:gridCol w="4608861">
                  <a:extLst>
                    <a:ext uri="{9D8B030D-6E8A-4147-A177-3AD203B41FA5}">
                      <a16:colId xmlns:a16="http://schemas.microsoft.com/office/drawing/2014/main" val="2722779140"/>
                    </a:ext>
                  </a:extLst>
                </a:gridCol>
              </a:tblGrid>
              <a:tr h="106929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txBody>
                  <a:tcPr/>
                </a:tc>
                <a:extLst>
                  <a:ext uri="{0D108BD9-81ED-4DB2-BD59-A6C34878D82A}">
                    <a16:rowId xmlns:a16="http://schemas.microsoft.com/office/drawing/2014/main" val="2800532226"/>
                  </a:ext>
                </a:extLst>
              </a:tr>
              <a:tr h="755581">
                <a:tc>
                  <a:txBody>
                    <a:bodyPr/>
                    <a:lstStyle/>
                    <a:p>
                      <a:r>
                        <a:rPr kumimoji="0" lang="fr-FR" sz="1600" b="1" i="0" u="none" strike="noStrike" kern="1200" cap="none" spc="0" normalizeH="0" baseline="0" noProof="0" dirty="0">
                          <a:ln>
                            <a:noFill/>
                          </a:ln>
                          <a:solidFill>
                            <a:schemeClr val="tx1"/>
                          </a:solidFill>
                          <a:effectLst/>
                          <a:uLnTx/>
                          <a:uFillTx/>
                          <a:latin typeface="Tahoma" pitchFamily="34" charset="0"/>
                          <a:ea typeface="+mn-ea"/>
                          <a:cs typeface="+mn-cs"/>
                        </a:rPr>
                        <a:t>Gestion des approvisionnements du projet</a:t>
                      </a:r>
                      <a:endParaRPr lang="fr-FR"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kern="1200" dirty="0">
                          <a:solidFill>
                            <a:srgbClr val="0000FF"/>
                          </a:solidFill>
                          <a:latin typeface="Tahoma" pitchFamily="34" charset="0"/>
                          <a:ea typeface="+mn-ea"/>
                          <a:cs typeface="+mn-cs"/>
                        </a:rPr>
                        <a:t>Planifier la</a:t>
                      </a:r>
                      <a:r>
                        <a:rPr lang="fr-FR" sz="1600" b="1" kern="1200" baseline="0" dirty="0">
                          <a:solidFill>
                            <a:srgbClr val="0000FF"/>
                          </a:solidFill>
                          <a:latin typeface="Tahoma" pitchFamily="34" charset="0"/>
                          <a:ea typeface="+mn-ea"/>
                          <a:cs typeface="+mn-cs"/>
                        </a:rPr>
                        <a:t> gestion</a:t>
                      </a:r>
                      <a:r>
                        <a:rPr lang="fr-FR" sz="1600" b="1" kern="1200" dirty="0">
                          <a:solidFill>
                            <a:srgbClr val="0000FF"/>
                          </a:solidFill>
                          <a:latin typeface="Tahoma" pitchFamily="34" charset="0"/>
                          <a:ea typeface="+mn-ea"/>
                          <a:cs typeface="+mn-cs"/>
                        </a:rPr>
                        <a:t> des approvisionnements du projet</a:t>
                      </a:r>
                      <a:endParaRPr lang="fr-FR" sz="16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2603715" y="82760"/>
            <a:ext cx="4525505" cy="955626"/>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561704" y="82760"/>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2044652" y="35911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p:cNvPicPr>
            <a:picLocks noChangeAspect="1"/>
          </p:cNvPicPr>
          <p:nvPr/>
        </p:nvPicPr>
        <p:blipFill>
          <a:blip r:embed="rId3"/>
          <a:stretch>
            <a:fillRect/>
          </a:stretch>
        </p:blipFill>
        <p:spPr>
          <a:xfrm>
            <a:off x="3695363" y="1821105"/>
            <a:ext cx="6048375" cy="4929192"/>
          </a:xfrm>
          <a:prstGeom prst="rect">
            <a:avLst/>
          </a:prstGeom>
        </p:spPr>
      </p:pic>
      <p:sp>
        <p:nvSpPr>
          <p:cNvPr id="3" name="Espace réservé du pied de page 2">
            <a:extLst>
              <a:ext uri="{FF2B5EF4-FFF2-40B4-BE49-F238E27FC236}">
                <a16:creationId xmlns:a16="http://schemas.microsoft.com/office/drawing/2014/main" id="{986F75B6-742F-4856-ACD0-489802D40D0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833061707"/>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approvisionnements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approvisionnements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3" name="ZoneTexte 2">
            <a:extLst>
              <a:ext uri="{FF2B5EF4-FFF2-40B4-BE49-F238E27FC236}">
                <a16:creationId xmlns:a16="http://schemas.microsoft.com/office/drawing/2014/main" id="{8BB20C6E-8EBF-4C64-AA5F-043509A825BA}"/>
              </a:ext>
            </a:extLst>
          </p:cNvPr>
          <p:cNvSpPr txBox="1"/>
          <p:nvPr/>
        </p:nvSpPr>
        <p:spPr>
          <a:xfrm>
            <a:off x="3241964" y="3311236"/>
            <a:ext cx="8465127" cy="1477328"/>
          </a:xfrm>
          <a:prstGeom prst="rect">
            <a:avLst/>
          </a:prstGeom>
          <a:noFill/>
        </p:spPr>
        <p:txBody>
          <a:bodyPr wrap="square" rtlCol="0">
            <a:spAutoFit/>
          </a:bodyPr>
          <a:lstStyle/>
          <a:p>
            <a:r>
              <a:rPr lang="fr-FR" dirty="0"/>
              <a:t>Documenter les décisions d’approvisionnement du projet, à spécifier les approches et à identifier les vendeurs potentiels</a:t>
            </a:r>
          </a:p>
          <a:p>
            <a:endParaRPr lang="fr-FR" dirty="0"/>
          </a:p>
          <a:p>
            <a:endParaRPr lang="fr-FR" dirty="0"/>
          </a:p>
          <a:p>
            <a:endParaRPr lang="fr-FR" dirty="0"/>
          </a:p>
        </p:txBody>
      </p:sp>
      <p:sp>
        <p:nvSpPr>
          <p:cNvPr id="5" name="Espace réservé du pied de page 4">
            <a:extLst>
              <a:ext uri="{FF2B5EF4-FFF2-40B4-BE49-F238E27FC236}">
                <a16:creationId xmlns:a16="http://schemas.microsoft.com/office/drawing/2014/main" id="{57CAB5A4-19B5-43D9-9333-4DB41E26B54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9123232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approvisionnements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approvisionnements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id="{6624B630-8813-42AE-90A0-A521879E3458}"/>
              </a:ext>
            </a:extLst>
          </p:cNvPr>
          <p:cNvPicPr>
            <a:picLocks noChangeAspect="1"/>
          </p:cNvPicPr>
          <p:nvPr/>
        </p:nvPicPr>
        <p:blipFill>
          <a:blip r:embed="rId3"/>
          <a:stretch>
            <a:fillRect/>
          </a:stretch>
        </p:blipFill>
        <p:spPr>
          <a:xfrm>
            <a:off x="3110342" y="3225736"/>
            <a:ext cx="8296275" cy="3495675"/>
          </a:xfrm>
          <a:prstGeom prst="rect">
            <a:avLst/>
          </a:prstGeom>
        </p:spPr>
      </p:pic>
      <p:sp>
        <p:nvSpPr>
          <p:cNvPr id="3" name="Espace réservé du pied de page 2">
            <a:extLst>
              <a:ext uri="{FF2B5EF4-FFF2-40B4-BE49-F238E27FC236}">
                <a16:creationId xmlns:a16="http://schemas.microsoft.com/office/drawing/2014/main" id="{C57B47D5-CFED-4F74-A1D0-AF3FCC7839B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6248690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02873"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598003"/>
            <a:ext cx="2202873" cy="830997"/>
          </a:xfrm>
          <a:prstGeom prst="rect">
            <a:avLst/>
          </a:prstGeom>
          <a:solidFill>
            <a:schemeClr val="accent6">
              <a:lumMod val="20000"/>
              <a:lumOff val="80000"/>
            </a:schemeClr>
          </a:solidFill>
        </p:spPr>
        <p:txBody>
          <a:bodyPr wrap="square" rtlCol="0">
            <a:spAutoFit/>
          </a:bodyPr>
          <a:lstStyle/>
          <a:p>
            <a:pPr algn="ctr"/>
            <a:r>
              <a:rPr lang="fr-FR" sz="2400" b="1" dirty="0"/>
              <a:t>UN PORTEFEUILLE?</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202873" y="428178"/>
            <a:ext cx="9822872" cy="7109639"/>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dirty="0"/>
              <a:t>Définir ce qu’est un portefeuille / Management de portefeuille</a:t>
            </a:r>
          </a:p>
          <a:p>
            <a:pPr>
              <a:lnSpc>
                <a:spcPct val="150000"/>
              </a:lnSpc>
            </a:pPr>
            <a:endParaRPr lang="fr-FR" sz="2400" dirty="0"/>
          </a:p>
          <a:p>
            <a:pPr marL="800100" lvl="1" indent="-342900">
              <a:buFont typeface="Wingdings" panose="05000000000000000000" pitchFamily="2" charset="2"/>
              <a:buChar char="§"/>
            </a:pPr>
            <a:r>
              <a:rPr lang="fr-FR" sz="2400" dirty="0"/>
              <a:t>Un  portefeuille désigne des projets, des programmes, des portefeuilles secondaires et des opérations, managés en tant que groupe, afin d’atteindre des objectifs stratégiques.( PMBOK 6)</a:t>
            </a:r>
          </a:p>
          <a:p>
            <a:pPr lvl="1"/>
            <a:endParaRPr lang="fr-FR" sz="2400" dirty="0"/>
          </a:p>
          <a:p>
            <a:pPr marL="1257300" lvl="2" indent="-342900">
              <a:buFont typeface="Wingdings" panose="05000000000000000000" pitchFamily="2" charset="2"/>
              <a:buChar char="§"/>
            </a:pPr>
            <a:r>
              <a:rPr lang="fr-FR" sz="2400" dirty="0"/>
              <a:t>Groupe d’investissement</a:t>
            </a:r>
          </a:p>
          <a:p>
            <a:pPr marL="1257300" lvl="2" indent="-342900">
              <a:buFont typeface="Wingdings" panose="05000000000000000000" pitchFamily="2" charset="2"/>
              <a:buChar char="§"/>
            </a:pPr>
            <a:r>
              <a:rPr lang="fr-FR" sz="2400" dirty="0"/>
              <a:t>PPP</a:t>
            </a:r>
          </a:p>
          <a:p>
            <a:pPr marL="1257300" lvl="2" indent="-342900">
              <a:buFont typeface="Wingdings" panose="05000000000000000000" pitchFamily="2" charset="2"/>
              <a:buChar char="§"/>
            </a:pPr>
            <a:r>
              <a:rPr lang="fr-FR" sz="2400" dirty="0"/>
              <a:t>…</a:t>
            </a:r>
          </a:p>
          <a:p>
            <a:pPr marL="1257300" lvl="2" indent="-342900">
              <a:buFont typeface="Wingdings" panose="05000000000000000000" pitchFamily="2" charset="2"/>
              <a:buChar char="§"/>
            </a:pPr>
            <a:endParaRPr lang="fr-FR" sz="2400" dirty="0"/>
          </a:p>
          <a:p>
            <a:pPr marL="1257300" lvl="2" indent="-342900">
              <a:buFont typeface="Wingdings" panose="05000000000000000000" pitchFamily="2" charset="2"/>
              <a:buChar char="§"/>
            </a:pPr>
            <a:r>
              <a:rPr lang="fr-FR" sz="2400" dirty="0"/>
              <a:t>Le management de portefeuille est défini comme le management centralisé d’un ou de plusieurs portefeuilles afin d’atteindre des objectifs stratégiques.  ( PMBOK 6). Les projets ou les programmes du portefeuille ne sont pas nécessairement interdépendants ou directement liés</a:t>
            </a:r>
          </a:p>
          <a:p>
            <a:pPr marL="1257300" lvl="2" indent="-342900">
              <a:buFont typeface="Wingdings" panose="05000000000000000000" pitchFamily="2" charset="2"/>
              <a:buChar char="§"/>
            </a:pPr>
            <a:endParaRPr lang="fr-FR" sz="2400" dirty="0"/>
          </a:p>
          <a:p>
            <a:pPr marL="1257300" lvl="2" indent="-342900">
              <a:buFont typeface="Wingdings" panose="05000000000000000000" pitchFamily="2" charset="2"/>
              <a:buChar char="§"/>
            </a:pPr>
            <a:endParaRPr lang="fr-FR" sz="2400" dirty="0"/>
          </a:p>
          <a:p>
            <a:pPr lvl="1"/>
            <a:endParaRPr lang="fr-FR" sz="2400"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F2FFC47F-DDEB-401A-A1B2-7AC6C776F1D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589530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graphicFrame>
        <p:nvGraphicFramePr>
          <p:cNvPr id="2" name="Tableau 1">
            <a:extLst>
              <a:ext uri="{FF2B5EF4-FFF2-40B4-BE49-F238E27FC236}">
                <a16:creationId xmlns:a16="http://schemas.microsoft.com/office/drawing/2014/main"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val="2249680118"/>
                    </a:ext>
                  </a:extLst>
                </a:gridCol>
                <a:gridCol w="4114940">
                  <a:extLst>
                    <a:ext uri="{9D8B030D-6E8A-4147-A177-3AD203B41FA5}">
                      <a16:colId xmlns:a16="http://schemas.microsoft.com/office/drawing/2014/main"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approvisionnements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approvisionnements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val="4230040129"/>
                  </a:ext>
                </a:extLst>
              </a:tr>
            </a:tbl>
          </a:graphicData>
        </a:graphic>
      </p:graphicFrame>
      <p:cxnSp>
        <p:nvCxnSpPr>
          <p:cNvPr id="7" name="Connecteur droit 6">
            <a:extLst>
              <a:ext uri="{FF2B5EF4-FFF2-40B4-BE49-F238E27FC236}">
                <a16:creationId xmlns:a16="http://schemas.microsoft.com/office/drawing/2014/main"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graphicFrame>
        <p:nvGraphicFramePr>
          <p:cNvPr id="3" name="Tableau 2">
            <a:extLst>
              <a:ext uri="{FF2B5EF4-FFF2-40B4-BE49-F238E27FC236}">
                <a16:creationId xmlns:a16="http://schemas.microsoft.com/office/drawing/2014/main" id="{FF916A2F-38D8-4F7D-8264-0684B6E62941}"/>
              </a:ext>
            </a:extLst>
          </p:cNvPr>
          <p:cNvGraphicFramePr>
            <a:graphicFrameLocks noGrp="1"/>
          </p:cNvGraphicFramePr>
          <p:nvPr>
            <p:extLst/>
          </p:nvPr>
        </p:nvGraphicFramePr>
        <p:xfrm>
          <a:off x="3725080" y="3266301"/>
          <a:ext cx="7670800" cy="2796385"/>
        </p:xfrm>
        <a:graphic>
          <a:graphicData uri="http://schemas.openxmlformats.org/drawingml/2006/table">
            <a:tbl>
              <a:tblPr firstRow="1" bandRow="1">
                <a:tableStyleId>{5C22544A-7EE6-4342-B048-85BDC9FD1C3A}</a:tableStyleId>
              </a:tblPr>
              <a:tblGrid>
                <a:gridCol w="1613479">
                  <a:extLst>
                    <a:ext uri="{9D8B030D-6E8A-4147-A177-3AD203B41FA5}">
                      <a16:colId xmlns:a16="http://schemas.microsoft.com/office/drawing/2014/main" val="3414090274"/>
                    </a:ext>
                  </a:extLst>
                </a:gridCol>
                <a:gridCol w="1613479">
                  <a:extLst>
                    <a:ext uri="{9D8B030D-6E8A-4147-A177-3AD203B41FA5}">
                      <a16:colId xmlns:a16="http://schemas.microsoft.com/office/drawing/2014/main" val="2607110270"/>
                    </a:ext>
                  </a:extLst>
                </a:gridCol>
                <a:gridCol w="1185864">
                  <a:extLst>
                    <a:ext uri="{9D8B030D-6E8A-4147-A177-3AD203B41FA5}">
                      <a16:colId xmlns:a16="http://schemas.microsoft.com/office/drawing/2014/main" val="1507548016"/>
                    </a:ext>
                  </a:extLst>
                </a:gridCol>
                <a:gridCol w="1628989">
                  <a:extLst>
                    <a:ext uri="{9D8B030D-6E8A-4147-A177-3AD203B41FA5}">
                      <a16:colId xmlns:a16="http://schemas.microsoft.com/office/drawing/2014/main" val="686534391"/>
                    </a:ext>
                  </a:extLst>
                </a:gridCol>
                <a:gridCol w="1628989">
                  <a:extLst>
                    <a:ext uri="{9D8B030D-6E8A-4147-A177-3AD203B41FA5}">
                      <a16:colId xmlns:a16="http://schemas.microsoft.com/office/drawing/2014/main" val="20004"/>
                    </a:ext>
                  </a:extLst>
                </a:gridCol>
              </a:tblGrid>
              <a:tr h="1293190">
                <a:tc>
                  <a:txBody>
                    <a:bodyPr/>
                    <a:lstStyle/>
                    <a:p>
                      <a:r>
                        <a:rPr lang="fr-FR" dirty="0"/>
                        <a:t>Composante / sous-composante / activité</a:t>
                      </a:r>
                    </a:p>
                  </a:txBody>
                  <a:tcPr/>
                </a:tc>
                <a:tc>
                  <a:txBody>
                    <a:bodyPr/>
                    <a:lstStyle/>
                    <a:p>
                      <a:r>
                        <a:rPr lang="fr-FR" dirty="0"/>
                        <a:t>Prévision d’acquisition</a:t>
                      </a:r>
                    </a:p>
                  </a:txBody>
                  <a:tcPr/>
                </a:tc>
                <a:tc>
                  <a:txBody>
                    <a:bodyPr/>
                    <a:lstStyle/>
                    <a:p>
                      <a:r>
                        <a:rPr lang="fr-FR" dirty="0"/>
                        <a:t>Période d’acquisition</a:t>
                      </a:r>
                    </a:p>
                  </a:txBody>
                  <a:tcPr/>
                </a:tc>
                <a:tc>
                  <a:txBody>
                    <a:bodyPr/>
                    <a:lstStyle/>
                    <a:p>
                      <a:r>
                        <a:rPr lang="fr-FR" dirty="0"/>
                        <a:t>Mode d’acquisition</a:t>
                      </a:r>
                    </a:p>
                  </a:txBody>
                  <a:tcPr/>
                </a:tc>
                <a:tc>
                  <a:txBody>
                    <a:bodyPr/>
                    <a:lstStyle/>
                    <a:p>
                      <a:r>
                        <a:rPr lang="fr-FR" dirty="0"/>
                        <a:t>Compte de</a:t>
                      </a:r>
                      <a:r>
                        <a:rPr lang="fr-FR" baseline="0" dirty="0"/>
                        <a:t> Contrôle</a:t>
                      </a:r>
                      <a:endParaRPr lang="fr-FR" dirty="0"/>
                    </a:p>
                  </a:txBody>
                  <a:tcPr/>
                </a:tc>
                <a:extLst>
                  <a:ext uri="{0D108BD9-81ED-4DB2-BD59-A6C34878D82A}">
                    <a16:rowId xmlns:a16="http://schemas.microsoft.com/office/drawing/2014/main" val="2224866414"/>
                  </a:ext>
                </a:extLst>
              </a:tr>
              <a:tr h="696333">
                <a:tc>
                  <a:txBody>
                    <a:bodyPr/>
                    <a:lstStyle/>
                    <a:p>
                      <a:r>
                        <a:rPr lang="fr-FR" dirty="0"/>
                        <a:t>Sensibilisation</a:t>
                      </a:r>
                    </a:p>
                  </a:txBody>
                  <a:tcPr/>
                </a:tc>
                <a:tc>
                  <a:txBody>
                    <a:bodyPr/>
                    <a:lstStyle/>
                    <a:p>
                      <a:r>
                        <a:rPr lang="fr-FR" dirty="0"/>
                        <a:t>Véhicule 4x4</a:t>
                      </a:r>
                    </a:p>
                  </a:txBody>
                  <a:tcPr/>
                </a:tc>
                <a:tc>
                  <a:txBody>
                    <a:bodyPr/>
                    <a:lstStyle/>
                    <a:p>
                      <a:r>
                        <a:rPr lang="fr-FR" dirty="0"/>
                        <a:t>Octobre 2014</a:t>
                      </a:r>
                    </a:p>
                  </a:txBody>
                  <a:tcPr/>
                </a:tc>
                <a:tc>
                  <a:txBody>
                    <a:bodyPr/>
                    <a:lstStyle/>
                    <a:p>
                      <a:r>
                        <a:rPr lang="fr-FR" dirty="0"/>
                        <a:t>AOI</a:t>
                      </a:r>
                    </a:p>
                  </a:txBody>
                  <a:tcPr/>
                </a:tc>
                <a:tc>
                  <a:txBody>
                    <a:bodyPr/>
                    <a:lstStyle/>
                    <a:p>
                      <a:endParaRPr lang="fr-FR" dirty="0"/>
                    </a:p>
                  </a:txBody>
                  <a:tcPr/>
                </a:tc>
                <a:extLst>
                  <a:ext uri="{0D108BD9-81ED-4DB2-BD59-A6C34878D82A}">
                    <a16:rowId xmlns:a16="http://schemas.microsoft.com/office/drawing/2014/main" val="1645162349"/>
                  </a:ext>
                </a:extLst>
              </a:tr>
              <a:tr h="403431">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val="2702376527"/>
                  </a:ext>
                </a:extLst>
              </a:tr>
              <a:tr h="403431">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val="1480654645"/>
                  </a:ext>
                </a:extLst>
              </a:tr>
            </a:tbl>
          </a:graphicData>
        </a:graphic>
      </p:graphicFrame>
      <p:sp>
        <p:nvSpPr>
          <p:cNvPr id="5" name="Espace réservé du pied de page 4">
            <a:extLst>
              <a:ext uri="{FF2B5EF4-FFF2-40B4-BE49-F238E27FC236}">
                <a16:creationId xmlns:a16="http://schemas.microsoft.com/office/drawing/2014/main" id="{EBCB5FB7-A3E2-44BE-ABBE-A6003DC496F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62831673"/>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pic>
        <p:nvPicPr>
          <p:cNvPr id="3" name="Image 2">
            <a:extLst>
              <a:ext uri="{FF2B5EF4-FFF2-40B4-BE49-F238E27FC236}">
                <a16:creationId xmlns:a16="http://schemas.microsoft.com/office/drawing/2014/main" id="{45501C44-44D7-45B4-B55D-4F6FB203C3EE}"/>
              </a:ext>
            </a:extLst>
          </p:cNvPr>
          <p:cNvPicPr>
            <a:picLocks noChangeAspect="1"/>
          </p:cNvPicPr>
          <p:nvPr/>
        </p:nvPicPr>
        <p:blipFill>
          <a:blip r:embed="rId3"/>
          <a:stretch>
            <a:fillRect/>
          </a:stretch>
        </p:blipFill>
        <p:spPr>
          <a:xfrm>
            <a:off x="3655003" y="176212"/>
            <a:ext cx="6877050" cy="6505575"/>
          </a:xfrm>
          <a:prstGeom prst="rect">
            <a:avLst/>
          </a:prstGeom>
        </p:spPr>
      </p:pic>
      <p:sp>
        <p:nvSpPr>
          <p:cNvPr id="2" name="Espace réservé du pied de page 1">
            <a:extLst>
              <a:ext uri="{FF2B5EF4-FFF2-40B4-BE49-F238E27FC236}">
                <a16:creationId xmlns:a16="http://schemas.microsoft.com/office/drawing/2014/main" id="{1F6ED72A-4144-42B7-B444-5DF08DBCEB1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23094667"/>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393053" y="2175164"/>
            <a:ext cx="9302448" cy="2147454"/>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GESTION DE L’INTEGRATION DU PROJET</a:t>
            </a:r>
          </a:p>
        </p:txBody>
      </p:sp>
    </p:spTree>
    <p:extLst>
      <p:ext uri="{BB962C8B-B14F-4D97-AF65-F5344CB8AC3E}">
        <p14:creationId xmlns:p14="http://schemas.microsoft.com/office/powerpoint/2010/main" val="377369965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477765"/>
            <a:ext cx="3061855" cy="2062103"/>
          </a:xfrm>
          <a:prstGeom prst="rect">
            <a:avLst/>
          </a:prstGeom>
          <a:noFill/>
        </p:spPr>
        <p:txBody>
          <a:bodyPr wrap="square" rtlCol="0">
            <a:spAutoFit/>
          </a:bodyPr>
          <a:lstStyle/>
          <a:p>
            <a:pPr algn="ctr"/>
            <a:r>
              <a:rPr lang="fr-FR" sz="3200" b="1" dirty="0"/>
              <a:t>MANAGEMENT DE L’INTEGRATION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ext uri="{D42A27DB-BD31-4B8C-83A1-F6EECF244321}">
                <p14:modId xmlns:p14="http://schemas.microsoft.com/office/powerpoint/2010/main" val="3937548545"/>
              </p:ext>
            </p:extLst>
          </p:nvPr>
        </p:nvGraphicFramePr>
        <p:xfrm>
          <a:off x="3158836" y="608830"/>
          <a:ext cx="8908473" cy="4582160"/>
        </p:xfrm>
        <a:graphic>
          <a:graphicData uri="http://schemas.openxmlformats.org/drawingml/2006/table">
            <a:tbl>
              <a:tblPr firstRow="1" bandRow="1">
                <a:tableStyleId>{5C22544A-7EE6-4342-B048-85BDC9FD1C3A}</a:tableStyleId>
              </a:tblPr>
              <a:tblGrid>
                <a:gridCol w="4752110">
                  <a:extLst>
                    <a:ext uri="{9D8B030D-6E8A-4147-A177-3AD203B41FA5}">
                      <a16:colId xmlns:a16="http://schemas.microsoft.com/office/drawing/2014/main" val="2126170792"/>
                    </a:ext>
                  </a:extLst>
                </a:gridCol>
                <a:gridCol w="4156363">
                  <a:extLst>
                    <a:ext uri="{9D8B030D-6E8A-4147-A177-3AD203B41FA5}">
                      <a16:colId xmlns:a16="http://schemas.microsoft.com/office/drawing/2014/main" val="973778650"/>
                    </a:ext>
                  </a:extLst>
                </a:gridCol>
              </a:tblGrid>
              <a:tr h="370840">
                <a:tc>
                  <a:txBody>
                    <a:bodyPr/>
                    <a:lstStyle/>
                    <a:p>
                      <a:r>
                        <a:rPr lang="fr-FR" dirty="0"/>
                        <a:t>LES DIFFERENTS PROCESSUS </a:t>
                      </a:r>
                    </a:p>
                  </a:txBody>
                  <a:tcPr/>
                </a:tc>
                <a:tc>
                  <a:txBody>
                    <a:bodyPr/>
                    <a:lstStyle/>
                    <a:p>
                      <a:r>
                        <a:rPr lang="fr-FR" dirty="0"/>
                        <a:t>GROUPE DE PROCESSUS </a:t>
                      </a:r>
                    </a:p>
                  </a:txBody>
                  <a:tcPr/>
                </a:tc>
                <a:extLst>
                  <a:ext uri="{0D108BD9-81ED-4DB2-BD59-A6C34878D82A}">
                    <a16:rowId xmlns:a16="http://schemas.microsoft.com/office/drawing/2014/main" val="1020992721"/>
                  </a:ext>
                </a:extLst>
              </a:tr>
              <a:tr h="370840">
                <a:tc>
                  <a:txBody>
                    <a:bodyPr/>
                    <a:lstStyle/>
                    <a:p>
                      <a:r>
                        <a:rPr lang="fr-FR" dirty="0"/>
                        <a:t>Elaborer</a:t>
                      </a:r>
                      <a:r>
                        <a:rPr lang="fr-FR" baseline="0" dirty="0"/>
                        <a:t> la charte du projet</a:t>
                      </a:r>
                      <a:endParaRPr lang="fr-FR" dirty="0"/>
                    </a:p>
                  </a:txBody>
                  <a:tcPr/>
                </a:tc>
                <a:tc>
                  <a:txBody>
                    <a:bodyPr/>
                    <a:lstStyle/>
                    <a:p>
                      <a:r>
                        <a:rPr lang="fr-FR" dirty="0"/>
                        <a:t>Groupe de processus de</a:t>
                      </a:r>
                      <a:r>
                        <a:rPr lang="fr-FR" baseline="0" dirty="0"/>
                        <a:t> démarrage</a:t>
                      </a:r>
                    </a:p>
                    <a:p>
                      <a:endParaRPr lang="fr-FR" dirty="0"/>
                    </a:p>
                  </a:txBody>
                  <a:tcPr/>
                </a:tc>
                <a:extLst>
                  <a:ext uri="{0D108BD9-81ED-4DB2-BD59-A6C34878D82A}">
                    <a16:rowId xmlns:a16="http://schemas.microsoft.com/office/drawing/2014/main" val="3617802200"/>
                  </a:ext>
                </a:extLst>
              </a:tr>
              <a:tr h="209049">
                <a:tc>
                  <a:txBody>
                    <a:bodyPr/>
                    <a:lstStyle/>
                    <a:p>
                      <a:pPr marL="0" algn="l" defTabSz="914400" rtl="0" eaLnBrk="1" latinLnBrk="0" hangingPunct="1"/>
                      <a:r>
                        <a:rPr lang="fr-FR" sz="1800" b="1" kern="1200" dirty="0">
                          <a:solidFill>
                            <a:srgbClr val="FF0000"/>
                          </a:solidFill>
                          <a:latin typeface="+mn-lt"/>
                          <a:ea typeface="+mn-ea"/>
                          <a:cs typeface="+mn-cs"/>
                        </a:rPr>
                        <a:t>Elaborer le plan de management du projet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FF0000"/>
                          </a:solidFill>
                          <a:latin typeface="+mn-lt"/>
                          <a:ea typeface="+mn-ea"/>
                          <a:cs typeface="+mn-cs"/>
                        </a:rPr>
                        <a:t>Groupe de processus planification</a:t>
                      </a:r>
                    </a:p>
                    <a:p>
                      <a:pPr marL="0" algn="l" defTabSz="914400" rtl="0" eaLnBrk="1" latinLnBrk="0" hangingPunct="1"/>
                      <a:endParaRPr lang="fr-FR" sz="1800" b="1" kern="1200" dirty="0">
                        <a:solidFill>
                          <a:srgbClr val="FF0000"/>
                        </a:solidFill>
                        <a:latin typeface="+mn-lt"/>
                        <a:ea typeface="+mn-ea"/>
                        <a:cs typeface="+mn-cs"/>
                      </a:endParaRPr>
                    </a:p>
                  </a:txBody>
                  <a:tcPr/>
                </a:tc>
                <a:extLst>
                  <a:ext uri="{0D108BD9-81ED-4DB2-BD59-A6C34878D82A}">
                    <a16:rowId xmlns:a16="http://schemas.microsoft.com/office/drawing/2014/main" val="4145226790"/>
                  </a:ext>
                </a:extLst>
              </a:tr>
              <a:tr h="370840">
                <a:tc>
                  <a:txBody>
                    <a:bodyPr/>
                    <a:lstStyle/>
                    <a:p>
                      <a:pPr marL="0" algn="l" defTabSz="914400" rtl="0" eaLnBrk="1" latinLnBrk="0" hangingPunct="1"/>
                      <a:r>
                        <a:rPr lang="fr-FR" sz="1800" kern="1200" dirty="0">
                          <a:solidFill>
                            <a:schemeClr val="dk1"/>
                          </a:solidFill>
                          <a:latin typeface="+mn-lt"/>
                          <a:ea typeface="+mn-ea"/>
                          <a:cs typeface="+mn-cs"/>
                        </a:rPr>
                        <a:t>Diriger et gérer le travail du projet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Groupe de processus d’exécution</a:t>
                      </a:r>
                    </a:p>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2274304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Gérer les connaissances du projet</a:t>
                      </a:r>
                    </a:p>
                    <a:p>
                      <a:pPr marL="0" algn="l" defTabSz="914400" rtl="0" eaLnBrk="1" latinLnBrk="0" hangingPunct="1"/>
                      <a:endParaRPr lang="fr-FR" sz="18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Groupe de processus d’exécution</a:t>
                      </a:r>
                    </a:p>
                  </a:txBody>
                  <a:tcPr/>
                </a:tc>
                <a:extLst>
                  <a:ext uri="{0D108BD9-81ED-4DB2-BD59-A6C34878D82A}">
                    <a16:rowId xmlns:a16="http://schemas.microsoft.com/office/drawing/2014/main" val="3830246541"/>
                  </a:ext>
                </a:extLst>
              </a:tr>
              <a:tr h="370840">
                <a:tc>
                  <a:txBody>
                    <a:bodyPr/>
                    <a:lstStyle/>
                    <a:p>
                      <a:pPr marL="0" algn="l" defTabSz="914400" rtl="0" eaLnBrk="1" latinLnBrk="0" hangingPunct="1"/>
                      <a:r>
                        <a:rPr lang="fr-FR" sz="1800" kern="1200" dirty="0">
                          <a:solidFill>
                            <a:schemeClr val="dk1"/>
                          </a:solidFill>
                          <a:latin typeface="+mn-lt"/>
                          <a:ea typeface="+mn-ea"/>
                          <a:cs typeface="+mn-cs"/>
                        </a:rPr>
                        <a:t>Maitriser le projet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Groupe de processus de maitrise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2812462739"/>
                  </a:ext>
                </a:extLst>
              </a:tr>
              <a:tr h="370840">
                <a:tc>
                  <a:txBody>
                    <a:bodyPr/>
                    <a:lstStyle/>
                    <a:p>
                      <a:pPr marL="0" algn="l" defTabSz="914400" rtl="0" eaLnBrk="1" latinLnBrk="0" hangingPunct="1"/>
                      <a:r>
                        <a:rPr lang="fr-FR" sz="1800" kern="1200" dirty="0">
                          <a:solidFill>
                            <a:schemeClr val="dk1"/>
                          </a:solidFill>
                          <a:latin typeface="+mn-lt"/>
                          <a:ea typeface="+mn-ea"/>
                          <a:cs typeface="+mn-cs"/>
                        </a:rPr>
                        <a:t>Maitriser les changements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Groupe de processus de maitrise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3174673517"/>
                  </a:ext>
                </a:extLst>
              </a:tr>
              <a:tr h="370840">
                <a:tc>
                  <a:txBody>
                    <a:bodyPr/>
                    <a:lstStyle/>
                    <a:p>
                      <a:r>
                        <a:rPr lang="fr-FR" dirty="0"/>
                        <a:t>Clore</a:t>
                      </a:r>
                      <a:r>
                        <a:rPr lang="fr-FR" baseline="0" dirty="0"/>
                        <a:t> le projet ou la phase.</a:t>
                      </a:r>
                      <a:endParaRPr lang="fr-FR" dirty="0"/>
                    </a:p>
                  </a:txBody>
                  <a:tcPr/>
                </a:tc>
                <a:tc>
                  <a:txBody>
                    <a:bodyPr/>
                    <a:lstStyle/>
                    <a:p>
                      <a:r>
                        <a:rPr lang="fr-FR" dirty="0"/>
                        <a:t>Groupe de processus de clôture</a:t>
                      </a:r>
                    </a:p>
                  </a:txBody>
                  <a:tcPr/>
                </a:tc>
                <a:extLst>
                  <a:ext uri="{0D108BD9-81ED-4DB2-BD59-A6C34878D82A}">
                    <a16:rowId xmlns:a16="http://schemas.microsoft.com/office/drawing/2014/main" val="1452519780"/>
                  </a:ext>
                </a:extLst>
              </a:tr>
            </a:tbl>
          </a:graphicData>
        </a:graphic>
      </p:graphicFrame>
      <p:sp>
        <p:nvSpPr>
          <p:cNvPr id="2" name="Espace réservé du pied de page 1">
            <a:extLst>
              <a:ext uri="{FF2B5EF4-FFF2-40B4-BE49-F238E27FC236}">
                <a16:creationId xmlns:a16="http://schemas.microsoft.com/office/drawing/2014/main" id="{7A872ED5-E94A-4493-A7EF-B2262DB2ED4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93105923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2062103"/>
          </a:xfrm>
          <a:prstGeom prst="rect">
            <a:avLst/>
          </a:prstGeom>
          <a:noFill/>
        </p:spPr>
        <p:txBody>
          <a:bodyPr wrap="square" rtlCol="0">
            <a:spAutoFit/>
          </a:bodyPr>
          <a:lstStyle/>
          <a:p>
            <a:pPr algn="ctr"/>
            <a:r>
              <a:rPr lang="fr-FR" sz="3200" b="1" dirty="0"/>
              <a:t>MANAGEMENT DE L’INTEGRATION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158837" y="137775"/>
          <a:ext cx="8908470" cy="6501139"/>
        </p:xfrm>
        <a:graphic>
          <a:graphicData uri="http://schemas.openxmlformats.org/drawingml/2006/table">
            <a:tbl>
              <a:tblPr firstRow="1" bandRow="1">
                <a:tableStyleId>{5C22544A-7EE6-4342-B048-85BDC9FD1C3A}</a:tableStyleId>
              </a:tblPr>
              <a:tblGrid>
                <a:gridCol w="5017249">
                  <a:extLst>
                    <a:ext uri="{9D8B030D-6E8A-4147-A177-3AD203B41FA5}">
                      <a16:colId xmlns:a16="http://schemas.microsoft.com/office/drawing/2014/main" val="2126170792"/>
                    </a:ext>
                  </a:extLst>
                </a:gridCol>
                <a:gridCol w="1468117">
                  <a:extLst>
                    <a:ext uri="{9D8B030D-6E8A-4147-A177-3AD203B41FA5}">
                      <a16:colId xmlns:a16="http://schemas.microsoft.com/office/drawing/2014/main" val="973778650"/>
                    </a:ext>
                  </a:extLst>
                </a:gridCol>
                <a:gridCol w="912226">
                  <a:extLst>
                    <a:ext uri="{9D8B030D-6E8A-4147-A177-3AD203B41FA5}">
                      <a16:colId xmlns:a16="http://schemas.microsoft.com/office/drawing/2014/main" val="3571137902"/>
                    </a:ext>
                  </a:extLst>
                </a:gridCol>
                <a:gridCol w="1510878">
                  <a:extLst>
                    <a:ext uri="{9D8B030D-6E8A-4147-A177-3AD203B41FA5}">
                      <a16:colId xmlns:a16="http://schemas.microsoft.com/office/drawing/2014/main" val="501303867"/>
                    </a:ext>
                  </a:extLst>
                </a:gridCol>
              </a:tblGrid>
              <a:tr h="612685">
                <a:tc>
                  <a:txBody>
                    <a:bodyPr/>
                    <a:lstStyle/>
                    <a:p>
                      <a:pPr algn="ctr"/>
                      <a:r>
                        <a:rPr lang="fr-FR" dirty="0"/>
                        <a:t>Intégration</a:t>
                      </a:r>
                    </a:p>
                  </a:txBody>
                  <a:tcPr/>
                </a:tc>
                <a:tc>
                  <a:txBody>
                    <a:bodyPr/>
                    <a:lstStyle/>
                    <a:p>
                      <a:pPr algn="ctr"/>
                      <a:r>
                        <a:rPr lang="fr-FR" dirty="0"/>
                        <a:t>Score</a:t>
                      </a:r>
                    </a:p>
                  </a:txBody>
                  <a:tcPr/>
                </a:tc>
                <a:tc>
                  <a:txBody>
                    <a:bodyPr/>
                    <a:lstStyle/>
                    <a:p>
                      <a:pPr algn="ctr"/>
                      <a:r>
                        <a:rPr lang="fr-FR" dirty="0"/>
                        <a:t>Valeur</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612685">
                <a:tc>
                  <a:txBody>
                    <a:bodyPr/>
                    <a:lstStyle/>
                    <a:p>
                      <a:r>
                        <a:rPr lang="fr-FR" dirty="0"/>
                        <a:t>Un commanditaire est nommé sur le projet</a:t>
                      </a:r>
                    </a:p>
                  </a:txBody>
                  <a:tcPr/>
                </a:tc>
                <a:tc>
                  <a:txBody>
                    <a:bodyPr/>
                    <a:lstStyle/>
                    <a:p>
                      <a:r>
                        <a:rPr lang="fr-FR" dirty="0"/>
                        <a:t>0, 3, 5 ou NA</a:t>
                      </a:r>
                      <a:endParaRPr lang="fr-FR" baseline="0" dirty="0"/>
                    </a:p>
                    <a:p>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612685">
                <a:tc>
                  <a:txBody>
                    <a:bodyPr/>
                    <a:lstStyle/>
                    <a:p>
                      <a:pPr marL="0" algn="l" defTabSz="914400" rtl="0" eaLnBrk="1" latinLnBrk="0" hangingPunct="1"/>
                      <a:r>
                        <a:rPr lang="fr-FR" sz="1800" kern="1200" dirty="0">
                          <a:solidFill>
                            <a:schemeClr val="dk1"/>
                          </a:solidFill>
                          <a:latin typeface="+mn-lt"/>
                          <a:ea typeface="+mn-ea"/>
                          <a:cs typeface="+mn-cs"/>
                        </a:rPr>
                        <a:t>Le Rôle les responsabilités du commanditaire sont clairement décrits</a:t>
                      </a:r>
                    </a:p>
                  </a:txBody>
                  <a:tcPr/>
                </a:tc>
                <a:tc>
                  <a:txBody>
                    <a:bodyPr/>
                    <a:lstStyle/>
                    <a:p>
                      <a:r>
                        <a:rPr lang="fr-FR" dirty="0"/>
                        <a:t>0, 3, 5 ou NA</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612685">
                <a:tc>
                  <a:txBody>
                    <a:bodyPr/>
                    <a:lstStyle/>
                    <a:p>
                      <a:r>
                        <a:rPr lang="fr-FR" sz="1800" kern="1200" dirty="0">
                          <a:solidFill>
                            <a:schemeClr val="dk1"/>
                          </a:solidFill>
                          <a:latin typeface="+mn-lt"/>
                          <a:ea typeface="+mn-ea"/>
                          <a:cs typeface="+mn-cs"/>
                        </a:rPr>
                        <a:t>Le projet est enregistré dans un référentiel de portefeuille de projets et est financé</a:t>
                      </a:r>
                    </a:p>
                  </a:txBody>
                  <a:tcPr/>
                </a:tc>
                <a:tc>
                  <a:txBody>
                    <a:bodyPr/>
                    <a:lstStyle/>
                    <a:p>
                      <a:r>
                        <a:rPr lang="fr-FR" dirty="0"/>
                        <a:t>0, 3, 5 ou NA</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8688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Le projet a été initialisé sur la base d’un cas d’affaire ou d’une justification des bénéfices attendus, en partenariat avec les parties prenantes</a:t>
                      </a:r>
                    </a:p>
                    <a:p>
                      <a:pPr marL="0" algn="l" defTabSz="914400" rtl="0" eaLnBrk="1" latinLnBrk="0" hangingPunct="1"/>
                      <a:endParaRPr lang="fr-FR" sz="1800" kern="1200" dirty="0">
                        <a:solidFill>
                          <a:schemeClr val="dk1"/>
                        </a:solidFill>
                        <a:latin typeface="+mn-lt"/>
                        <a:ea typeface="+mn-ea"/>
                        <a:cs typeface="+mn-cs"/>
                      </a:endParaRPr>
                    </a:p>
                  </a:txBody>
                  <a:tcPr/>
                </a:tc>
                <a:tc>
                  <a:txBody>
                    <a:bodyPr/>
                    <a:lstStyle/>
                    <a:p>
                      <a:r>
                        <a:rPr lang="fr-FR" dirty="0"/>
                        <a:t>0, 3, 5 ou NA</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1289059">
                <a:tc>
                  <a:txBody>
                    <a:bodyPr/>
                    <a:lstStyle/>
                    <a:p>
                      <a:pPr marL="0" algn="l" defTabSz="914400" rtl="0" eaLnBrk="1" latinLnBrk="0" hangingPunct="1"/>
                      <a:r>
                        <a:rPr lang="fr-FR" sz="1800" kern="1200" dirty="0">
                          <a:solidFill>
                            <a:schemeClr val="dk1"/>
                          </a:solidFill>
                          <a:latin typeface="+mn-lt"/>
                          <a:ea typeface="+mn-ea"/>
                          <a:cs typeface="+mn-cs"/>
                        </a:rPr>
                        <a:t>La charte de projet a été rédigée, a été signée par le commanditaire et expose les grands objectifs , les bénéfices, les critères de succès, les contraintes et les hypothèses, et l’organisation du projet</a:t>
                      </a:r>
                    </a:p>
                  </a:txBody>
                  <a:tcPr/>
                </a:tc>
                <a:tc>
                  <a:txBody>
                    <a:bodyPr/>
                    <a:lstStyle/>
                    <a:p>
                      <a:r>
                        <a:rPr lang="fr-FR" dirty="0"/>
                        <a:t>0, 3, 5 ou NA</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1400423">
                <a:tc>
                  <a:txBody>
                    <a:bodyPr/>
                    <a:lstStyle/>
                    <a:p>
                      <a:r>
                        <a:rPr lang="fr-FR" dirty="0"/>
                        <a:t>Le plan de management de projet existe et couvre les domaines d’intégration, contenu, délais, coûts, qualité, risques, communications, approvisionnements, ressources humaines et partie prenantes</a:t>
                      </a:r>
                    </a:p>
                  </a:txBody>
                  <a:tcPr/>
                </a:tc>
                <a:tc>
                  <a:txBody>
                    <a:bodyPr/>
                    <a:lstStyle/>
                    <a:p>
                      <a:r>
                        <a:rPr lang="fr-FR" dirty="0"/>
                        <a:t>0, 3, 5 ou NA</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l’intégration du projet</a:t>
            </a:r>
          </a:p>
        </p:txBody>
      </p:sp>
      <p:sp>
        <p:nvSpPr>
          <p:cNvPr id="2" name="Espace réservé du pied de page 1">
            <a:extLst>
              <a:ext uri="{FF2B5EF4-FFF2-40B4-BE49-F238E27FC236}">
                <a16:creationId xmlns:a16="http://schemas.microsoft.com/office/drawing/2014/main" id="{93595F86-EC1C-45D4-8F86-D1B8F4CDB90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023957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2062103"/>
          </a:xfrm>
          <a:prstGeom prst="rect">
            <a:avLst/>
          </a:prstGeom>
          <a:noFill/>
        </p:spPr>
        <p:txBody>
          <a:bodyPr wrap="square" rtlCol="0">
            <a:spAutoFit/>
          </a:bodyPr>
          <a:lstStyle/>
          <a:p>
            <a:pPr algn="ctr"/>
            <a:r>
              <a:rPr lang="fr-FR" sz="3200" b="1" dirty="0"/>
              <a:t>MANAGEMENT DE L’INTEGRATION DU PROJET</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158837" y="137775"/>
          <a:ext cx="8908470" cy="6681263"/>
        </p:xfrm>
        <a:graphic>
          <a:graphicData uri="http://schemas.openxmlformats.org/drawingml/2006/table">
            <a:tbl>
              <a:tblPr firstRow="1" bandRow="1">
                <a:tableStyleId>{5C22544A-7EE6-4342-B048-85BDC9FD1C3A}</a:tableStyleId>
              </a:tblPr>
              <a:tblGrid>
                <a:gridCol w="5017249">
                  <a:extLst>
                    <a:ext uri="{9D8B030D-6E8A-4147-A177-3AD203B41FA5}">
                      <a16:colId xmlns:a16="http://schemas.microsoft.com/office/drawing/2014/main" val="2126170792"/>
                    </a:ext>
                  </a:extLst>
                </a:gridCol>
                <a:gridCol w="1468117">
                  <a:extLst>
                    <a:ext uri="{9D8B030D-6E8A-4147-A177-3AD203B41FA5}">
                      <a16:colId xmlns:a16="http://schemas.microsoft.com/office/drawing/2014/main" val="973778650"/>
                    </a:ext>
                  </a:extLst>
                </a:gridCol>
                <a:gridCol w="912226">
                  <a:extLst>
                    <a:ext uri="{9D8B030D-6E8A-4147-A177-3AD203B41FA5}">
                      <a16:colId xmlns:a16="http://schemas.microsoft.com/office/drawing/2014/main" val="3571137902"/>
                    </a:ext>
                  </a:extLst>
                </a:gridCol>
                <a:gridCol w="1510878">
                  <a:extLst>
                    <a:ext uri="{9D8B030D-6E8A-4147-A177-3AD203B41FA5}">
                      <a16:colId xmlns:a16="http://schemas.microsoft.com/office/drawing/2014/main" val="501303867"/>
                    </a:ext>
                  </a:extLst>
                </a:gridCol>
              </a:tblGrid>
              <a:tr h="446117">
                <a:tc>
                  <a:txBody>
                    <a:bodyPr/>
                    <a:lstStyle/>
                    <a:p>
                      <a:pPr algn="ctr"/>
                      <a:r>
                        <a:rPr lang="fr-FR" sz="1600" dirty="0"/>
                        <a:t>Intégration</a:t>
                      </a:r>
                    </a:p>
                  </a:txBody>
                  <a:tcPr/>
                </a:tc>
                <a:tc>
                  <a:txBody>
                    <a:bodyPr/>
                    <a:lstStyle/>
                    <a:p>
                      <a:pPr algn="ctr"/>
                      <a:r>
                        <a:rPr lang="fr-FR" sz="1600" dirty="0"/>
                        <a:t>Score</a:t>
                      </a:r>
                    </a:p>
                  </a:txBody>
                  <a:tcPr/>
                </a:tc>
                <a:tc>
                  <a:txBody>
                    <a:bodyPr/>
                    <a:lstStyle/>
                    <a:p>
                      <a:pPr algn="ctr"/>
                      <a:r>
                        <a:rPr lang="fr-FR" sz="1600" dirty="0"/>
                        <a:t>Valeur</a:t>
                      </a:r>
                    </a:p>
                  </a:txBody>
                  <a:tcPr/>
                </a:tc>
                <a:tc>
                  <a:txBody>
                    <a:bodyPr/>
                    <a:lstStyle/>
                    <a:p>
                      <a:pPr algn="ctr"/>
                      <a:r>
                        <a:rPr lang="fr-FR" sz="1600" dirty="0"/>
                        <a:t>Votre  notation</a:t>
                      </a:r>
                    </a:p>
                  </a:txBody>
                  <a:tcPr/>
                </a:tc>
                <a:extLst>
                  <a:ext uri="{0D108BD9-81ED-4DB2-BD59-A6C34878D82A}">
                    <a16:rowId xmlns:a16="http://schemas.microsoft.com/office/drawing/2014/main" val="1020992721"/>
                  </a:ext>
                </a:extLst>
              </a:tr>
              <a:tr h="788591">
                <a:tc>
                  <a:txBody>
                    <a:bodyPr/>
                    <a:lstStyle/>
                    <a:p>
                      <a:r>
                        <a:rPr lang="fr-FR" sz="1600" dirty="0"/>
                        <a:t>Le plan de management de projet a été élaboré avec le personnel de management de projet et des parties prenantes </a:t>
                      </a:r>
                      <a:r>
                        <a:rPr lang="fr-FR" sz="1600" dirty="0" err="1"/>
                        <a:t>clées</a:t>
                      </a:r>
                      <a:r>
                        <a:rPr lang="fr-FR" sz="1600" dirty="0"/>
                        <a:t> lorsque nécessaire</a:t>
                      </a:r>
                    </a:p>
                  </a:txBody>
                  <a:tcPr/>
                </a:tc>
                <a:tc>
                  <a:txBody>
                    <a:bodyPr/>
                    <a:lstStyle/>
                    <a:p>
                      <a:r>
                        <a:rPr lang="fr-FR" sz="1600" dirty="0"/>
                        <a:t>0, 3, 5 ou NA</a:t>
                      </a:r>
                      <a:endParaRPr lang="fr-FR" sz="1600" baseline="0" dirty="0"/>
                    </a:p>
                    <a:p>
                      <a:endParaRPr lang="fr-FR" sz="1600" dirty="0"/>
                    </a:p>
                  </a:txBody>
                  <a:tcPr/>
                </a:tc>
                <a:tc>
                  <a:txBody>
                    <a:bodyPr/>
                    <a:lstStyle/>
                    <a:p>
                      <a:r>
                        <a:rPr lang="fr-FR" sz="1600" dirty="0"/>
                        <a:t>5</a:t>
                      </a:r>
                    </a:p>
                  </a:txBody>
                  <a:tcPr/>
                </a:tc>
                <a:tc>
                  <a:txBody>
                    <a:bodyPr/>
                    <a:lstStyle/>
                    <a:p>
                      <a:endParaRPr lang="fr-FR" sz="1600" dirty="0"/>
                    </a:p>
                  </a:txBody>
                  <a:tcPr/>
                </a:tc>
                <a:extLst>
                  <a:ext uri="{0D108BD9-81ED-4DB2-BD59-A6C34878D82A}">
                    <a16:rowId xmlns:a16="http://schemas.microsoft.com/office/drawing/2014/main" val="3617802200"/>
                  </a:ext>
                </a:extLst>
              </a:tr>
              <a:tr h="554934">
                <a:tc>
                  <a:txBody>
                    <a:bodyPr/>
                    <a:lstStyle/>
                    <a:p>
                      <a:pPr marL="0" algn="l" defTabSz="914400" rtl="0" eaLnBrk="1" latinLnBrk="0" hangingPunct="1"/>
                      <a:r>
                        <a:rPr lang="fr-FR" sz="1600" kern="1200" dirty="0">
                          <a:solidFill>
                            <a:schemeClr val="dk1"/>
                          </a:solidFill>
                          <a:latin typeface="+mn-lt"/>
                          <a:ea typeface="+mn-ea"/>
                          <a:cs typeface="+mn-cs"/>
                        </a:rPr>
                        <a:t>Ce plan est terminé et approuvé par le commanditaire et le comité de pilotage</a:t>
                      </a:r>
                    </a:p>
                  </a:txBody>
                  <a:tcPr/>
                </a:tc>
                <a:tc>
                  <a:txBody>
                    <a:bodyPr/>
                    <a:lstStyle/>
                    <a:p>
                      <a:r>
                        <a:rPr lang="fr-FR" sz="1600" dirty="0"/>
                        <a:t>0, 3, 5 ou NA</a:t>
                      </a:r>
                      <a:endParaRPr lang="fr-FR" sz="1600" baseline="0" dirty="0"/>
                    </a:p>
                  </a:txBody>
                  <a:tcPr/>
                </a:tc>
                <a:tc>
                  <a:txBody>
                    <a:bodyPr/>
                    <a:lstStyle/>
                    <a:p>
                      <a:r>
                        <a:rPr lang="fr-FR" sz="1600" dirty="0"/>
                        <a:t>5</a:t>
                      </a:r>
                    </a:p>
                  </a:txBody>
                  <a:tcPr/>
                </a:tc>
                <a:tc>
                  <a:txBody>
                    <a:bodyPr/>
                    <a:lstStyle/>
                    <a:p>
                      <a:pPr marL="0" algn="l" defTabSz="914400" rtl="0" eaLnBrk="1" latinLnBrk="0" hangingPunct="1"/>
                      <a:endParaRPr lang="fr-FR" sz="16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828504">
                <a:tc>
                  <a:txBody>
                    <a:bodyPr/>
                    <a:lstStyle/>
                    <a:p>
                      <a:r>
                        <a:rPr lang="fr-FR" sz="1600" b="1" kern="1200" dirty="0">
                          <a:solidFill>
                            <a:schemeClr val="dk1"/>
                          </a:solidFill>
                          <a:latin typeface="+mn-lt"/>
                          <a:ea typeface="+mn-ea"/>
                          <a:cs typeface="+mn-cs"/>
                        </a:rPr>
                        <a:t>Le commanditaire du projet est activement engagé dans le projet: Participation aux réunions, approbation rapide des livrables, prise en compte des escalades…..</a:t>
                      </a:r>
                    </a:p>
                  </a:txBody>
                  <a:tcPr/>
                </a:tc>
                <a:tc>
                  <a:txBody>
                    <a:bodyPr/>
                    <a:lstStyle/>
                    <a:p>
                      <a:r>
                        <a:rPr lang="fr-FR" sz="1600" dirty="0"/>
                        <a:t>0, 3, 5 ou NA</a:t>
                      </a:r>
                      <a:endParaRPr lang="fr-FR" sz="1600" baseline="0" dirty="0"/>
                    </a:p>
                  </a:txBody>
                  <a:tcPr/>
                </a:tc>
                <a:tc>
                  <a:txBody>
                    <a:bodyPr/>
                    <a:lstStyle/>
                    <a:p>
                      <a:r>
                        <a:rPr lang="fr-FR" sz="1600" dirty="0"/>
                        <a:t>5</a:t>
                      </a:r>
                    </a:p>
                  </a:txBody>
                  <a:tcPr/>
                </a:tc>
                <a:tc>
                  <a:txBody>
                    <a:bodyPr/>
                    <a:lstStyle/>
                    <a:p>
                      <a:endParaRPr lang="fr-FR" sz="1600" b="1" dirty="0">
                        <a:solidFill>
                          <a:srgbClr val="FF0000"/>
                        </a:solidFill>
                      </a:endParaRPr>
                    </a:p>
                  </a:txBody>
                  <a:tcPr/>
                </a:tc>
                <a:extLst>
                  <a:ext uri="{0D108BD9-81ED-4DB2-BD59-A6C34878D82A}">
                    <a16:rowId xmlns:a16="http://schemas.microsoft.com/office/drawing/2014/main" val="227430433"/>
                  </a:ext>
                </a:extLst>
              </a:tr>
              <a:tr h="554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kern="1200" dirty="0">
                          <a:solidFill>
                            <a:schemeClr val="dk1"/>
                          </a:solidFill>
                          <a:latin typeface="+mn-lt"/>
                          <a:ea typeface="+mn-ea"/>
                          <a:cs typeface="+mn-cs"/>
                        </a:rPr>
                        <a:t>Les problèmes et les anomalies critiques ne restent pas ouverts, sans suite</a:t>
                      </a:r>
                    </a:p>
                  </a:txBody>
                  <a:tcPr/>
                </a:tc>
                <a:tc>
                  <a:txBody>
                    <a:bodyPr/>
                    <a:lstStyle/>
                    <a:p>
                      <a:r>
                        <a:rPr lang="fr-FR" sz="1600" dirty="0"/>
                        <a:t>0, 3, 5 ou NA</a:t>
                      </a:r>
                      <a:endParaRPr lang="fr-FR" sz="1600" baseline="0" dirty="0"/>
                    </a:p>
                  </a:txBody>
                  <a:tcPr/>
                </a:tc>
                <a:tc>
                  <a:txBody>
                    <a:bodyPr/>
                    <a:lstStyle/>
                    <a:p>
                      <a:r>
                        <a:rPr lang="fr-FR" sz="16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solidFill>
                          <a:srgbClr val="FF0000"/>
                        </a:solidFill>
                      </a:endParaRPr>
                    </a:p>
                  </a:txBody>
                  <a:tcPr/>
                </a:tc>
                <a:extLst>
                  <a:ext uri="{0D108BD9-81ED-4DB2-BD59-A6C34878D82A}">
                    <a16:rowId xmlns:a16="http://schemas.microsoft.com/office/drawing/2014/main" val="3830246541"/>
                  </a:ext>
                </a:extLst>
              </a:tr>
              <a:tr h="637310">
                <a:tc>
                  <a:txBody>
                    <a:bodyPr/>
                    <a:lstStyle/>
                    <a:p>
                      <a:pPr marL="0" algn="l" defTabSz="914400" rtl="0" eaLnBrk="1" latinLnBrk="0" hangingPunct="1"/>
                      <a:r>
                        <a:rPr lang="fr-FR" sz="1600" b="1" kern="1200" dirty="0">
                          <a:solidFill>
                            <a:schemeClr val="dk1"/>
                          </a:solidFill>
                          <a:latin typeface="+mn-lt"/>
                          <a:ea typeface="+mn-ea"/>
                          <a:cs typeface="+mn-cs"/>
                        </a:rPr>
                        <a:t>Le processus de maitrise intégrée des changements est documenté, diffusé aux parties prenantes et appliqué</a:t>
                      </a:r>
                    </a:p>
                  </a:txBody>
                  <a:tcPr/>
                </a:tc>
                <a:tc>
                  <a:txBody>
                    <a:bodyPr/>
                    <a:lstStyle/>
                    <a:p>
                      <a:r>
                        <a:rPr lang="fr-FR" sz="1600" dirty="0"/>
                        <a:t>0, 3, 5 ou NA</a:t>
                      </a:r>
                      <a:endParaRPr lang="fr-FR" sz="1600" baseline="0" dirty="0"/>
                    </a:p>
                  </a:txBody>
                  <a:tcPr/>
                </a:tc>
                <a:tc>
                  <a:txBody>
                    <a:bodyPr/>
                    <a:lstStyle/>
                    <a:p>
                      <a:r>
                        <a:rPr lang="fr-FR" sz="16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600" b="1" dirty="0">
                        <a:solidFill>
                          <a:srgbClr val="FF0000"/>
                        </a:solidFill>
                      </a:endParaRPr>
                    </a:p>
                  </a:txBody>
                  <a:tcPr/>
                </a:tc>
                <a:extLst>
                  <a:ext uri="{0D108BD9-81ED-4DB2-BD59-A6C34878D82A}">
                    <a16:rowId xmlns:a16="http://schemas.microsoft.com/office/drawing/2014/main" val="2812462739"/>
                  </a:ext>
                </a:extLst>
              </a:tr>
              <a:tr h="860666">
                <a:tc>
                  <a:txBody>
                    <a:bodyPr/>
                    <a:lstStyle/>
                    <a:p>
                      <a:r>
                        <a:rPr lang="fr-FR" sz="1600" b="1" dirty="0"/>
                        <a:t>L’impact total des changements approuvés reste raisonnable et inférieur à 10% du coût initial et du temps total initial</a:t>
                      </a:r>
                    </a:p>
                  </a:txBody>
                  <a:tcPr/>
                </a:tc>
                <a:tc>
                  <a:txBody>
                    <a:bodyPr/>
                    <a:lstStyle/>
                    <a:p>
                      <a:r>
                        <a:rPr lang="fr-FR" sz="1600" dirty="0"/>
                        <a:t>0, 3, 5 ou NA</a:t>
                      </a:r>
                      <a:endParaRPr lang="fr-FR" sz="1600" baseline="0" dirty="0"/>
                    </a:p>
                  </a:txBody>
                  <a:tcPr/>
                </a:tc>
                <a:tc>
                  <a:txBody>
                    <a:bodyPr/>
                    <a:lstStyle/>
                    <a:p>
                      <a:r>
                        <a:rPr lang="fr-FR" sz="1600" dirty="0"/>
                        <a:t>5</a:t>
                      </a:r>
                    </a:p>
                  </a:txBody>
                  <a:tcPr/>
                </a:tc>
                <a:tc>
                  <a:txBody>
                    <a:bodyPr/>
                    <a:lstStyle/>
                    <a:p>
                      <a:endParaRPr lang="fr-FR" sz="1600" dirty="0"/>
                    </a:p>
                  </a:txBody>
                  <a:tcPr/>
                </a:tc>
                <a:extLst>
                  <a:ext uri="{0D108BD9-81ED-4DB2-BD59-A6C34878D82A}">
                    <a16:rowId xmlns:a16="http://schemas.microsoft.com/office/drawing/2014/main" val="1452519780"/>
                  </a:ext>
                </a:extLst>
              </a:tr>
              <a:tr h="1022248">
                <a:tc>
                  <a:txBody>
                    <a:bodyPr/>
                    <a:lstStyle/>
                    <a:p>
                      <a:r>
                        <a:rPr lang="fr-FR" sz="1600" b="1" dirty="0"/>
                        <a:t>Les revues de jalon sont conduites comme prévu avec le comité de pilotage ou son équivalent. Un compte rendu de décision est fourni avec les plans correspondants et approuvés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0, 3, 5 ou NA</a:t>
                      </a:r>
                      <a:endParaRPr lang="fr-FR" sz="1600" baseline="0" dirty="0"/>
                    </a:p>
                    <a:p>
                      <a:endParaRPr lang="fr-FR" sz="1600" baseline="0" dirty="0"/>
                    </a:p>
                  </a:txBody>
                  <a:tcPr/>
                </a:tc>
                <a:tc>
                  <a:txBody>
                    <a:bodyPr/>
                    <a:lstStyle/>
                    <a:p>
                      <a:r>
                        <a:rPr lang="fr-FR" sz="1600" dirty="0"/>
                        <a:t>5</a:t>
                      </a:r>
                    </a:p>
                  </a:txBody>
                  <a:tcPr/>
                </a:tc>
                <a:tc>
                  <a:txBody>
                    <a:bodyPr/>
                    <a:lstStyle/>
                    <a:p>
                      <a:endParaRPr lang="fr-FR" sz="1600" dirty="0"/>
                    </a:p>
                  </a:txBody>
                  <a:tcPr/>
                </a:tc>
                <a:extLst>
                  <a:ext uri="{0D108BD9-81ED-4DB2-BD59-A6C34878D82A}">
                    <a16:rowId xmlns:a16="http://schemas.microsoft.com/office/drawing/2014/main" val="844983706"/>
                  </a:ext>
                </a:extLst>
              </a:tr>
              <a:tr h="860666">
                <a:tc>
                  <a:txBody>
                    <a:bodyPr/>
                    <a:lstStyle/>
                    <a:p>
                      <a:r>
                        <a:rPr lang="fr-FR" sz="1600" dirty="0"/>
                        <a:t>La fin des phases majeures et la fin du projet font l’objet du passage formel d’un jalon</a:t>
                      </a:r>
                    </a:p>
                  </a:txBody>
                  <a:tcPr/>
                </a:tc>
                <a:tc>
                  <a:txBody>
                    <a:bodyPr/>
                    <a:lstStyle/>
                    <a:p>
                      <a:r>
                        <a:rPr lang="fr-FR" sz="1600" dirty="0"/>
                        <a:t>0, 3, 5 ou NA</a:t>
                      </a:r>
                      <a:endParaRPr lang="fr-FR" sz="1600" baseline="0" dirty="0"/>
                    </a:p>
                  </a:txBody>
                  <a:tcPr/>
                </a:tc>
                <a:tc>
                  <a:txBody>
                    <a:bodyPr/>
                    <a:lstStyle/>
                    <a:p>
                      <a:r>
                        <a:rPr lang="fr-FR" sz="1600" dirty="0"/>
                        <a:t>5</a:t>
                      </a:r>
                    </a:p>
                  </a:txBody>
                  <a:tcPr/>
                </a:tc>
                <a:tc>
                  <a:txBody>
                    <a:bodyPr/>
                    <a:lstStyle/>
                    <a:p>
                      <a:endParaRPr lang="fr-FR" sz="1600" dirty="0"/>
                    </a:p>
                  </a:txBody>
                  <a:tcPr/>
                </a:tc>
                <a:extLst>
                  <a:ext uri="{0D108BD9-81ED-4DB2-BD59-A6C34878D82A}">
                    <a16:rowId xmlns:a16="http://schemas.microsoft.com/office/drawing/2014/main" val="2475050988"/>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3046988"/>
          </a:xfrm>
          <a:prstGeom prst="rect">
            <a:avLst/>
          </a:prstGeom>
          <a:solidFill>
            <a:schemeClr val="accent1"/>
          </a:solidFill>
        </p:spPr>
        <p:txBody>
          <a:bodyPr wrap="square" rtlCol="0">
            <a:spAutoFit/>
          </a:bodyPr>
          <a:lstStyle/>
          <a:p>
            <a:pPr algn="ctr"/>
            <a:r>
              <a:rPr lang="fr-FR" sz="3200" b="1" dirty="0">
                <a:solidFill>
                  <a:schemeClr val="bg1"/>
                </a:solidFill>
              </a:rPr>
              <a:t>Bilan de santé / </a:t>
            </a:r>
          </a:p>
          <a:p>
            <a:pPr algn="ctr"/>
            <a:r>
              <a:rPr lang="fr-FR" sz="3200" b="1" dirty="0">
                <a:solidFill>
                  <a:schemeClr val="bg1"/>
                </a:solidFill>
              </a:rPr>
              <a:t>Bilan de la maturité</a:t>
            </a:r>
          </a:p>
          <a:p>
            <a:pPr algn="ctr"/>
            <a:r>
              <a:rPr lang="fr-FR" sz="3200" b="1" dirty="0">
                <a:solidFill>
                  <a:schemeClr val="bg1"/>
                </a:solidFill>
              </a:rPr>
              <a:t>Analyse de l’intégration du projet</a:t>
            </a:r>
          </a:p>
        </p:txBody>
      </p:sp>
      <p:sp>
        <p:nvSpPr>
          <p:cNvPr id="2" name="Espace réservé du pied de page 1">
            <a:extLst>
              <a:ext uri="{FF2B5EF4-FFF2-40B4-BE49-F238E27FC236}">
                <a16:creationId xmlns:a16="http://schemas.microsoft.com/office/drawing/2014/main" id="{3E09F804-FD6B-4689-82FF-BA635F2EE6A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51700269"/>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393053" y="2175164"/>
            <a:ext cx="9302448" cy="1404059"/>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LE CHEF DE PROJET</a:t>
            </a:r>
          </a:p>
        </p:txBody>
      </p:sp>
    </p:spTree>
    <p:extLst>
      <p:ext uri="{BB962C8B-B14F-4D97-AF65-F5344CB8AC3E}">
        <p14:creationId xmlns:p14="http://schemas.microsoft.com/office/powerpoint/2010/main" val="23329262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2092881"/>
          </a:xfrm>
          <a:prstGeom prst="rect">
            <a:avLst/>
          </a:prstGeom>
          <a:solidFill>
            <a:schemeClr val="accent6">
              <a:lumMod val="20000"/>
              <a:lumOff val="80000"/>
            </a:schemeClr>
          </a:solidFill>
        </p:spPr>
        <p:txBody>
          <a:bodyPr wrap="square" rtlCol="0">
            <a:spAutoFit/>
          </a:bodyPr>
          <a:lstStyle/>
          <a:p>
            <a:pPr algn="ctr"/>
            <a:r>
              <a:rPr lang="fr-FR" sz="2600" b="1" dirty="0"/>
              <a:t>Rôle, responsabilités et compétence du chef de projet</a:t>
            </a:r>
          </a:p>
        </p:txBody>
      </p:sp>
      <p:sp>
        <p:nvSpPr>
          <p:cNvPr id="2" name="ZoneTexte 1">
            <a:extLst>
              <a:ext uri="{FF2B5EF4-FFF2-40B4-BE49-F238E27FC236}">
                <a16:creationId xmlns:a16="http://schemas.microsoft.com/office/drawing/2014/main" id="{330EB857-FC4C-41E0-B644-0877D0AEA2A1}"/>
              </a:ext>
            </a:extLst>
          </p:cNvPr>
          <p:cNvSpPr txBox="1"/>
          <p:nvPr/>
        </p:nvSpPr>
        <p:spPr>
          <a:xfrm>
            <a:off x="2673927" y="221673"/>
            <a:ext cx="4184073" cy="6601807"/>
          </a:xfrm>
          <a:prstGeom prst="rect">
            <a:avLst/>
          </a:prstGeom>
          <a:noFill/>
          <a:ln>
            <a:solidFill>
              <a:schemeClr val="accent1"/>
            </a:solidFill>
          </a:ln>
        </p:spPr>
        <p:txBody>
          <a:bodyPr wrap="square" rtlCol="0">
            <a:spAutoFit/>
          </a:bodyPr>
          <a:lstStyle/>
          <a:p>
            <a:pPr algn="ctr"/>
            <a:r>
              <a:rPr lang="fr-FR" b="1" i="1" dirty="0"/>
              <a:t>Grand projet</a:t>
            </a:r>
          </a:p>
          <a:p>
            <a:pPr marL="285750" indent="-285750">
              <a:lnSpc>
                <a:spcPct val="150000"/>
              </a:lnSpc>
              <a:buFont typeface="Wingdings" panose="05000000000000000000" pitchFamily="2" charset="2"/>
              <a:buChar char="§"/>
            </a:pPr>
            <a:r>
              <a:rPr lang="fr-FR" b="1" i="1" dirty="0"/>
              <a:t>Chef de projet</a:t>
            </a:r>
          </a:p>
          <a:p>
            <a:pPr marL="285750" indent="-285750">
              <a:lnSpc>
                <a:spcPct val="150000"/>
              </a:lnSpc>
              <a:buFont typeface="Wingdings" panose="05000000000000000000" pitchFamily="2" charset="2"/>
              <a:buChar char="§"/>
            </a:pPr>
            <a:r>
              <a:rPr lang="fr-FR" b="1" i="1" dirty="0"/>
              <a:t>Nombreux membres</a:t>
            </a:r>
          </a:p>
          <a:p>
            <a:pPr marL="285750" indent="-285750">
              <a:lnSpc>
                <a:spcPct val="150000"/>
              </a:lnSpc>
              <a:buFont typeface="Wingdings" panose="05000000000000000000" pitchFamily="2" charset="2"/>
              <a:buChar char="§"/>
            </a:pPr>
            <a:r>
              <a:rPr lang="fr-FR" b="1" i="1" dirty="0"/>
              <a:t>Chacun investi d’un rôle diffèrent</a:t>
            </a:r>
          </a:p>
          <a:p>
            <a:pPr marL="285750" indent="-285750">
              <a:lnSpc>
                <a:spcPct val="150000"/>
              </a:lnSpc>
              <a:buFont typeface="Wingdings" panose="05000000000000000000" pitchFamily="2" charset="2"/>
              <a:buChar char="§"/>
            </a:pPr>
            <a:r>
              <a:rPr lang="fr-FR" b="1" i="1" dirty="0"/>
              <a:t>Responsable des résultats du projet</a:t>
            </a:r>
          </a:p>
          <a:p>
            <a:pPr marL="285750" indent="-285750">
              <a:lnSpc>
                <a:spcPct val="150000"/>
              </a:lnSpc>
              <a:buFont typeface="Wingdings" panose="05000000000000000000" pitchFamily="2" charset="2"/>
              <a:buChar char="§"/>
            </a:pPr>
            <a:r>
              <a:rPr lang="fr-FR" b="1" i="1" dirty="0"/>
              <a:t>Aboutissement du projet</a:t>
            </a:r>
          </a:p>
          <a:p>
            <a:pPr marL="285750" indent="-285750">
              <a:lnSpc>
                <a:spcPct val="150000"/>
              </a:lnSpc>
              <a:buFont typeface="Wingdings" panose="05000000000000000000" pitchFamily="2" charset="2"/>
              <a:buChar char="§"/>
            </a:pPr>
            <a:r>
              <a:rPr lang="fr-FR" b="1" i="1" dirty="0"/>
              <a:t>Vision globale de l’équipe</a:t>
            </a:r>
          </a:p>
          <a:p>
            <a:pPr marL="285750" indent="-285750">
              <a:lnSpc>
                <a:spcPct val="150000"/>
              </a:lnSpc>
              <a:buFont typeface="Wingdings" panose="05000000000000000000" pitchFamily="2" charset="2"/>
              <a:buChar char="§"/>
            </a:pPr>
            <a:r>
              <a:rPr lang="fr-FR" b="1" i="1" dirty="0"/>
              <a:t>Passer en revue la mission du projet</a:t>
            </a:r>
          </a:p>
          <a:p>
            <a:pPr marL="285750" indent="-285750">
              <a:lnSpc>
                <a:spcPct val="150000"/>
              </a:lnSpc>
              <a:buFont typeface="Wingdings" panose="05000000000000000000" pitchFamily="2" charset="2"/>
              <a:buChar char="§"/>
            </a:pPr>
            <a:r>
              <a:rPr lang="fr-FR" b="1" i="1" dirty="0"/>
              <a:t>Motiver l’équipe</a:t>
            </a:r>
          </a:p>
          <a:p>
            <a:pPr marL="285750" indent="-285750">
              <a:lnSpc>
                <a:spcPct val="150000"/>
              </a:lnSpc>
              <a:buFont typeface="Wingdings" panose="05000000000000000000" pitchFamily="2" charset="2"/>
              <a:buChar char="§"/>
            </a:pPr>
            <a:r>
              <a:rPr lang="fr-FR" b="1" i="1" dirty="0"/>
              <a:t>Désignation du projet</a:t>
            </a:r>
          </a:p>
          <a:p>
            <a:pPr marL="285750" indent="-285750">
              <a:lnSpc>
                <a:spcPct val="150000"/>
              </a:lnSpc>
              <a:buFont typeface="Wingdings" panose="05000000000000000000" pitchFamily="2" charset="2"/>
              <a:buChar char="§"/>
            </a:pPr>
            <a:r>
              <a:rPr lang="fr-FR" b="1" i="1" dirty="0"/>
              <a:t>Le chef de projet n’est pas expert de tous les domaines de connaissance</a:t>
            </a:r>
          </a:p>
          <a:p>
            <a:pPr marL="285750" indent="-285750">
              <a:lnSpc>
                <a:spcPct val="150000"/>
              </a:lnSpc>
              <a:buFont typeface="Wingdings" panose="05000000000000000000" pitchFamily="2" charset="2"/>
              <a:buChar char="§"/>
            </a:pPr>
            <a:r>
              <a:rPr lang="fr-FR" b="1" i="1" dirty="0"/>
              <a:t>Posséder des connaissances en management de projets</a:t>
            </a:r>
          </a:p>
          <a:p>
            <a:pPr marL="285750" indent="-285750">
              <a:lnSpc>
                <a:spcPct val="150000"/>
              </a:lnSpc>
              <a:buFont typeface="Wingdings" panose="05000000000000000000" pitchFamily="2" charset="2"/>
              <a:buChar char="§"/>
            </a:pPr>
            <a:r>
              <a:rPr lang="fr-FR" b="1" i="1" dirty="0"/>
              <a:t>Réunion, évaluation…	</a:t>
            </a:r>
          </a:p>
          <a:p>
            <a:pPr marL="285750" indent="-285750">
              <a:lnSpc>
                <a:spcPct val="150000"/>
              </a:lnSpc>
              <a:buFont typeface="Wingdings" panose="05000000000000000000" pitchFamily="2" charset="2"/>
              <a:buChar char="§"/>
            </a:pPr>
            <a:r>
              <a:rPr lang="fr-FR" b="1" i="1" dirty="0"/>
              <a:t>…</a:t>
            </a:r>
          </a:p>
        </p:txBody>
      </p:sp>
      <p:sp>
        <p:nvSpPr>
          <p:cNvPr id="7" name="ZoneTexte 6">
            <a:extLst>
              <a:ext uri="{FF2B5EF4-FFF2-40B4-BE49-F238E27FC236}">
                <a16:creationId xmlns:a16="http://schemas.microsoft.com/office/drawing/2014/main" id="{51B7E372-1477-4710-A795-6D5177F68F06}"/>
              </a:ext>
            </a:extLst>
          </p:cNvPr>
          <p:cNvSpPr txBox="1"/>
          <p:nvPr/>
        </p:nvSpPr>
        <p:spPr>
          <a:xfrm>
            <a:off x="7065818" y="205040"/>
            <a:ext cx="4987637" cy="6601807"/>
          </a:xfrm>
          <a:prstGeom prst="rect">
            <a:avLst/>
          </a:prstGeom>
          <a:noFill/>
          <a:ln>
            <a:solidFill>
              <a:schemeClr val="accent1"/>
            </a:solidFill>
          </a:ln>
        </p:spPr>
        <p:txBody>
          <a:bodyPr wrap="square" rtlCol="0">
            <a:spAutoFit/>
          </a:bodyPr>
          <a:lstStyle/>
          <a:p>
            <a:pPr algn="ctr"/>
            <a:r>
              <a:rPr lang="fr-FR" b="1" i="1" dirty="0"/>
              <a:t>Grand Orchestre</a:t>
            </a:r>
          </a:p>
          <a:p>
            <a:pPr marL="285750" indent="-285750">
              <a:lnSpc>
                <a:spcPct val="150000"/>
              </a:lnSpc>
              <a:buFont typeface="Wingdings" panose="05000000000000000000" pitchFamily="2" charset="2"/>
              <a:buChar char="§"/>
            </a:pPr>
            <a:r>
              <a:rPr lang="fr-FR" b="1" i="1" dirty="0"/>
              <a:t>Chef d’orchestre </a:t>
            </a:r>
          </a:p>
          <a:p>
            <a:pPr marL="285750" indent="-285750">
              <a:lnSpc>
                <a:spcPct val="150000"/>
              </a:lnSpc>
              <a:buFont typeface="Wingdings" panose="05000000000000000000" pitchFamily="2" charset="2"/>
              <a:buChar char="§"/>
            </a:pPr>
            <a:r>
              <a:rPr lang="fr-FR" b="1" i="1" dirty="0"/>
              <a:t>Nombreux membres</a:t>
            </a:r>
          </a:p>
          <a:p>
            <a:pPr marL="285750" indent="-285750">
              <a:lnSpc>
                <a:spcPct val="150000"/>
              </a:lnSpc>
              <a:buFont typeface="Wingdings" panose="05000000000000000000" pitchFamily="2" charset="2"/>
              <a:buChar char="§"/>
            </a:pPr>
            <a:r>
              <a:rPr lang="fr-FR" b="1" i="1" dirty="0"/>
              <a:t>Chacun investi d’un rôle diffèrent</a:t>
            </a:r>
          </a:p>
          <a:p>
            <a:pPr marL="285750" indent="-285750">
              <a:lnSpc>
                <a:spcPct val="150000"/>
              </a:lnSpc>
              <a:buFont typeface="Wingdings" panose="05000000000000000000" pitchFamily="2" charset="2"/>
              <a:buChar char="§"/>
            </a:pPr>
            <a:r>
              <a:rPr lang="fr-FR" b="1" i="1" dirty="0"/>
              <a:t>Responsable de la production de l’orchestre</a:t>
            </a:r>
          </a:p>
          <a:p>
            <a:pPr marL="285750" indent="-285750">
              <a:lnSpc>
                <a:spcPct val="150000"/>
              </a:lnSpc>
              <a:buFont typeface="Wingdings" panose="05000000000000000000" pitchFamily="2" charset="2"/>
              <a:buChar char="§"/>
            </a:pPr>
            <a:r>
              <a:rPr lang="fr-FR" b="1" i="1" dirty="0"/>
              <a:t>Concert symphonique</a:t>
            </a:r>
          </a:p>
          <a:p>
            <a:pPr marL="285750" indent="-285750">
              <a:lnSpc>
                <a:spcPct val="150000"/>
              </a:lnSpc>
              <a:buFont typeface="Wingdings" panose="05000000000000000000" pitchFamily="2" charset="2"/>
              <a:buChar char="§"/>
            </a:pPr>
            <a:r>
              <a:rPr lang="fr-FR" b="1" i="1" dirty="0"/>
              <a:t>Vision globale de l’équipe</a:t>
            </a:r>
          </a:p>
          <a:p>
            <a:pPr marL="285750" indent="-285750">
              <a:lnSpc>
                <a:spcPct val="150000"/>
              </a:lnSpc>
              <a:buFont typeface="Wingdings" panose="05000000000000000000" pitchFamily="2" charset="2"/>
              <a:buChar char="§"/>
            </a:pPr>
            <a:r>
              <a:rPr lang="fr-FR" b="1" i="1" dirty="0"/>
              <a:t>Passer en revue l’orchestre </a:t>
            </a:r>
          </a:p>
          <a:p>
            <a:pPr marL="285750" indent="-285750">
              <a:lnSpc>
                <a:spcPct val="150000"/>
              </a:lnSpc>
              <a:buFont typeface="Wingdings" panose="05000000000000000000" pitchFamily="2" charset="2"/>
              <a:buChar char="§"/>
            </a:pPr>
            <a:r>
              <a:rPr lang="fr-FR" b="1" i="1" dirty="0"/>
              <a:t>Motiver les membres</a:t>
            </a:r>
          </a:p>
          <a:p>
            <a:pPr marL="285750" indent="-285750">
              <a:lnSpc>
                <a:spcPct val="150000"/>
              </a:lnSpc>
              <a:buFont typeface="Wingdings" panose="05000000000000000000" pitchFamily="2" charset="2"/>
              <a:buChar char="§"/>
            </a:pPr>
            <a:r>
              <a:rPr lang="fr-FR" b="1" i="1" dirty="0"/>
              <a:t>Nom de l’orchestre</a:t>
            </a:r>
          </a:p>
          <a:p>
            <a:pPr marL="285750" indent="-285750">
              <a:lnSpc>
                <a:spcPct val="150000"/>
              </a:lnSpc>
              <a:buFont typeface="Wingdings" panose="05000000000000000000" pitchFamily="2" charset="2"/>
              <a:buChar char="§"/>
            </a:pPr>
            <a:r>
              <a:rPr lang="fr-FR" b="1" i="1" dirty="0"/>
              <a:t>Le chef d'orchestre n’est pas censé savoir jouer de tous les instruments</a:t>
            </a:r>
          </a:p>
          <a:p>
            <a:pPr marL="285750" indent="-285750">
              <a:lnSpc>
                <a:spcPct val="150000"/>
              </a:lnSpc>
              <a:buFont typeface="Wingdings" panose="05000000000000000000" pitchFamily="2" charset="2"/>
              <a:buChar char="§"/>
            </a:pPr>
            <a:r>
              <a:rPr lang="fr-FR" b="1" i="1" dirty="0"/>
              <a:t>Posséder compréhension, expérience, et connaissances musicales</a:t>
            </a:r>
          </a:p>
          <a:p>
            <a:pPr marL="285750" indent="-285750">
              <a:lnSpc>
                <a:spcPct val="150000"/>
              </a:lnSpc>
              <a:buFont typeface="Wingdings" panose="05000000000000000000" pitchFamily="2" charset="2"/>
              <a:buChar char="§"/>
            </a:pPr>
            <a:r>
              <a:rPr lang="fr-FR" b="1" i="1" dirty="0"/>
              <a:t>Répétitions …</a:t>
            </a:r>
          </a:p>
          <a:p>
            <a:pPr marL="285750" indent="-285750">
              <a:lnSpc>
                <a:spcPct val="150000"/>
              </a:lnSpc>
              <a:buFont typeface="Wingdings" panose="05000000000000000000" pitchFamily="2" charset="2"/>
              <a:buChar char="§"/>
            </a:pPr>
            <a:r>
              <a:rPr lang="fr-FR" b="1" i="1" dirty="0"/>
              <a:t>...</a:t>
            </a:r>
          </a:p>
        </p:txBody>
      </p:sp>
      <p:sp>
        <p:nvSpPr>
          <p:cNvPr id="3" name="Espace réservé du pied de page 2">
            <a:extLst>
              <a:ext uri="{FF2B5EF4-FFF2-40B4-BE49-F238E27FC236}">
                <a16:creationId xmlns:a16="http://schemas.microsoft.com/office/drawing/2014/main" id="{F9006A8E-D788-46D0-A92B-5A0D401F468B}"/>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01724860"/>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1292662"/>
          </a:xfrm>
          <a:prstGeom prst="rect">
            <a:avLst/>
          </a:prstGeom>
          <a:solidFill>
            <a:schemeClr val="accent6">
              <a:lumMod val="20000"/>
              <a:lumOff val="80000"/>
            </a:schemeClr>
          </a:solidFill>
        </p:spPr>
        <p:txBody>
          <a:bodyPr wrap="square" rtlCol="0">
            <a:spAutoFit/>
          </a:bodyPr>
          <a:lstStyle/>
          <a:p>
            <a:pPr algn="ctr"/>
            <a:r>
              <a:rPr lang="fr-FR" sz="2600" b="1" dirty="0"/>
              <a:t>Sphère d’influence du chef de projet</a:t>
            </a:r>
          </a:p>
        </p:txBody>
      </p:sp>
      <p:pic>
        <p:nvPicPr>
          <p:cNvPr id="3" name="Image 2">
            <a:extLst>
              <a:ext uri="{FF2B5EF4-FFF2-40B4-BE49-F238E27FC236}">
                <a16:creationId xmlns:a16="http://schemas.microsoft.com/office/drawing/2014/main" id="{B6D6CA96-6930-44BC-8D2E-04845D1530BA}"/>
              </a:ext>
            </a:extLst>
          </p:cNvPr>
          <p:cNvPicPr>
            <a:picLocks noChangeAspect="1"/>
          </p:cNvPicPr>
          <p:nvPr/>
        </p:nvPicPr>
        <p:blipFill>
          <a:blip r:embed="rId3"/>
          <a:stretch>
            <a:fillRect/>
          </a:stretch>
        </p:blipFill>
        <p:spPr>
          <a:xfrm>
            <a:off x="3523593" y="433387"/>
            <a:ext cx="6248400" cy="5991225"/>
          </a:xfrm>
          <a:prstGeom prst="rect">
            <a:avLst/>
          </a:prstGeom>
        </p:spPr>
      </p:pic>
      <p:sp>
        <p:nvSpPr>
          <p:cNvPr id="2" name="Espace réservé du pied de page 1">
            <a:extLst>
              <a:ext uri="{FF2B5EF4-FFF2-40B4-BE49-F238E27FC236}">
                <a16:creationId xmlns:a16="http://schemas.microsoft.com/office/drawing/2014/main" id="{A1D1E2E6-3300-4CD2-895F-C5FB38A336A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4916925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2092881"/>
          </a:xfrm>
          <a:prstGeom prst="rect">
            <a:avLst/>
          </a:prstGeom>
          <a:solidFill>
            <a:schemeClr val="accent6">
              <a:lumMod val="20000"/>
              <a:lumOff val="80000"/>
            </a:schemeClr>
          </a:solidFill>
        </p:spPr>
        <p:txBody>
          <a:bodyPr wrap="square" rtlCol="0">
            <a:spAutoFit/>
          </a:bodyPr>
          <a:lstStyle/>
          <a:p>
            <a:pPr algn="ctr"/>
            <a:r>
              <a:rPr lang="fr-FR" sz="2600" b="1" dirty="0"/>
              <a:t>Rôle, responsabilités et compétence du chef de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6555641"/>
          </a:xfrm>
          <a:prstGeom prst="rect">
            <a:avLst/>
          </a:prstGeom>
          <a:noFill/>
        </p:spPr>
        <p:txBody>
          <a:bodyPr wrap="square" rtlCol="0">
            <a:spAutoFit/>
          </a:bodyPr>
          <a:lstStyle/>
          <a:p>
            <a:pPr marL="342900" indent="-342900">
              <a:buFont typeface="Wingdings" panose="05000000000000000000" pitchFamily="2" charset="2"/>
              <a:buChar char="ü"/>
            </a:pPr>
            <a:r>
              <a:rPr lang="fr-FR" sz="2400" dirty="0"/>
              <a:t>Compétences interpersonnelles.</a:t>
            </a:r>
          </a:p>
          <a:p>
            <a:pPr marL="742950" lvl="1" indent="-285750">
              <a:lnSpc>
                <a:spcPct val="150000"/>
              </a:lnSpc>
              <a:buFont typeface="Wingdings" panose="05000000000000000000" pitchFamily="2" charset="2"/>
              <a:buChar char="§"/>
            </a:pPr>
            <a:r>
              <a:rPr lang="fr-FR" sz="2400" dirty="0"/>
              <a:t>Le leadership</a:t>
            </a:r>
          </a:p>
          <a:p>
            <a:pPr marL="742950" lvl="1" indent="-285750">
              <a:lnSpc>
                <a:spcPct val="150000"/>
              </a:lnSpc>
              <a:buFont typeface="Wingdings" panose="05000000000000000000" pitchFamily="2" charset="2"/>
              <a:buChar char="§"/>
            </a:pPr>
            <a:r>
              <a:rPr lang="fr-FR" sz="2400" dirty="0"/>
              <a:t>Le développement de l’esprit d’équipe</a:t>
            </a:r>
          </a:p>
          <a:p>
            <a:pPr marL="742950" lvl="1" indent="-285750">
              <a:lnSpc>
                <a:spcPct val="150000"/>
              </a:lnSpc>
              <a:buFont typeface="Wingdings" panose="05000000000000000000" pitchFamily="2" charset="2"/>
              <a:buChar char="§"/>
            </a:pPr>
            <a:r>
              <a:rPr lang="fr-FR" sz="2400" dirty="0"/>
              <a:t>La motivation</a:t>
            </a:r>
          </a:p>
          <a:p>
            <a:pPr marL="742950" lvl="1" indent="-285750">
              <a:lnSpc>
                <a:spcPct val="150000"/>
              </a:lnSpc>
              <a:buFont typeface="Wingdings" panose="05000000000000000000" pitchFamily="2" charset="2"/>
              <a:buChar char="§"/>
            </a:pPr>
            <a:r>
              <a:rPr lang="fr-FR" sz="2400" dirty="0"/>
              <a:t>La communication</a:t>
            </a:r>
          </a:p>
          <a:p>
            <a:pPr marL="742950" lvl="1" indent="-285750">
              <a:lnSpc>
                <a:spcPct val="150000"/>
              </a:lnSpc>
              <a:buFont typeface="Wingdings" panose="05000000000000000000" pitchFamily="2" charset="2"/>
              <a:buChar char="§"/>
            </a:pPr>
            <a:r>
              <a:rPr lang="fr-FR" sz="2400" dirty="0"/>
              <a:t>L’influence</a:t>
            </a:r>
          </a:p>
          <a:p>
            <a:pPr marL="742950" lvl="1" indent="-285750">
              <a:lnSpc>
                <a:spcPct val="150000"/>
              </a:lnSpc>
              <a:buFont typeface="Wingdings" panose="05000000000000000000" pitchFamily="2" charset="2"/>
              <a:buChar char="§"/>
            </a:pPr>
            <a:r>
              <a:rPr lang="fr-FR" sz="2400" dirty="0"/>
              <a:t>La prise de décision</a:t>
            </a:r>
          </a:p>
          <a:p>
            <a:pPr marL="742950" lvl="1" indent="-285750">
              <a:lnSpc>
                <a:spcPct val="150000"/>
              </a:lnSpc>
              <a:buFont typeface="Wingdings" panose="05000000000000000000" pitchFamily="2" charset="2"/>
              <a:buChar char="§"/>
            </a:pPr>
            <a:r>
              <a:rPr lang="fr-FR" sz="2400" dirty="0"/>
              <a:t>La sensibilité politique et culturelle</a:t>
            </a:r>
          </a:p>
          <a:p>
            <a:pPr marL="742950" lvl="1" indent="-285750">
              <a:lnSpc>
                <a:spcPct val="150000"/>
              </a:lnSpc>
              <a:buFont typeface="Wingdings" panose="05000000000000000000" pitchFamily="2" charset="2"/>
              <a:buChar char="§"/>
            </a:pPr>
            <a:r>
              <a:rPr lang="fr-FR" sz="2400" dirty="0"/>
              <a:t>La négociation</a:t>
            </a:r>
          </a:p>
          <a:p>
            <a:pPr marL="742950" lvl="1" indent="-285750">
              <a:lnSpc>
                <a:spcPct val="150000"/>
              </a:lnSpc>
              <a:buFont typeface="Wingdings" panose="05000000000000000000" pitchFamily="2" charset="2"/>
              <a:buChar char="§"/>
            </a:pPr>
            <a:r>
              <a:rPr lang="fr-FR" sz="2400" dirty="0"/>
              <a:t>L’instauration d’un climat de confiance</a:t>
            </a:r>
          </a:p>
          <a:p>
            <a:pPr marL="742950" lvl="1" indent="-285750">
              <a:lnSpc>
                <a:spcPct val="150000"/>
              </a:lnSpc>
              <a:buFont typeface="Wingdings" panose="05000000000000000000" pitchFamily="2" charset="2"/>
              <a:buChar char="§"/>
            </a:pPr>
            <a:r>
              <a:rPr lang="fr-FR" sz="2400" dirty="0"/>
              <a:t>La gestion des conflits</a:t>
            </a:r>
          </a:p>
          <a:p>
            <a:pPr marL="742950" lvl="1" indent="-285750">
              <a:lnSpc>
                <a:spcPct val="150000"/>
              </a:lnSpc>
              <a:buFont typeface="Wingdings" panose="05000000000000000000" pitchFamily="2" charset="2"/>
              <a:buChar char="§"/>
            </a:pPr>
            <a:r>
              <a:rPr lang="fr-FR" sz="2400" dirty="0"/>
              <a:t>L’accompagnement</a:t>
            </a:r>
          </a:p>
        </p:txBody>
      </p:sp>
      <p:sp>
        <p:nvSpPr>
          <p:cNvPr id="2" name="Espace réservé du pied de page 1">
            <a:extLst>
              <a:ext uri="{FF2B5EF4-FFF2-40B4-BE49-F238E27FC236}">
                <a16:creationId xmlns:a16="http://schemas.microsoft.com/office/drawing/2014/main" id="{C3E133B0-4999-499E-900F-D04047AEC5C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4564244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1375144" y="212651"/>
            <a:ext cx="9144000" cy="923422"/>
          </a:xfrm>
          <a:solidFill>
            <a:schemeClr val="accent1"/>
          </a:solidFill>
        </p:spPr>
        <p:txBody>
          <a:bodyPr>
            <a:normAutofit/>
          </a:bodyPr>
          <a:lstStyle/>
          <a:p>
            <a:r>
              <a:rPr lang="fr-FR" b="1" dirty="0">
                <a:solidFill>
                  <a:schemeClr val="bg1"/>
                </a:solidFill>
              </a:rPr>
              <a:t>3 PRINCIPAUX OBJECTIFS</a:t>
            </a:r>
          </a:p>
        </p:txBody>
      </p:sp>
      <p:sp>
        <p:nvSpPr>
          <p:cNvPr id="3" name="Sous-titre 2">
            <a:extLst>
              <a:ext uri="{FF2B5EF4-FFF2-40B4-BE49-F238E27FC236}">
                <a16:creationId xmlns:a16="http://schemas.microsoft.com/office/drawing/2014/main" id="{75410484-3987-475E-BCC2-AE56C63CEB5D}"/>
              </a:ext>
            </a:extLst>
          </p:cNvPr>
          <p:cNvSpPr>
            <a:spLocks noGrp="1"/>
          </p:cNvSpPr>
          <p:nvPr>
            <p:ph type="subTitle" idx="1"/>
          </p:nvPr>
        </p:nvSpPr>
        <p:spPr>
          <a:xfrm>
            <a:off x="287383" y="2062716"/>
            <a:ext cx="11635903" cy="3922447"/>
          </a:xfrm>
        </p:spPr>
        <p:txBody>
          <a:bodyPr>
            <a:normAutofit/>
          </a:bodyPr>
          <a:lstStyle/>
          <a:p>
            <a:pPr marL="800100" lvl="1" indent="-342900" algn="l">
              <a:buFont typeface="Wingdings" panose="05000000000000000000" pitchFamily="2" charset="2"/>
              <a:buChar char="§"/>
            </a:pPr>
            <a:r>
              <a:rPr lang="fr-FR" sz="5400" dirty="0"/>
              <a:t>Apprendre de moi</a:t>
            </a:r>
          </a:p>
          <a:p>
            <a:pPr marL="800100" lvl="1" indent="-342900" algn="l">
              <a:buFont typeface="Wingdings" panose="05000000000000000000" pitchFamily="2" charset="2"/>
              <a:buChar char="§"/>
            </a:pPr>
            <a:r>
              <a:rPr lang="fr-FR" sz="5400" dirty="0"/>
              <a:t>Apprendre de vous</a:t>
            </a:r>
          </a:p>
          <a:p>
            <a:pPr marL="800100" lvl="1" indent="-342900" algn="l">
              <a:buFont typeface="Wingdings" panose="05000000000000000000" pitchFamily="2" charset="2"/>
              <a:buChar char="§"/>
            </a:pPr>
            <a:r>
              <a:rPr lang="fr-FR" sz="5400" dirty="0"/>
              <a:t>Apprendre de l’autre</a:t>
            </a:r>
          </a:p>
        </p:txBody>
      </p:sp>
      <p:sp>
        <p:nvSpPr>
          <p:cNvPr id="4" name="Accolade fermante 3">
            <a:extLst>
              <a:ext uri="{FF2B5EF4-FFF2-40B4-BE49-F238E27FC236}">
                <a16:creationId xmlns:a16="http://schemas.microsoft.com/office/drawing/2014/main" id="{43459278-31ED-4005-808C-4C927790564E}"/>
              </a:ext>
            </a:extLst>
          </p:cNvPr>
          <p:cNvSpPr/>
          <p:nvPr/>
        </p:nvSpPr>
        <p:spPr>
          <a:xfrm>
            <a:off x="7467600" y="2062716"/>
            <a:ext cx="817418" cy="25785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ZoneTexte 4">
            <a:extLst>
              <a:ext uri="{FF2B5EF4-FFF2-40B4-BE49-F238E27FC236}">
                <a16:creationId xmlns:a16="http://schemas.microsoft.com/office/drawing/2014/main" id="{CD947C51-5390-4F16-937E-A2543EC829E0}"/>
              </a:ext>
            </a:extLst>
          </p:cNvPr>
          <p:cNvSpPr txBox="1"/>
          <p:nvPr/>
        </p:nvSpPr>
        <p:spPr>
          <a:xfrm>
            <a:off x="8395855" y="2244436"/>
            <a:ext cx="3629890" cy="2554545"/>
          </a:xfrm>
          <a:prstGeom prst="rect">
            <a:avLst/>
          </a:prstGeom>
          <a:solidFill>
            <a:srgbClr val="FF0000"/>
          </a:solidFill>
        </p:spPr>
        <p:txBody>
          <a:bodyPr wrap="square" rtlCol="0">
            <a:spAutoFit/>
          </a:bodyPr>
          <a:lstStyle/>
          <a:p>
            <a:pPr algn="ctr"/>
            <a:r>
              <a:rPr lang="fr-FR" sz="3200" b="1" dirty="0">
                <a:solidFill>
                  <a:schemeClr val="bg1"/>
                </a:solidFill>
              </a:rPr>
              <a:t>Nombre total d’années d’expérience de tous les participants au séminaire</a:t>
            </a:r>
          </a:p>
        </p:txBody>
      </p:sp>
      <p:sp>
        <p:nvSpPr>
          <p:cNvPr id="7" name="Flèche : bas 6">
            <a:extLst>
              <a:ext uri="{FF2B5EF4-FFF2-40B4-BE49-F238E27FC236}">
                <a16:creationId xmlns:a16="http://schemas.microsoft.com/office/drawing/2014/main" id="{4E802C32-6E88-41D1-905A-0DBA8FB2BB06}"/>
              </a:ext>
            </a:extLst>
          </p:cNvPr>
          <p:cNvSpPr/>
          <p:nvPr/>
        </p:nvSpPr>
        <p:spPr>
          <a:xfrm>
            <a:off x="9968484" y="4818255"/>
            <a:ext cx="484632" cy="792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B630C73F-7720-407B-9695-0B419741C1AD}"/>
              </a:ext>
            </a:extLst>
          </p:cNvPr>
          <p:cNvSpPr txBox="1"/>
          <p:nvPr/>
        </p:nvSpPr>
        <p:spPr>
          <a:xfrm>
            <a:off x="8395855" y="5611091"/>
            <a:ext cx="3629890" cy="1107996"/>
          </a:xfrm>
          <a:prstGeom prst="rect">
            <a:avLst/>
          </a:prstGeom>
          <a:solidFill>
            <a:srgbClr val="FF0000"/>
          </a:solidFill>
        </p:spPr>
        <p:txBody>
          <a:bodyPr wrap="square" rtlCol="0">
            <a:spAutoFit/>
          </a:bodyPr>
          <a:lstStyle/>
          <a:p>
            <a:pPr algn="ctr"/>
            <a:r>
              <a:rPr lang="fr-FR" sz="6600" b="1" dirty="0">
                <a:solidFill>
                  <a:schemeClr val="bg1"/>
                </a:solidFill>
              </a:rPr>
              <a:t>84 ANS</a:t>
            </a:r>
          </a:p>
        </p:txBody>
      </p:sp>
    </p:spTree>
    <p:extLst>
      <p:ext uri="{BB962C8B-B14F-4D97-AF65-F5344CB8AC3E}">
        <p14:creationId xmlns:p14="http://schemas.microsoft.com/office/powerpoint/2010/main" val="406674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948152"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3181609"/>
            <a:ext cx="2948153" cy="584775"/>
          </a:xfrm>
          <a:prstGeom prst="rect">
            <a:avLst/>
          </a:prstGeom>
          <a:solidFill>
            <a:schemeClr val="accent6">
              <a:lumMod val="20000"/>
              <a:lumOff val="80000"/>
            </a:schemeClr>
          </a:solidFill>
        </p:spPr>
        <p:txBody>
          <a:bodyPr wrap="square" rtlCol="0">
            <a:spAutoFit/>
          </a:bodyPr>
          <a:lstStyle/>
          <a:p>
            <a:pPr algn="ctr"/>
            <a:r>
              <a:rPr lang="fr-FR" sz="3200" b="1" dirty="0"/>
              <a:t>INTRODUCTION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3116464" y="141401"/>
            <a:ext cx="8775991" cy="1015663"/>
          </a:xfrm>
          <a:prstGeom prst="rect">
            <a:avLst/>
          </a:prstGeom>
          <a:noFill/>
        </p:spPr>
        <p:txBody>
          <a:bodyPr wrap="square" rtlCol="0">
            <a:spAutoFit/>
          </a:bodyPr>
          <a:lstStyle/>
          <a:p>
            <a:pPr>
              <a:lnSpc>
                <a:spcPct val="150000"/>
              </a:lnSpc>
            </a:pPr>
            <a:r>
              <a:rPr lang="fr-FR" sz="4000" dirty="0"/>
              <a:t>OPERATION ?</a:t>
            </a:r>
          </a:p>
        </p:txBody>
      </p:sp>
      <p:sp>
        <p:nvSpPr>
          <p:cNvPr id="5" name="ZoneTexte 4">
            <a:extLst>
              <a:ext uri="{FF2B5EF4-FFF2-40B4-BE49-F238E27FC236}">
                <a16:creationId xmlns:a16="http://schemas.microsoft.com/office/drawing/2014/main" id="{D2D80AEC-8795-4710-9C0B-673886909921}"/>
              </a:ext>
            </a:extLst>
          </p:cNvPr>
          <p:cNvSpPr txBox="1"/>
          <p:nvPr/>
        </p:nvSpPr>
        <p:spPr>
          <a:xfrm>
            <a:off x="530294" y="826779"/>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58CCDF2B-44F0-4F4F-B70E-C8B4D7F0496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12830557"/>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1292662"/>
          </a:xfrm>
          <a:prstGeom prst="rect">
            <a:avLst/>
          </a:prstGeom>
          <a:solidFill>
            <a:schemeClr val="accent6">
              <a:lumMod val="20000"/>
              <a:lumOff val="80000"/>
            </a:schemeClr>
          </a:solidFill>
        </p:spPr>
        <p:txBody>
          <a:bodyPr wrap="square" rtlCol="0">
            <a:spAutoFit/>
          </a:bodyPr>
          <a:lstStyle/>
          <a:p>
            <a:pPr algn="ctr"/>
            <a:r>
              <a:rPr lang="fr-FR" sz="2600" b="1" dirty="0"/>
              <a:t>Sphère d’influence du chef de projet</a:t>
            </a:r>
          </a:p>
        </p:txBody>
      </p:sp>
      <p:pic>
        <p:nvPicPr>
          <p:cNvPr id="5" name="Image 4">
            <a:extLst>
              <a:ext uri="{FF2B5EF4-FFF2-40B4-BE49-F238E27FC236}">
                <a16:creationId xmlns:a16="http://schemas.microsoft.com/office/drawing/2014/main" id="{80D576D1-FDB0-4388-B1AD-B0122BEDA1EC}"/>
              </a:ext>
            </a:extLst>
          </p:cNvPr>
          <p:cNvPicPr>
            <a:picLocks noChangeAspect="1"/>
          </p:cNvPicPr>
          <p:nvPr/>
        </p:nvPicPr>
        <p:blipFill>
          <a:blip r:embed="rId3"/>
          <a:stretch>
            <a:fillRect/>
          </a:stretch>
        </p:blipFill>
        <p:spPr>
          <a:xfrm>
            <a:off x="2563090" y="652462"/>
            <a:ext cx="9363075" cy="5553075"/>
          </a:xfrm>
          <a:prstGeom prst="rect">
            <a:avLst/>
          </a:prstGeom>
        </p:spPr>
      </p:pic>
      <p:pic>
        <p:nvPicPr>
          <p:cNvPr id="7" name="Image 6">
            <a:extLst>
              <a:ext uri="{FF2B5EF4-FFF2-40B4-BE49-F238E27FC236}">
                <a16:creationId xmlns:a16="http://schemas.microsoft.com/office/drawing/2014/main" id="{AA83F91D-9A59-4155-994D-E882704FF399}"/>
              </a:ext>
            </a:extLst>
          </p:cNvPr>
          <p:cNvPicPr>
            <a:picLocks noChangeAspect="1"/>
          </p:cNvPicPr>
          <p:nvPr/>
        </p:nvPicPr>
        <p:blipFill>
          <a:blip r:embed="rId4"/>
          <a:stretch>
            <a:fillRect/>
          </a:stretch>
        </p:blipFill>
        <p:spPr>
          <a:xfrm>
            <a:off x="4078671" y="173749"/>
            <a:ext cx="5295900" cy="361950"/>
          </a:xfrm>
          <a:prstGeom prst="rect">
            <a:avLst/>
          </a:prstGeom>
        </p:spPr>
      </p:pic>
      <p:sp>
        <p:nvSpPr>
          <p:cNvPr id="2" name="Espace réservé du pied de page 1">
            <a:extLst>
              <a:ext uri="{FF2B5EF4-FFF2-40B4-BE49-F238E27FC236}">
                <a16:creationId xmlns:a16="http://schemas.microsoft.com/office/drawing/2014/main" id="{E3488E60-960B-4529-AEBE-63EEED86E3E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158712619"/>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Style de leadership</a:t>
            </a:r>
          </a:p>
        </p:txBody>
      </p:sp>
      <p:pic>
        <p:nvPicPr>
          <p:cNvPr id="2" name="Image 1">
            <a:extLst>
              <a:ext uri="{FF2B5EF4-FFF2-40B4-BE49-F238E27FC236}">
                <a16:creationId xmlns:a16="http://schemas.microsoft.com/office/drawing/2014/main" id="{3823E625-3760-4A38-9ED9-95BE1DE37879}"/>
              </a:ext>
            </a:extLst>
          </p:cNvPr>
          <p:cNvPicPr>
            <a:picLocks noChangeAspect="1"/>
          </p:cNvPicPr>
          <p:nvPr/>
        </p:nvPicPr>
        <p:blipFill>
          <a:blip r:embed="rId3"/>
          <a:stretch>
            <a:fillRect/>
          </a:stretch>
        </p:blipFill>
        <p:spPr>
          <a:xfrm>
            <a:off x="2493818" y="747712"/>
            <a:ext cx="9521970" cy="5362575"/>
          </a:xfrm>
          <a:prstGeom prst="rect">
            <a:avLst/>
          </a:prstGeom>
        </p:spPr>
      </p:pic>
      <p:sp>
        <p:nvSpPr>
          <p:cNvPr id="3" name="Espace réservé du pied de page 2">
            <a:extLst>
              <a:ext uri="{FF2B5EF4-FFF2-40B4-BE49-F238E27FC236}">
                <a16:creationId xmlns:a16="http://schemas.microsoft.com/office/drawing/2014/main" id="{7F294D94-BAED-4A1A-A04D-275E5063711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757493226"/>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1292662"/>
          </a:xfrm>
          <a:prstGeom prst="rect">
            <a:avLst/>
          </a:prstGeom>
          <a:solidFill>
            <a:schemeClr val="accent6">
              <a:lumMod val="20000"/>
              <a:lumOff val="80000"/>
            </a:schemeClr>
          </a:solidFill>
        </p:spPr>
        <p:txBody>
          <a:bodyPr wrap="square" rtlCol="0">
            <a:spAutoFit/>
          </a:bodyPr>
          <a:lstStyle/>
          <a:p>
            <a:pPr algn="ctr"/>
            <a:r>
              <a:rPr lang="fr-FR" sz="2600" b="1" dirty="0"/>
              <a:t>Personnalité du chef de projet</a:t>
            </a:r>
          </a:p>
        </p:txBody>
      </p:sp>
      <p:pic>
        <p:nvPicPr>
          <p:cNvPr id="3" name="Image 2">
            <a:extLst>
              <a:ext uri="{FF2B5EF4-FFF2-40B4-BE49-F238E27FC236}">
                <a16:creationId xmlns:a16="http://schemas.microsoft.com/office/drawing/2014/main" id="{B5F9A282-8EBF-4153-8E20-CB575B94E78D}"/>
              </a:ext>
            </a:extLst>
          </p:cNvPr>
          <p:cNvPicPr>
            <a:picLocks noChangeAspect="1"/>
          </p:cNvPicPr>
          <p:nvPr/>
        </p:nvPicPr>
        <p:blipFill>
          <a:blip r:embed="rId3"/>
          <a:stretch>
            <a:fillRect/>
          </a:stretch>
        </p:blipFill>
        <p:spPr>
          <a:xfrm>
            <a:off x="2518201" y="947572"/>
            <a:ext cx="9175380" cy="4680717"/>
          </a:xfrm>
          <a:prstGeom prst="rect">
            <a:avLst/>
          </a:prstGeom>
        </p:spPr>
      </p:pic>
      <p:sp>
        <p:nvSpPr>
          <p:cNvPr id="2" name="Espace réservé du pied de page 1">
            <a:extLst>
              <a:ext uri="{FF2B5EF4-FFF2-40B4-BE49-F238E27FC236}">
                <a16:creationId xmlns:a16="http://schemas.microsoft.com/office/drawing/2014/main" id="{5BB30941-EFB8-428B-BBE8-8609AB2AAF7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165850206"/>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94364"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85656" y="1291514"/>
            <a:ext cx="2823052" cy="1421928"/>
          </a:xfrm>
          <a:prstGeom prst="rect">
            <a:avLst/>
          </a:prstGeom>
          <a:noFill/>
        </p:spPr>
        <p:txBody>
          <a:bodyPr wrap="square" rtlCol="0">
            <a:spAutoFit/>
          </a:bodyPr>
          <a:lstStyle/>
          <a:p>
            <a:pPr algn="ctr"/>
            <a:r>
              <a:rPr lang="fr-FR" sz="4320" b="1" dirty="0"/>
              <a:t>LE CHEF DE PROJET</a:t>
            </a:r>
            <a:r>
              <a:rPr lang="en-US" sz="4320" b="1" dirty="0"/>
              <a:t>:</a:t>
            </a:r>
            <a:endParaRPr lang="fr-FR" sz="4320" b="1" dirty="0"/>
          </a:p>
        </p:txBody>
      </p:sp>
      <p:sp>
        <p:nvSpPr>
          <p:cNvPr id="10" name="ZoneTexte 9">
            <a:extLst>
              <a:ext uri="{FF2B5EF4-FFF2-40B4-BE49-F238E27FC236}">
                <a16:creationId xmlns:a16="http://schemas.microsoft.com/office/drawing/2014/main" id="{7FB6CF19-30E8-43B5-AA82-3774B7D2CBDC}"/>
              </a:ext>
            </a:extLst>
          </p:cNvPr>
          <p:cNvSpPr txBox="1"/>
          <p:nvPr/>
        </p:nvSpPr>
        <p:spPr>
          <a:xfrm>
            <a:off x="174820" y="3666479"/>
            <a:ext cx="2823052" cy="1323439"/>
          </a:xfrm>
          <a:prstGeom prst="rect">
            <a:avLst/>
          </a:prstGeom>
          <a:noFill/>
        </p:spPr>
        <p:txBody>
          <a:bodyPr wrap="square" rtlCol="0">
            <a:spAutoFit/>
          </a:bodyPr>
          <a:lstStyle/>
          <a:p>
            <a:pPr algn="ctr"/>
            <a:r>
              <a:rPr lang="fr-FR" sz="4000" b="1" dirty="0"/>
              <a:t>SOURCES DE POUVOIR</a:t>
            </a:r>
          </a:p>
        </p:txBody>
      </p:sp>
      <p:sp>
        <p:nvSpPr>
          <p:cNvPr id="11" name="Rectangle 3">
            <a:extLst>
              <a:ext uri="{FF2B5EF4-FFF2-40B4-BE49-F238E27FC236}">
                <a16:creationId xmlns:a16="http://schemas.microsoft.com/office/drawing/2014/main" id="{1CB6DE2C-F5D7-44B2-B742-B20C57D3A433}"/>
              </a:ext>
            </a:extLst>
          </p:cNvPr>
          <p:cNvSpPr txBox="1">
            <a:spLocks noChangeArrowheads="1"/>
          </p:cNvSpPr>
          <p:nvPr/>
        </p:nvSpPr>
        <p:spPr bwMode="auto">
          <a:xfrm>
            <a:off x="5084619" y="1992073"/>
            <a:ext cx="3660702" cy="26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buSzPct val="80000"/>
              <a:buFont typeface="Wingdings 3" panose="05040102010807070707" pitchFamily="18" charset="2"/>
              <a:buChar char=""/>
            </a:pPr>
            <a:r>
              <a:rPr lang="fr-FR" altLang="fr-FR" sz="4000" dirty="0"/>
              <a:t>Légal</a:t>
            </a:r>
          </a:p>
          <a:p>
            <a:pPr eaLnBrk="1" hangingPunct="1">
              <a:buSzPct val="80000"/>
              <a:buFont typeface="Wingdings 3" panose="05040102010807070707" pitchFamily="18" charset="2"/>
              <a:buChar char=""/>
            </a:pPr>
            <a:r>
              <a:rPr lang="fr-FR" altLang="fr-FR" sz="4000" dirty="0"/>
              <a:t>Tradition</a:t>
            </a:r>
          </a:p>
          <a:p>
            <a:pPr eaLnBrk="1" hangingPunct="1">
              <a:buSzPct val="80000"/>
              <a:buFont typeface="Wingdings 3" panose="05040102010807070707" pitchFamily="18" charset="2"/>
              <a:buChar char=""/>
            </a:pPr>
            <a:r>
              <a:rPr lang="fr-FR" altLang="fr-FR" sz="4000" dirty="0"/>
              <a:t>Charisme</a:t>
            </a:r>
            <a:endParaRPr lang="fr-FR" altLang="fr-FR" sz="3600" dirty="0"/>
          </a:p>
        </p:txBody>
      </p:sp>
      <p:sp>
        <p:nvSpPr>
          <p:cNvPr id="2" name="Accolade fermante 1">
            <a:extLst>
              <a:ext uri="{FF2B5EF4-FFF2-40B4-BE49-F238E27FC236}">
                <a16:creationId xmlns:a16="http://schemas.microsoft.com/office/drawing/2014/main" id="{C4A294D3-59F5-4A44-B7AF-365FFE1E0C72}"/>
              </a:ext>
            </a:extLst>
          </p:cNvPr>
          <p:cNvSpPr/>
          <p:nvPr/>
        </p:nvSpPr>
        <p:spPr>
          <a:xfrm>
            <a:off x="8160327" y="1828800"/>
            <a:ext cx="263237" cy="24993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ZoneTexte 2">
            <a:extLst>
              <a:ext uri="{FF2B5EF4-FFF2-40B4-BE49-F238E27FC236}">
                <a16:creationId xmlns:a16="http://schemas.microsoft.com/office/drawing/2014/main" id="{CD4E8336-0363-4018-B8AC-4E4150FB4BBC}"/>
              </a:ext>
            </a:extLst>
          </p:cNvPr>
          <p:cNvSpPr txBox="1"/>
          <p:nvPr/>
        </p:nvSpPr>
        <p:spPr>
          <a:xfrm>
            <a:off x="8745322" y="2659559"/>
            <a:ext cx="3128024" cy="830997"/>
          </a:xfrm>
          <a:prstGeom prst="rect">
            <a:avLst/>
          </a:prstGeom>
          <a:noFill/>
        </p:spPr>
        <p:txBody>
          <a:bodyPr wrap="square" rtlCol="0">
            <a:spAutoFit/>
          </a:bodyPr>
          <a:lstStyle/>
          <a:p>
            <a:r>
              <a:rPr lang="fr-FR" sz="4800" b="1" dirty="0">
                <a:highlight>
                  <a:srgbClr val="FFFF00"/>
                </a:highlight>
              </a:rPr>
              <a:t>LEGITIMITE</a:t>
            </a:r>
          </a:p>
        </p:txBody>
      </p:sp>
    </p:spTree>
    <p:extLst>
      <p:ext uri="{BB962C8B-B14F-4D97-AF65-F5344CB8AC3E}">
        <p14:creationId xmlns:p14="http://schemas.microsoft.com/office/powerpoint/2010/main" val="3034871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1"/>
            <a:ext cx="3477107" cy="6858001"/>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62484" y="1901752"/>
            <a:ext cx="2823052" cy="757130"/>
          </a:xfrm>
          <a:prstGeom prst="rect">
            <a:avLst/>
          </a:prstGeom>
          <a:noFill/>
        </p:spPr>
        <p:txBody>
          <a:bodyPr wrap="square" rtlCol="0">
            <a:spAutoFit/>
          </a:bodyPr>
          <a:lstStyle/>
          <a:p>
            <a:pPr algn="ctr"/>
            <a:r>
              <a:rPr lang="fr-FR" sz="4320" b="1" dirty="0"/>
              <a:t>LE LEADER</a:t>
            </a:r>
            <a:r>
              <a:rPr lang="en-US" sz="4320" b="1" dirty="0"/>
              <a:t>:</a:t>
            </a:r>
            <a:endParaRPr lang="fr-FR" sz="4320" b="1" dirty="0"/>
          </a:p>
        </p:txBody>
      </p:sp>
      <p:sp>
        <p:nvSpPr>
          <p:cNvPr id="20" name="ZoneTexte 19">
            <a:extLst>
              <a:ext uri="{FF2B5EF4-FFF2-40B4-BE49-F238E27FC236}">
                <a16:creationId xmlns:a16="http://schemas.microsoft.com/office/drawing/2014/main" id="{57476B27-9CFB-4072-BB3E-B213D1BD9745}"/>
              </a:ext>
            </a:extLst>
          </p:cNvPr>
          <p:cNvSpPr txBox="1"/>
          <p:nvPr/>
        </p:nvSpPr>
        <p:spPr>
          <a:xfrm>
            <a:off x="234106" y="2901407"/>
            <a:ext cx="3021712" cy="461665"/>
          </a:xfrm>
          <a:prstGeom prst="rect">
            <a:avLst/>
          </a:prstGeom>
          <a:noFill/>
        </p:spPr>
        <p:txBody>
          <a:bodyPr wrap="square" rtlCol="0">
            <a:spAutoFit/>
          </a:bodyPr>
          <a:lstStyle/>
          <a:p>
            <a:pPr algn="ctr"/>
            <a:r>
              <a:rPr lang="fr-FR" sz="2400" b="1" dirty="0"/>
              <a:t>Style de Management</a:t>
            </a:r>
          </a:p>
        </p:txBody>
      </p:sp>
      <p:sp>
        <p:nvSpPr>
          <p:cNvPr id="22" name="Rectangle 3">
            <a:extLst>
              <a:ext uri="{FF2B5EF4-FFF2-40B4-BE49-F238E27FC236}">
                <a16:creationId xmlns:a16="http://schemas.microsoft.com/office/drawing/2014/main" id="{46763298-D548-48EA-8920-1EFA5227ACD6}"/>
              </a:ext>
            </a:extLst>
          </p:cNvPr>
          <p:cNvSpPr txBox="1">
            <a:spLocks noChangeArrowheads="1"/>
          </p:cNvSpPr>
          <p:nvPr/>
        </p:nvSpPr>
        <p:spPr>
          <a:xfrm>
            <a:off x="4114782" y="1224178"/>
            <a:ext cx="6892396" cy="2869407"/>
          </a:xfrm>
          <a:prstGeom prst="rect">
            <a:avLst/>
          </a:prstGeom>
        </p:spPr>
        <p:txBody>
          <a:bodyPr vert="horz" lIns="71320" tIns="35661" rIns="71320" bIns="35661" rtlCol="0">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80" kern="1200">
                <a:solidFill>
                  <a:schemeClr val="tx1"/>
                </a:solidFill>
                <a:latin typeface="Calibri" pitchFamily="34" charset="0"/>
                <a:ea typeface="+mn-ea"/>
                <a:cs typeface="+mn-cs"/>
              </a:defRPr>
            </a:lvl1pPr>
            <a:lvl2pPr marL="548640" indent="0" algn="l" defTabSz="914400" rtl="0" eaLnBrk="1" latinLnBrk="0" hangingPunct="1">
              <a:lnSpc>
                <a:spcPct val="90000"/>
              </a:lnSpc>
              <a:spcBef>
                <a:spcPts val="500"/>
              </a:spcBef>
              <a:buClrTx/>
              <a:buFont typeface="Arial" panose="020B0604020202020204" pitchFamily="34" charset="0"/>
              <a:buNone/>
              <a:defRPr sz="2400" kern="1200">
                <a:solidFill>
                  <a:schemeClr val="tx1"/>
                </a:solidFill>
                <a:latin typeface="Calibri" pitchFamily="34" charset="0"/>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Calibri" pitchFamily="34" charset="0"/>
                <a:ea typeface="+mn-ea"/>
                <a:cs typeface="+mn-cs"/>
              </a:defRPr>
            </a:lvl3pPr>
            <a:lvl4pPr marL="1645920" indent="0" algn="l" defTabSz="914400" rtl="0" eaLnBrk="1" latinLnBrk="0" hangingPunct="1">
              <a:lnSpc>
                <a:spcPct val="90000"/>
              </a:lnSpc>
              <a:spcBef>
                <a:spcPts val="500"/>
              </a:spcBef>
              <a:buClrTx/>
              <a:buFont typeface="Arial" panose="020B0604020202020204" pitchFamily="34" charset="0"/>
              <a:buNone/>
              <a:defRPr sz="2160" kern="1200">
                <a:solidFill>
                  <a:schemeClr val="tx1"/>
                </a:solidFill>
                <a:latin typeface="Calibri" pitchFamily="34" charset="0"/>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endParaRPr lang="fr-FR" sz="1625" dirty="0"/>
          </a:p>
        </p:txBody>
      </p:sp>
      <p:sp>
        <p:nvSpPr>
          <p:cNvPr id="24" name="Rectangle 3">
            <a:extLst>
              <a:ext uri="{FF2B5EF4-FFF2-40B4-BE49-F238E27FC236}">
                <a16:creationId xmlns:a16="http://schemas.microsoft.com/office/drawing/2014/main" id="{FA080CBC-7FAC-4B55-939A-D44F44E220DC}"/>
              </a:ext>
            </a:extLst>
          </p:cNvPr>
          <p:cNvSpPr txBox="1">
            <a:spLocks noChangeArrowheads="1"/>
          </p:cNvSpPr>
          <p:nvPr/>
        </p:nvSpPr>
        <p:spPr bwMode="auto">
          <a:xfrm>
            <a:off x="3837709" y="471055"/>
            <a:ext cx="6691746" cy="218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buSzPct val="80000"/>
              <a:buFont typeface="Wingdings 3" panose="05040102010807070707" pitchFamily="18" charset="2"/>
              <a:buChar char=""/>
            </a:pPr>
            <a:r>
              <a:rPr lang="fr-FR" altLang="fr-FR" sz="2800" dirty="0"/>
              <a:t>Niveau 4: Autocratique</a:t>
            </a:r>
          </a:p>
          <a:p>
            <a:pPr eaLnBrk="1" hangingPunct="1">
              <a:buSzPct val="80000"/>
              <a:buFont typeface="Wingdings 3" panose="05040102010807070707" pitchFamily="18" charset="2"/>
              <a:buChar char=""/>
            </a:pPr>
            <a:r>
              <a:rPr lang="fr-FR" altLang="fr-FR" sz="2800" dirty="0"/>
              <a:t>Niveau 3: Laisser faire</a:t>
            </a:r>
          </a:p>
          <a:p>
            <a:pPr eaLnBrk="1" hangingPunct="1">
              <a:buSzPct val="80000"/>
              <a:buFont typeface="Wingdings 3" panose="05040102010807070707" pitchFamily="18" charset="2"/>
              <a:buChar char=""/>
            </a:pPr>
            <a:r>
              <a:rPr lang="fr-FR" altLang="fr-FR" sz="2800" dirty="0"/>
              <a:t>Niveau 2: Démocratique</a:t>
            </a:r>
          </a:p>
          <a:p>
            <a:pPr eaLnBrk="1" hangingPunct="1">
              <a:buSzPct val="80000"/>
              <a:buFont typeface="Wingdings 3" panose="05040102010807070707" pitchFamily="18" charset="2"/>
              <a:buChar char=""/>
            </a:pPr>
            <a:r>
              <a:rPr lang="fr-FR" altLang="fr-FR" sz="2800" dirty="0"/>
              <a:t>Niveau 1: Conciliant</a:t>
            </a:r>
          </a:p>
        </p:txBody>
      </p:sp>
      <p:pic>
        <p:nvPicPr>
          <p:cNvPr id="35" name="Picture 2" descr="Manager styles.png">
            <a:extLst>
              <a:ext uri="{FF2B5EF4-FFF2-40B4-BE49-F238E27FC236}">
                <a16:creationId xmlns:a16="http://schemas.microsoft.com/office/drawing/2014/main" id="{6B42E141-A77E-4A90-B45E-B94440C83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615" y="2755320"/>
            <a:ext cx="3496150" cy="342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26046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691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258291" cy="1200329"/>
          </a:xfrm>
          <a:prstGeom prst="rect">
            <a:avLst/>
          </a:prstGeom>
          <a:solidFill>
            <a:schemeClr val="accent6">
              <a:lumMod val="20000"/>
              <a:lumOff val="80000"/>
            </a:schemeClr>
          </a:solidFill>
        </p:spPr>
        <p:txBody>
          <a:bodyPr wrap="square" rtlCol="0">
            <a:spAutoFit/>
          </a:bodyPr>
          <a:lstStyle/>
          <a:p>
            <a:pPr algn="ctr"/>
            <a:r>
              <a:rPr lang="fr-FR" sz="2400" b="1" dirty="0"/>
              <a:t>Le Management de projet VS opérations</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369127" y="180109"/>
            <a:ext cx="9822873" cy="5262979"/>
          </a:xfrm>
          <a:prstGeom prst="rect">
            <a:avLst/>
          </a:prstGeom>
          <a:noFill/>
        </p:spPr>
        <p:txBody>
          <a:bodyPr wrap="square" rtlCol="0">
            <a:spAutoFit/>
          </a:bodyPr>
          <a:lstStyle/>
          <a:p>
            <a:pPr marL="342900" indent="-342900">
              <a:buFont typeface="Wingdings" panose="05000000000000000000" pitchFamily="2" charset="2"/>
              <a:buChar char="ü"/>
            </a:pPr>
            <a:r>
              <a:rPr lang="fr-FR" sz="2400" dirty="0"/>
              <a:t>Alors qu’un projet est </a:t>
            </a:r>
            <a:r>
              <a:rPr lang="fr-FR" sz="2400" b="1" dirty="0">
                <a:solidFill>
                  <a:srgbClr val="FF0000"/>
                </a:solidFill>
              </a:rPr>
              <a:t>temporaire</a:t>
            </a:r>
            <a:r>
              <a:rPr lang="fr-FR" sz="2400" dirty="0"/>
              <a:t> et unique, les opérations sont des </a:t>
            </a:r>
            <a:r>
              <a:rPr lang="fr-FR" sz="2400" b="1" dirty="0">
                <a:solidFill>
                  <a:srgbClr val="FF0000"/>
                </a:solidFill>
              </a:rPr>
              <a:t>efforts continus</a:t>
            </a:r>
            <a:r>
              <a:rPr lang="fr-FR" sz="2400" dirty="0">
                <a:solidFill>
                  <a:srgbClr val="FF0000"/>
                </a:solidFill>
              </a:rPr>
              <a:t> </a:t>
            </a:r>
            <a:r>
              <a:rPr lang="fr-FR" sz="2400" dirty="0"/>
              <a:t>qui produisent des </a:t>
            </a:r>
            <a:r>
              <a:rPr lang="fr-FR" sz="2400" b="1" dirty="0">
                <a:solidFill>
                  <a:srgbClr val="FF0000"/>
                </a:solidFill>
              </a:rPr>
              <a:t>résultats répétitifs.</a:t>
            </a:r>
          </a:p>
          <a:p>
            <a:endParaRPr lang="fr-FR" sz="2400" b="1" dirty="0">
              <a:solidFill>
                <a:srgbClr val="FF0000"/>
              </a:solidFill>
            </a:endParaRPr>
          </a:p>
          <a:p>
            <a:pPr marL="342900" indent="-342900">
              <a:buFont typeface="Wingdings" panose="05000000000000000000" pitchFamily="2" charset="2"/>
              <a:buChar char="ü"/>
            </a:pPr>
            <a:r>
              <a:rPr lang="fr-FR" sz="2400" b="1" dirty="0"/>
              <a:t>Le management des opérations</a:t>
            </a:r>
          </a:p>
          <a:p>
            <a:pPr marL="800100" lvl="1" indent="-342900">
              <a:buFont typeface="Wingdings" panose="05000000000000000000" pitchFamily="2" charset="2"/>
              <a:buChar char="§"/>
            </a:pPr>
            <a:r>
              <a:rPr lang="fr-FR" sz="2400" dirty="0"/>
              <a:t>Porte sur le production en continu de biens ou de services</a:t>
            </a:r>
          </a:p>
          <a:p>
            <a:pPr marL="800100" lvl="1" indent="-342900">
              <a:buFont typeface="Wingdings" panose="05000000000000000000" pitchFamily="2" charset="2"/>
              <a:buChar char="§"/>
            </a:pPr>
            <a:r>
              <a:rPr lang="fr-FR" sz="2400" dirty="0"/>
              <a:t>Via l’application de processus définis et normés</a:t>
            </a:r>
          </a:p>
          <a:p>
            <a:pPr marL="800100" lvl="1" indent="-342900">
              <a:buFont typeface="Wingdings" panose="05000000000000000000" pitchFamily="2" charset="2"/>
              <a:buChar char="ü"/>
            </a:pPr>
            <a:endParaRPr lang="fr-FR" sz="2400" dirty="0"/>
          </a:p>
          <a:p>
            <a:pPr lvl="1"/>
            <a:r>
              <a:rPr lang="fr-FR" sz="2400" dirty="0"/>
              <a:t>Exemple:</a:t>
            </a:r>
          </a:p>
          <a:p>
            <a:pPr marL="1257300" lvl="2" indent="-342900">
              <a:buFont typeface="Wingdings" panose="05000000000000000000" pitchFamily="2" charset="2"/>
              <a:buChar char="Ø"/>
            </a:pPr>
            <a:r>
              <a:rPr lang="fr-FR" sz="2400" dirty="0"/>
              <a:t>Grande distribution ( boite de conserve)</a:t>
            </a:r>
          </a:p>
          <a:p>
            <a:pPr marL="1257300" lvl="2" indent="-342900">
              <a:buFont typeface="Wingdings" panose="05000000000000000000" pitchFamily="2" charset="2"/>
              <a:buChar char="Ø"/>
            </a:pPr>
            <a:r>
              <a:rPr lang="fr-FR" sz="2400" dirty="0"/>
              <a:t>Secteur de l’automobile ( chaine de production)</a:t>
            </a:r>
          </a:p>
          <a:p>
            <a:pPr marL="1257300" lvl="2" indent="-342900">
              <a:buFont typeface="Wingdings" panose="05000000000000000000" pitchFamily="2" charset="2"/>
              <a:buChar char="Ø"/>
            </a:pPr>
            <a:r>
              <a:rPr lang="fr-FR" sz="2400" dirty="0"/>
              <a:t>Télécoms ( fourniture d’abonnement individuel)</a:t>
            </a:r>
          </a:p>
          <a:p>
            <a:pPr marL="342900" indent="-342900">
              <a:lnSpc>
                <a:spcPct val="150000"/>
              </a:lnSpc>
              <a:buFont typeface="Wingdings" panose="05000000000000000000" pitchFamily="2" charset="2"/>
              <a:buChar char="ü"/>
            </a:pPr>
            <a:endParaRPr lang="fr-FR" sz="2400" dirty="0"/>
          </a:p>
          <a:p>
            <a:pPr>
              <a:lnSpc>
                <a:spcPct val="150000"/>
              </a:lnSpc>
            </a:pPr>
            <a:endParaRPr lang="fr-FR" sz="2400" dirty="0"/>
          </a:p>
        </p:txBody>
      </p:sp>
      <p:pic>
        <p:nvPicPr>
          <p:cNvPr id="5" name="Image 4">
            <a:extLst>
              <a:ext uri="{FF2B5EF4-FFF2-40B4-BE49-F238E27FC236}">
                <a16:creationId xmlns:a16="http://schemas.microsoft.com/office/drawing/2014/main" id="{589F0D04-DB4C-4C3E-B63C-6CCAA0772C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9963" y="4523422"/>
            <a:ext cx="9521293" cy="233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3F3AF948-4703-40E8-BA2C-6C5660DE88D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286919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43474" y="0"/>
            <a:ext cx="2167521"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167521" cy="1938992"/>
          </a:xfrm>
          <a:prstGeom prst="rect">
            <a:avLst/>
          </a:prstGeom>
          <a:solidFill>
            <a:schemeClr val="accent6">
              <a:lumMod val="20000"/>
              <a:lumOff val="80000"/>
            </a:schemeClr>
          </a:solidFill>
        </p:spPr>
        <p:txBody>
          <a:bodyPr wrap="square" rtlCol="0">
            <a:spAutoFit/>
          </a:bodyPr>
          <a:lstStyle/>
          <a:p>
            <a:pPr algn="ctr"/>
            <a:r>
              <a:rPr lang="fr-FR" sz="2400" b="1" dirty="0"/>
              <a:t>Management de projet organisationnel et Stratégique</a:t>
            </a:r>
          </a:p>
          <a:p>
            <a:pPr algn="ctr"/>
            <a:r>
              <a:rPr lang="fr-FR" sz="2400" b="1" dirty="0"/>
              <a:t>( OPM)</a:t>
            </a:r>
          </a:p>
        </p:txBody>
      </p:sp>
      <p:pic>
        <p:nvPicPr>
          <p:cNvPr id="2" name="Image 1">
            <a:extLst>
              <a:ext uri="{FF2B5EF4-FFF2-40B4-BE49-F238E27FC236}">
                <a16:creationId xmlns:a16="http://schemas.microsoft.com/office/drawing/2014/main" id="{BE22CCE0-E608-4C18-8D9A-5F6F2853DF58}"/>
              </a:ext>
            </a:extLst>
          </p:cNvPr>
          <p:cNvPicPr>
            <a:picLocks noChangeAspect="1"/>
          </p:cNvPicPr>
          <p:nvPr/>
        </p:nvPicPr>
        <p:blipFill>
          <a:blip r:embed="rId3"/>
          <a:stretch>
            <a:fillRect/>
          </a:stretch>
        </p:blipFill>
        <p:spPr>
          <a:xfrm>
            <a:off x="2167521" y="121189"/>
            <a:ext cx="9640851" cy="5192543"/>
          </a:xfrm>
          <a:prstGeom prst="rect">
            <a:avLst/>
          </a:prstGeom>
        </p:spPr>
      </p:pic>
      <p:sp>
        <p:nvSpPr>
          <p:cNvPr id="7" name="ZoneTexte 6">
            <a:extLst>
              <a:ext uri="{FF2B5EF4-FFF2-40B4-BE49-F238E27FC236}">
                <a16:creationId xmlns:a16="http://schemas.microsoft.com/office/drawing/2014/main" id="{74065BA6-444C-46AD-AC22-8658442DC450}"/>
              </a:ext>
            </a:extLst>
          </p:cNvPr>
          <p:cNvSpPr txBox="1"/>
          <p:nvPr/>
        </p:nvSpPr>
        <p:spPr>
          <a:xfrm>
            <a:off x="6206836" y="6432401"/>
            <a:ext cx="5985164" cy="338554"/>
          </a:xfrm>
          <a:prstGeom prst="rect">
            <a:avLst/>
          </a:prstGeom>
          <a:noFill/>
        </p:spPr>
        <p:txBody>
          <a:bodyPr wrap="square" rtlCol="0">
            <a:spAutoFit/>
          </a:bodyPr>
          <a:lstStyle/>
          <a:p>
            <a:pPr algn="r"/>
            <a:r>
              <a:rPr lang="fr-FR" sz="1600" b="1" i="1" dirty="0"/>
              <a:t> Structure d’un portefeuille: Source PMBOK 6</a:t>
            </a:r>
            <a:r>
              <a:rPr lang="fr-FR" sz="1600" b="1" i="1" baseline="30000" dirty="0"/>
              <a:t>e</a:t>
            </a:r>
            <a:r>
              <a:rPr lang="fr-FR" sz="1600" b="1" i="1" dirty="0"/>
              <a:t> Edition </a:t>
            </a:r>
          </a:p>
        </p:txBody>
      </p:sp>
      <p:sp>
        <p:nvSpPr>
          <p:cNvPr id="3" name="ZoneTexte 2"/>
          <p:cNvSpPr txBox="1"/>
          <p:nvPr/>
        </p:nvSpPr>
        <p:spPr>
          <a:xfrm>
            <a:off x="2522393" y="5534512"/>
            <a:ext cx="9490931" cy="707886"/>
          </a:xfrm>
          <a:prstGeom prst="rect">
            <a:avLst/>
          </a:prstGeom>
          <a:noFill/>
        </p:spPr>
        <p:txBody>
          <a:bodyPr wrap="square" rtlCol="0">
            <a:spAutoFit/>
          </a:bodyPr>
          <a:lstStyle/>
          <a:p>
            <a:r>
              <a:rPr lang="fr-FR" sz="2000" b="1" dirty="0"/>
              <a:t>Cadre où le management de portefeuille, de programme et de projet est intégré aux procédures organisationnelles en vue d’atteindre les objectifs stratégiques</a:t>
            </a:r>
          </a:p>
        </p:txBody>
      </p:sp>
      <p:sp>
        <p:nvSpPr>
          <p:cNvPr id="8" name="ZoneTexte 7">
            <a:extLst>
              <a:ext uri="{FF2B5EF4-FFF2-40B4-BE49-F238E27FC236}">
                <a16:creationId xmlns:a16="http://schemas.microsoft.com/office/drawing/2014/main" id="{D2D80AEC-8795-4710-9C0B-673886909921}"/>
              </a:ext>
            </a:extLst>
          </p:cNvPr>
          <p:cNvSpPr txBox="1"/>
          <p:nvPr/>
        </p:nvSpPr>
        <p:spPr>
          <a:xfrm>
            <a:off x="139978" y="791170"/>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5" name="Espace réservé du pied de page 4">
            <a:extLst>
              <a:ext uri="{FF2B5EF4-FFF2-40B4-BE49-F238E27FC236}">
                <a16:creationId xmlns:a16="http://schemas.microsoft.com/office/drawing/2014/main" id="{0930F144-A3CE-41EA-91E0-DFD2CF7C563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3673100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30583"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55418" y="1946839"/>
            <a:ext cx="2119746" cy="2308324"/>
          </a:xfrm>
          <a:prstGeom prst="rect">
            <a:avLst/>
          </a:prstGeom>
          <a:solidFill>
            <a:schemeClr val="accent6">
              <a:lumMod val="20000"/>
              <a:lumOff val="80000"/>
            </a:schemeClr>
          </a:solidFill>
        </p:spPr>
        <p:txBody>
          <a:bodyPr wrap="square" rtlCol="0">
            <a:spAutoFit/>
          </a:bodyPr>
          <a:lstStyle/>
          <a:p>
            <a:pPr algn="ctr"/>
            <a:r>
              <a:rPr lang="fr-FR" sz="2400" b="1" dirty="0"/>
              <a:t>Aperçu comparatif du management de projet, programme et de portefeuille</a:t>
            </a:r>
          </a:p>
        </p:txBody>
      </p:sp>
      <p:sp>
        <p:nvSpPr>
          <p:cNvPr id="7" name="ZoneTexte 6">
            <a:extLst>
              <a:ext uri="{FF2B5EF4-FFF2-40B4-BE49-F238E27FC236}">
                <a16:creationId xmlns:a16="http://schemas.microsoft.com/office/drawing/2014/main" id="{74065BA6-444C-46AD-AC22-8658442DC450}"/>
              </a:ext>
            </a:extLst>
          </p:cNvPr>
          <p:cNvSpPr txBox="1"/>
          <p:nvPr/>
        </p:nvSpPr>
        <p:spPr>
          <a:xfrm>
            <a:off x="6206836" y="6519446"/>
            <a:ext cx="5985164" cy="338554"/>
          </a:xfrm>
          <a:prstGeom prst="rect">
            <a:avLst/>
          </a:prstGeom>
          <a:noFill/>
        </p:spPr>
        <p:txBody>
          <a:bodyPr wrap="square" rtlCol="0">
            <a:spAutoFit/>
          </a:bodyPr>
          <a:lstStyle/>
          <a:p>
            <a:pPr algn="r"/>
            <a:r>
              <a:rPr lang="fr-FR" sz="1600" b="1" i="1" dirty="0"/>
              <a:t> Structure d’un portefeuille: Source PMBOK 6</a:t>
            </a:r>
            <a:r>
              <a:rPr lang="fr-FR" sz="1600" b="1" i="1" baseline="30000" dirty="0"/>
              <a:t>e</a:t>
            </a:r>
            <a:r>
              <a:rPr lang="fr-FR" sz="1600" b="1" i="1" dirty="0"/>
              <a:t> Edition </a:t>
            </a:r>
          </a:p>
        </p:txBody>
      </p:sp>
      <p:pic>
        <p:nvPicPr>
          <p:cNvPr id="5" name="Image 4">
            <a:extLst>
              <a:ext uri="{FF2B5EF4-FFF2-40B4-BE49-F238E27FC236}">
                <a16:creationId xmlns:a16="http://schemas.microsoft.com/office/drawing/2014/main" id="{94A3EE52-7C8B-4B60-A1F2-6E9D79E01BAB}"/>
              </a:ext>
            </a:extLst>
          </p:cNvPr>
          <p:cNvPicPr>
            <a:picLocks noChangeAspect="1"/>
          </p:cNvPicPr>
          <p:nvPr/>
        </p:nvPicPr>
        <p:blipFill>
          <a:blip r:embed="rId3"/>
          <a:stretch>
            <a:fillRect/>
          </a:stretch>
        </p:blipFill>
        <p:spPr>
          <a:xfrm>
            <a:off x="2286001" y="0"/>
            <a:ext cx="9544050" cy="6448425"/>
          </a:xfrm>
          <a:prstGeom prst="rect">
            <a:avLst/>
          </a:prstGeom>
        </p:spPr>
      </p:pic>
      <p:sp>
        <p:nvSpPr>
          <p:cNvPr id="2" name="Espace réservé du pied de page 1">
            <a:extLst>
              <a:ext uri="{FF2B5EF4-FFF2-40B4-BE49-F238E27FC236}">
                <a16:creationId xmlns:a16="http://schemas.microsoft.com/office/drawing/2014/main" id="{F48F65D2-AAC1-4F6E-BF21-C0AF0D0D9EA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903020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230583"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55418" y="1946839"/>
            <a:ext cx="2119746" cy="2308324"/>
          </a:xfrm>
          <a:prstGeom prst="rect">
            <a:avLst/>
          </a:prstGeom>
          <a:solidFill>
            <a:schemeClr val="accent6">
              <a:lumMod val="20000"/>
              <a:lumOff val="80000"/>
            </a:schemeClr>
          </a:solidFill>
        </p:spPr>
        <p:txBody>
          <a:bodyPr wrap="square" rtlCol="0">
            <a:spAutoFit/>
          </a:bodyPr>
          <a:lstStyle/>
          <a:p>
            <a:pPr algn="ctr"/>
            <a:r>
              <a:rPr lang="fr-FR" sz="2400" b="1" dirty="0"/>
              <a:t>Aperçu comparatif du management de projet, programme et de portefeuille</a:t>
            </a:r>
          </a:p>
        </p:txBody>
      </p:sp>
      <p:pic>
        <p:nvPicPr>
          <p:cNvPr id="2" name="Image 1">
            <a:extLst>
              <a:ext uri="{FF2B5EF4-FFF2-40B4-BE49-F238E27FC236}">
                <a16:creationId xmlns:a16="http://schemas.microsoft.com/office/drawing/2014/main" id="{FDE7F891-C590-47DD-ACD2-1AE300AC9C64}"/>
              </a:ext>
            </a:extLst>
          </p:cNvPr>
          <p:cNvPicPr>
            <a:picLocks noChangeAspect="1"/>
          </p:cNvPicPr>
          <p:nvPr/>
        </p:nvPicPr>
        <p:blipFill>
          <a:blip r:embed="rId3"/>
          <a:stretch>
            <a:fillRect/>
          </a:stretch>
        </p:blipFill>
        <p:spPr>
          <a:xfrm>
            <a:off x="2230583" y="0"/>
            <a:ext cx="9629775" cy="781050"/>
          </a:xfrm>
          <a:prstGeom prst="rect">
            <a:avLst/>
          </a:prstGeom>
        </p:spPr>
      </p:pic>
      <p:pic>
        <p:nvPicPr>
          <p:cNvPr id="3" name="Image 2">
            <a:extLst>
              <a:ext uri="{FF2B5EF4-FFF2-40B4-BE49-F238E27FC236}">
                <a16:creationId xmlns:a16="http://schemas.microsoft.com/office/drawing/2014/main" id="{C72CFF54-B7AA-4F27-A4FB-43EDD5E6ADEC}"/>
              </a:ext>
            </a:extLst>
          </p:cNvPr>
          <p:cNvPicPr>
            <a:picLocks noChangeAspect="1"/>
          </p:cNvPicPr>
          <p:nvPr/>
        </p:nvPicPr>
        <p:blipFill>
          <a:blip r:embed="rId4"/>
          <a:stretch>
            <a:fillRect/>
          </a:stretch>
        </p:blipFill>
        <p:spPr>
          <a:xfrm>
            <a:off x="2254395" y="790576"/>
            <a:ext cx="9582150" cy="6067425"/>
          </a:xfrm>
          <a:prstGeom prst="rect">
            <a:avLst/>
          </a:prstGeom>
        </p:spPr>
      </p:pic>
      <p:sp>
        <p:nvSpPr>
          <p:cNvPr id="5" name="Espace réservé du pied de page 4">
            <a:extLst>
              <a:ext uri="{FF2B5EF4-FFF2-40B4-BE49-F238E27FC236}">
                <a16:creationId xmlns:a16="http://schemas.microsoft.com/office/drawing/2014/main" id="{4C6A8EC8-A4EF-4F4A-AEB9-25523A1F6AC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59459941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167521"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167521" cy="830997"/>
          </a:xfrm>
          <a:prstGeom prst="rect">
            <a:avLst/>
          </a:prstGeom>
          <a:solidFill>
            <a:schemeClr val="accent6">
              <a:lumMod val="20000"/>
              <a:lumOff val="80000"/>
            </a:schemeClr>
          </a:solidFill>
        </p:spPr>
        <p:txBody>
          <a:bodyPr wrap="square" rtlCol="0">
            <a:spAutoFit/>
          </a:bodyPr>
          <a:lstStyle/>
          <a:p>
            <a:pPr algn="ctr"/>
            <a:r>
              <a:rPr lang="fr-FR" sz="2400" b="1" dirty="0"/>
              <a:t>Importantes définitions</a:t>
            </a:r>
          </a:p>
        </p:txBody>
      </p:sp>
      <p:sp>
        <p:nvSpPr>
          <p:cNvPr id="7" name="ZoneTexte 6">
            <a:extLst>
              <a:ext uri="{FF2B5EF4-FFF2-40B4-BE49-F238E27FC236}">
                <a16:creationId xmlns:a16="http://schemas.microsoft.com/office/drawing/2014/main" id="{74065BA6-444C-46AD-AC22-8658442DC450}"/>
              </a:ext>
            </a:extLst>
          </p:cNvPr>
          <p:cNvSpPr txBox="1"/>
          <p:nvPr/>
        </p:nvSpPr>
        <p:spPr>
          <a:xfrm>
            <a:off x="6206836" y="6432401"/>
            <a:ext cx="5985164" cy="338554"/>
          </a:xfrm>
          <a:prstGeom prst="rect">
            <a:avLst/>
          </a:prstGeom>
          <a:noFill/>
        </p:spPr>
        <p:txBody>
          <a:bodyPr wrap="square" rtlCol="0">
            <a:spAutoFit/>
          </a:bodyPr>
          <a:lstStyle/>
          <a:p>
            <a:pPr algn="r"/>
            <a:r>
              <a:rPr lang="fr-FR" sz="1600" b="1" i="1" dirty="0"/>
              <a:t> Structure d’un portefeuille: Source PMBOK 6</a:t>
            </a:r>
            <a:r>
              <a:rPr lang="fr-FR" sz="1600" b="1" i="1" baseline="30000" dirty="0"/>
              <a:t>e</a:t>
            </a:r>
            <a:r>
              <a:rPr lang="fr-FR" sz="1600" b="1" i="1" dirty="0"/>
              <a:t> Edition </a:t>
            </a:r>
          </a:p>
        </p:txBody>
      </p:sp>
      <p:pic>
        <p:nvPicPr>
          <p:cNvPr id="8" name="Image 7"/>
          <p:cNvPicPr>
            <a:picLocks noChangeAspect="1"/>
          </p:cNvPicPr>
          <p:nvPr/>
        </p:nvPicPr>
        <p:blipFill>
          <a:blip r:embed="rId3"/>
          <a:stretch>
            <a:fillRect/>
          </a:stretch>
        </p:blipFill>
        <p:spPr>
          <a:xfrm>
            <a:off x="2167521" y="705071"/>
            <a:ext cx="10024479" cy="5447858"/>
          </a:xfrm>
          <a:prstGeom prst="rect">
            <a:avLst/>
          </a:prstGeom>
        </p:spPr>
      </p:pic>
      <p:sp>
        <p:nvSpPr>
          <p:cNvPr id="9" name="ZoneTexte 8">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AB5B0E31-ACC3-44D0-8DAA-1CAA791A777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8755418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167521"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2598003"/>
            <a:ext cx="2167521" cy="1569660"/>
          </a:xfrm>
          <a:prstGeom prst="rect">
            <a:avLst/>
          </a:prstGeom>
          <a:solidFill>
            <a:schemeClr val="accent6">
              <a:lumMod val="20000"/>
              <a:lumOff val="80000"/>
            </a:schemeClr>
          </a:solidFill>
        </p:spPr>
        <p:txBody>
          <a:bodyPr wrap="square" rtlCol="0">
            <a:spAutoFit/>
          </a:bodyPr>
          <a:lstStyle/>
          <a:p>
            <a:pPr algn="ctr"/>
            <a:r>
              <a:rPr lang="fr-FR" sz="2400" b="1" dirty="0"/>
              <a:t>Interrelation des principaux composants du guide</a:t>
            </a:r>
          </a:p>
        </p:txBody>
      </p:sp>
      <p:sp>
        <p:nvSpPr>
          <p:cNvPr id="7" name="ZoneTexte 6">
            <a:extLst>
              <a:ext uri="{FF2B5EF4-FFF2-40B4-BE49-F238E27FC236}">
                <a16:creationId xmlns:a16="http://schemas.microsoft.com/office/drawing/2014/main" id="{74065BA6-444C-46AD-AC22-8658442DC450}"/>
              </a:ext>
            </a:extLst>
          </p:cNvPr>
          <p:cNvSpPr txBox="1"/>
          <p:nvPr/>
        </p:nvSpPr>
        <p:spPr>
          <a:xfrm>
            <a:off x="6206836" y="6432401"/>
            <a:ext cx="5985164" cy="338554"/>
          </a:xfrm>
          <a:prstGeom prst="rect">
            <a:avLst/>
          </a:prstGeom>
          <a:noFill/>
        </p:spPr>
        <p:txBody>
          <a:bodyPr wrap="square" rtlCol="0">
            <a:spAutoFit/>
          </a:bodyPr>
          <a:lstStyle/>
          <a:p>
            <a:pPr algn="r"/>
            <a:r>
              <a:rPr lang="fr-FR" sz="1600" b="1" i="1" dirty="0"/>
              <a:t> Structure d’un portefeuille: Source PMBOK 6</a:t>
            </a:r>
            <a:r>
              <a:rPr lang="fr-FR" sz="1600" b="1" i="1" baseline="30000" dirty="0"/>
              <a:t>e</a:t>
            </a:r>
            <a:r>
              <a:rPr lang="fr-FR" sz="1600" b="1" i="1" dirty="0"/>
              <a:t> Edition </a:t>
            </a:r>
          </a:p>
        </p:txBody>
      </p:sp>
      <p:pic>
        <p:nvPicPr>
          <p:cNvPr id="2" name="Image 1"/>
          <p:cNvPicPr>
            <a:picLocks noChangeAspect="1"/>
          </p:cNvPicPr>
          <p:nvPr/>
        </p:nvPicPr>
        <p:blipFill>
          <a:blip r:embed="rId3"/>
          <a:stretch>
            <a:fillRect/>
          </a:stretch>
        </p:blipFill>
        <p:spPr>
          <a:xfrm>
            <a:off x="3200399" y="141890"/>
            <a:ext cx="6243145" cy="6290511"/>
          </a:xfrm>
          <a:prstGeom prst="rect">
            <a:avLst/>
          </a:prstGeom>
        </p:spPr>
      </p:pic>
      <p:sp>
        <p:nvSpPr>
          <p:cNvPr id="8" name="ZoneTexte 7">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3" name="Espace réservé du pied de page 2">
            <a:extLst>
              <a:ext uri="{FF2B5EF4-FFF2-40B4-BE49-F238E27FC236}">
                <a16:creationId xmlns:a16="http://schemas.microsoft.com/office/drawing/2014/main" id="{62A692EF-9288-46E6-9F08-67C0F129AC6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196258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6" y="2574675"/>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Cycle de vie du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5663089"/>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endParaRPr lang="fr-FR" b="1" dirty="0"/>
          </a:p>
          <a:p>
            <a:r>
              <a:rPr lang="fr-FR" sz="2400" dirty="0"/>
              <a:t>Le cycle de vie d’un projet est la série de phase  ( groupement d’activités interreliées aboutissant à la production d’un livrable)  que celui-ci traverse depuis son démarrage jusqu’à la clôture. </a:t>
            </a:r>
            <a:r>
              <a:rPr lang="fr-FR" sz="2400" b="1" dirty="0"/>
              <a:t>Les cycles de du projet peuvent être prédictifs ou adaptatifs.</a:t>
            </a:r>
          </a:p>
          <a:p>
            <a:endParaRPr lang="fr-FR" sz="2400" dirty="0"/>
          </a:p>
          <a:p>
            <a:r>
              <a:rPr lang="fr-FR" sz="2400" dirty="0"/>
              <a:t>Les projets diffèrent par leur tailles et par leur complexité. Tous les projets peuvent êtres schématisés selon la structure de cycle de vie générique:</a:t>
            </a:r>
          </a:p>
          <a:p>
            <a:endParaRPr lang="fr-FR" sz="2400" dirty="0"/>
          </a:p>
          <a:p>
            <a:pPr marL="342900" indent="-342900">
              <a:buFont typeface="Wingdings" panose="05000000000000000000" pitchFamily="2" charset="2"/>
              <a:buChar char="§"/>
            </a:pPr>
            <a:r>
              <a:rPr lang="fr-FR" sz="2400" dirty="0"/>
              <a:t>Démarrage du projet / Initialisation</a:t>
            </a:r>
          </a:p>
          <a:p>
            <a:pPr marL="342900" indent="-342900">
              <a:buFont typeface="Wingdings" panose="05000000000000000000" pitchFamily="2" charset="2"/>
              <a:buChar char="§"/>
            </a:pPr>
            <a:r>
              <a:rPr lang="fr-FR" sz="2400" dirty="0"/>
              <a:t>Organisation et préparation</a:t>
            </a:r>
          </a:p>
          <a:p>
            <a:pPr marL="342900" indent="-342900">
              <a:buFont typeface="Wingdings" panose="05000000000000000000" pitchFamily="2" charset="2"/>
              <a:buChar char="§"/>
            </a:pPr>
            <a:r>
              <a:rPr lang="fr-FR" sz="2400" dirty="0"/>
              <a:t>Exécution du travail du projet et</a:t>
            </a:r>
          </a:p>
          <a:p>
            <a:pPr marL="342900" indent="-342900">
              <a:buFont typeface="Wingdings" panose="05000000000000000000" pitchFamily="2" charset="2"/>
              <a:buChar char="§"/>
            </a:pPr>
            <a:r>
              <a:rPr lang="fr-FR" sz="2400" dirty="0"/>
              <a:t>Clôture du projet.</a:t>
            </a:r>
          </a:p>
          <a:p>
            <a:endParaRPr lang="fr-FR" sz="2800" b="1" dirty="0"/>
          </a:p>
        </p:txBody>
      </p:sp>
      <p:sp>
        <p:nvSpPr>
          <p:cNvPr id="2" name="ZoneTexte 1">
            <a:extLst>
              <a:ext uri="{FF2B5EF4-FFF2-40B4-BE49-F238E27FC236}">
                <a16:creationId xmlns:a16="http://schemas.microsoft.com/office/drawing/2014/main" id="{2CD5F894-B7C1-4BA4-A7D4-1111214FD000}"/>
              </a:ext>
            </a:extLst>
          </p:cNvPr>
          <p:cNvSpPr txBox="1"/>
          <p:nvPr/>
        </p:nvSpPr>
        <p:spPr>
          <a:xfrm>
            <a:off x="2466109" y="5943600"/>
            <a:ext cx="9615054" cy="461665"/>
          </a:xfrm>
          <a:prstGeom prst="rect">
            <a:avLst/>
          </a:prstGeom>
          <a:noFill/>
        </p:spPr>
        <p:txBody>
          <a:bodyPr wrap="square" rtlCol="0">
            <a:spAutoFit/>
          </a:bodyPr>
          <a:lstStyle/>
          <a:p>
            <a:pPr algn="ctr"/>
            <a:r>
              <a:rPr lang="fr-FR" sz="2400" b="1" dirty="0">
                <a:highlight>
                  <a:srgbClr val="FFFF00"/>
                </a:highlight>
              </a:rPr>
              <a:t>Les phases sont effectuées de façon séquentielle , itérative ou en parallèle</a:t>
            </a:r>
          </a:p>
        </p:txBody>
      </p:sp>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5" name="Espace réservé du pied de page 4">
            <a:extLst>
              <a:ext uri="{FF2B5EF4-FFF2-40B4-BE49-F238E27FC236}">
                <a16:creationId xmlns:a16="http://schemas.microsoft.com/office/drawing/2014/main" id="{0025C587-DBC9-4937-9824-DAD90F21018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5872687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6" y="2574675"/>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Cycle de vie du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673927" y="594790"/>
            <a:ext cx="9518073" cy="4401205"/>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produit</a:t>
            </a:r>
          </a:p>
          <a:p>
            <a:endParaRPr lang="fr-FR" b="1" dirty="0"/>
          </a:p>
          <a:p>
            <a:r>
              <a:rPr lang="fr-FR" sz="2400" dirty="0"/>
              <a:t>En général ,  le cycle de vie du projet comporte une ou plusieurs phases qui sont associées au développement du produit, du service ou du résultat. Ces phases composent le cycle de développement qui peut être </a:t>
            </a:r>
          </a:p>
          <a:p>
            <a:endParaRPr lang="fr-FR" sz="1400" dirty="0"/>
          </a:p>
          <a:p>
            <a:pPr marL="342900" indent="-342900">
              <a:buFont typeface="Wingdings" panose="05000000000000000000" pitchFamily="2" charset="2"/>
              <a:buChar char="§"/>
            </a:pPr>
            <a:r>
              <a:rPr lang="fr-FR" sz="2400" dirty="0"/>
              <a:t>Prédictif</a:t>
            </a:r>
          </a:p>
          <a:p>
            <a:pPr marL="342900" indent="-342900">
              <a:buFont typeface="Wingdings" panose="05000000000000000000" pitchFamily="2" charset="2"/>
              <a:buChar char="§"/>
            </a:pPr>
            <a:r>
              <a:rPr lang="fr-FR" sz="2400" dirty="0"/>
              <a:t>Itératif</a:t>
            </a:r>
          </a:p>
          <a:p>
            <a:pPr marL="342900" indent="-342900">
              <a:buFont typeface="Wingdings" panose="05000000000000000000" pitchFamily="2" charset="2"/>
              <a:buChar char="§"/>
            </a:pPr>
            <a:r>
              <a:rPr lang="fr-FR" sz="2400" dirty="0"/>
              <a:t>Incrémental</a:t>
            </a:r>
          </a:p>
          <a:p>
            <a:pPr marL="342900" indent="-342900">
              <a:buFont typeface="Wingdings" panose="05000000000000000000" pitchFamily="2" charset="2"/>
              <a:buChar char="§"/>
            </a:pPr>
            <a:r>
              <a:rPr lang="fr-FR" sz="2400" dirty="0"/>
              <a:t>Adaptatif ou </a:t>
            </a:r>
          </a:p>
          <a:p>
            <a:pPr marL="342900" indent="-342900">
              <a:buFont typeface="Wingdings" panose="05000000000000000000" pitchFamily="2" charset="2"/>
              <a:buChar char="§"/>
            </a:pPr>
            <a:r>
              <a:rPr lang="fr-FR" sz="2400" dirty="0"/>
              <a:t>Hybride.</a:t>
            </a:r>
          </a:p>
          <a:p>
            <a:endParaRPr lang="fr-FR" sz="2800" b="1"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EC1C727F-50D4-4688-BF60-8A39294C4FC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1376863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0"/>
            <a:ext cx="2159876"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6" y="2574675"/>
            <a:ext cx="1919095" cy="1292662"/>
          </a:xfrm>
          <a:prstGeom prst="rect">
            <a:avLst/>
          </a:prstGeom>
          <a:solidFill>
            <a:schemeClr val="accent6">
              <a:lumMod val="20000"/>
              <a:lumOff val="80000"/>
            </a:schemeClr>
          </a:solidFill>
        </p:spPr>
        <p:txBody>
          <a:bodyPr wrap="square" rtlCol="0">
            <a:spAutoFit/>
          </a:bodyPr>
          <a:lstStyle/>
          <a:p>
            <a:pPr algn="ctr"/>
            <a:r>
              <a:rPr lang="fr-FR" sz="2600" b="1" dirty="0"/>
              <a:t>Le Cycle de vie du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243003" y="151848"/>
            <a:ext cx="9824306" cy="6278642"/>
          </a:xfrm>
          <a:prstGeom prst="rect">
            <a:avLst/>
          </a:prstGeom>
          <a:noFill/>
        </p:spPr>
        <p:txBody>
          <a:bodyPr wrap="square" rtlCol="0">
            <a:spAutoFit/>
          </a:bodyPr>
          <a:lstStyle/>
          <a:p>
            <a:endParaRPr lang="fr-FR" sz="1400" dirty="0"/>
          </a:p>
          <a:p>
            <a:pPr marL="342900" indent="-342900">
              <a:buFont typeface="Wingdings" panose="05000000000000000000" pitchFamily="2" charset="2"/>
              <a:buChar char="§"/>
            </a:pPr>
            <a:r>
              <a:rPr lang="fr-FR" sz="2400" dirty="0"/>
              <a:t>Prédictif (</a:t>
            </a:r>
            <a:r>
              <a:rPr lang="fr-FR" sz="2400" dirty="0" err="1"/>
              <a:t>waterfaff</a:t>
            </a:r>
            <a:r>
              <a:rPr lang="fr-FR" sz="2400" dirty="0"/>
              <a:t>)</a:t>
            </a:r>
          </a:p>
          <a:p>
            <a:pPr marL="800100" lvl="1" indent="-342900">
              <a:buFont typeface="Wingdings" panose="05000000000000000000" pitchFamily="2" charset="2"/>
              <a:buChar char="§"/>
            </a:pPr>
            <a:r>
              <a:rPr lang="fr-FR" sz="2400" dirty="0"/>
              <a:t>Périmètre, Durée, coûts du projet déterminés au cours des premières phases du cycle de vie. Gestion rigoureuses des changements du périmètre</a:t>
            </a:r>
          </a:p>
          <a:p>
            <a:pPr marL="342900" indent="-342900">
              <a:buFont typeface="Wingdings" panose="05000000000000000000" pitchFamily="2" charset="2"/>
              <a:buChar char="§"/>
            </a:pPr>
            <a:r>
              <a:rPr lang="fr-FR" sz="2400" dirty="0"/>
              <a:t>Itératif</a:t>
            </a:r>
          </a:p>
          <a:p>
            <a:pPr marL="800100" lvl="1" indent="-342900">
              <a:buFont typeface="Wingdings" panose="05000000000000000000" pitchFamily="2" charset="2"/>
              <a:buChar char="§"/>
            </a:pPr>
            <a:r>
              <a:rPr lang="fr-FR" sz="2400" dirty="0"/>
              <a:t>Périmètre généralement déterminé au début du cycle de vie du projet. Estimation des délais et des couts st changées régulièrement à mesure que l’équipe projet comprend mieux le produit. Les itérations développent le produit à travers une série de cycles réplétifs	, tandis que les incréments ajoutent progressivement des fonctionnalités au produit. </a:t>
            </a:r>
          </a:p>
          <a:p>
            <a:pPr marL="342900" indent="-342900">
              <a:buFont typeface="Wingdings" panose="05000000000000000000" pitchFamily="2" charset="2"/>
              <a:buChar char="§"/>
            </a:pPr>
            <a:r>
              <a:rPr lang="fr-FR" sz="2400" dirty="0"/>
              <a:t>Incrémental</a:t>
            </a:r>
          </a:p>
          <a:p>
            <a:pPr marL="800100" lvl="1" indent="-342900">
              <a:buFont typeface="Wingdings" panose="05000000000000000000" pitchFamily="2" charset="2"/>
              <a:buChar char="§"/>
            </a:pPr>
            <a:r>
              <a:rPr lang="fr-FR" sz="2400" dirty="0"/>
              <a:t>Livrables provenant d’une série d’itérations qui ajoutent progressivement des fonctionnalités dans une période de temps prédéterminée.</a:t>
            </a:r>
          </a:p>
          <a:p>
            <a:endParaRPr lang="fr-FR" sz="2800" b="1"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22C6D1FA-921A-4C1B-AAF9-15A4E511A8A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0805642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1375144" y="212651"/>
            <a:ext cx="9144000" cy="923422"/>
          </a:xfrm>
          <a:solidFill>
            <a:schemeClr val="accent1"/>
          </a:solidFill>
        </p:spPr>
        <p:txBody>
          <a:bodyPr>
            <a:normAutofit/>
          </a:bodyPr>
          <a:lstStyle/>
          <a:p>
            <a:r>
              <a:rPr lang="fr-FR" b="1" dirty="0">
                <a:solidFill>
                  <a:schemeClr val="bg1"/>
                </a:solidFill>
              </a:rPr>
              <a:t>PRESENTATION</a:t>
            </a:r>
          </a:p>
        </p:txBody>
      </p:sp>
      <p:sp>
        <p:nvSpPr>
          <p:cNvPr id="3" name="Sous-titre 2">
            <a:extLst>
              <a:ext uri="{FF2B5EF4-FFF2-40B4-BE49-F238E27FC236}">
                <a16:creationId xmlns:a16="http://schemas.microsoft.com/office/drawing/2014/main" id="{75410484-3987-475E-BCC2-AE56C63CEB5D}"/>
              </a:ext>
            </a:extLst>
          </p:cNvPr>
          <p:cNvSpPr>
            <a:spLocks noGrp="1"/>
          </p:cNvSpPr>
          <p:nvPr>
            <p:ph type="subTitle" idx="1"/>
          </p:nvPr>
        </p:nvSpPr>
        <p:spPr>
          <a:xfrm>
            <a:off x="565779" y="1439262"/>
            <a:ext cx="11440634" cy="4878411"/>
          </a:xfrm>
        </p:spPr>
        <p:txBody>
          <a:bodyPr>
            <a:normAutofit/>
          </a:bodyPr>
          <a:lstStyle/>
          <a:p>
            <a:pPr marL="800100" lvl="1" indent="-342900" algn="l">
              <a:buFont typeface="Wingdings" panose="05000000000000000000" pitchFamily="2" charset="2"/>
              <a:buChar char="§"/>
            </a:pPr>
            <a:r>
              <a:rPr lang="fr-FR" sz="4000" dirty="0"/>
              <a:t>Nom et Prénom ( Nom usuel )</a:t>
            </a:r>
          </a:p>
          <a:p>
            <a:pPr marL="800100" lvl="1" indent="-342900" algn="l">
              <a:buFont typeface="Wingdings" panose="05000000000000000000" pitchFamily="2" charset="2"/>
              <a:buChar char="§"/>
            </a:pPr>
            <a:r>
              <a:rPr lang="fr-FR" sz="4000" dirty="0"/>
              <a:t>Pays</a:t>
            </a:r>
          </a:p>
          <a:p>
            <a:pPr marL="800100" lvl="1" indent="-342900" algn="l">
              <a:buFont typeface="Wingdings" panose="05000000000000000000" pitchFamily="2" charset="2"/>
              <a:buChar char="§"/>
            </a:pPr>
            <a:r>
              <a:rPr lang="fr-FR" sz="4000" dirty="0"/>
              <a:t>Formation </a:t>
            </a:r>
          </a:p>
          <a:p>
            <a:pPr marL="800100" lvl="1" indent="-342900" algn="l">
              <a:buFont typeface="Wingdings" panose="05000000000000000000" pitchFamily="2" charset="2"/>
              <a:buChar char="§"/>
            </a:pPr>
            <a:r>
              <a:rPr lang="fr-FR" sz="4000" dirty="0"/>
              <a:t>Poste occupé</a:t>
            </a:r>
          </a:p>
          <a:p>
            <a:pPr marL="800100" lvl="1" indent="-342900" algn="l">
              <a:buFont typeface="Wingdings" panose="05000000000000000000" pitchFamily="2" charset="2"/>
              <a:buChar char="§"/>
            </a:pPr>
            <a:r>
              <a:rPr lang="fr-FR" sz="4000" dirty="0"/>
              <a:t>Nombre total d’années d’expérience </a:t>
            </a:r>
          </a:p>
          <a:p>
            <a:pPr marL="800100" lvl="1" indent="-342900" algn="l">
              <a:buFont typeface="Wingdings" panose="05000000000000000000" pitchFamily="2" charset="2"/>
              <a:buChar char="§"/>
            </a:pPr>
            <a:r>
              <a:rPr lang="fr-FR" sz="4000" dirty="0"/>
              <a:t>Attentes </a:t>
            </a:r>
          </a:p>
        </p:txBody>
      </p:sp>
    </p:spTree>
    <p:extLst>
      <p:ext uri="{BB962C8B-B14F-4D97-AF65-F5344CB8AC3E}">
        <p14:creationId xmlns:p14="http://schemas.microsoft.com/office/powerpoint/2010/main" val="3658766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6" y="2574675"/>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Cycle de vie du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49235" y="151848"/>
            <a:ext cx="9518073" cy="5170646"/>
          </a:xfrm>
          <a:prstGeom prst="rect">
            <a:avLst/>
          </a:prstGeom>
          <a:noFill/>
        </p:spPr>
        <p:txBody>
          <a:bodyPr wrap="square" rtlCol="0">
            <a:spAutoFit/>
          </a:bodyPr>
          <a:lstStyle/>
          <a:p>
            <a:endParaRPr lang="fr-FR" sz="1400" dirty="0"/>
          </a:p>
          <a:p>
            <a:pPr marL="342900" indent="-342900">
              <a:buFont typeface="Wingdings" panose="05000000000000000000" pitchFamily="2" charset="2"/>
              <a:buChar char="§"/>
            </a:pPr>
            <a:r>
              <a:rPr lang="fr-FR" sz="2400" dirty="0"/>
              <a:t>Adaptatif </a:t>
            </a:r>
          </a:p>
          <a:p>
            <a:pPr marL="800100" lvl="1" indent="-342900">
              <a:buFont typeface="Wingdings" panose="05000000000000000000" pitchFamily="2" charset="2"/>
              <a:buChar char="§"/>
            </a:pPr>
            <a:r>
              <a:rPr lang="fr-FR" sz="2400" dirty="0"/>
              <a:t>Ces cycles sont agiles, itératifs ou incrémentiels. Le périmètre détaillé est défini et approuvé avant le début d’une itération. Les cycles de vie adaptatifs sont aussi appelés cycle de vie basés sur le changement ou sur les méthodes agiles</a:t>
            </a:r>
          </a:p>
          <a:p>
            <a:pPr lvl="1"/>
            <a:endParaRPr lang="fr-FR" sz="2400" dirty="0"/>
          </a:p>
          <a:p>
            <a:pPr marL="342900" indent="-342900">
              <a:buFont typeface="Wingdings" panose="05000000000000000000" pitchFamily="2" charset="2"/>
              <a:buChar char="§"/>
            </a:pPr>
            <a:r>
              <a:rPr lang="fr-FR" sz="2400" dirty="0"/>
              <a:t>Hybride.</a:t>
            </a:r>
          </a:p>
          <a:p>
            <a:pPr marL="800100" lvl="1" indent="-342900">
              <a:buFont typeface="Wingdings" panose="05000000000000000000" pitchFamily="2" charset="2"/>
              <a:buChar char="§"/>
            </a:pPr>
            <a:r>
              <a:rPr lang="fr-FR" sz="2400" dirty="0"/>
              <a:t>C’est une combinaison des cycles de vie prédictif et adaptatif. Les éléments du projet bien connus ou dotés d’exigences établies suivent un cycle de développement prédictif, tandis que les éléments qui continuent d’évoluer suivent un cycle de développement adaptatif</a:t>
            </a:r>
          </a:p>
          <a:p>
            <a:endParaRPr lang="fr-FR" sz="2800" b="1" dirty="0"/>
          </a:p>
        </p:txBody>
      </p:sp>
      <p:sp>
        <p:nvSpPr>
          <p:cNvPr id="2" name="ZoneTexte 1"/>
          <p:cNvSpPr txBox="1"/>
          <p:nvPr/>
        </p:nvSpPr>
        <p:spPr>
          <a:xfrm>
            <a:off x="2680138" y="5322494"/>
            <a:ext cx="9191296" cy="1200329"/>
          </a:xfrm>
          <a:prstGeom prst="rect">
            <a:avLst/>
          </a:prstGeom>
          <a:noFill/>
        </p:spPr>
        <p:txBody>
          <a:bodyPr wrap="square" rtlCol="0">
            <a:spAutoFit/>
          </a:bodyPr>
          <a:lstStyle/>
          <a:p>
            <a:r>
              <a:rPr lang="fr-FR" sz="2400" b="1" dirty="0"/>
              <a:t>Il appartient à l’équipe de management de projet de déterminer le meilleur cycle de vie pour chaque projet. Le cycle de vie du projet doit être suffisamment flexible pour traiter les divers facteurs du projet.</a:t>
            </a:r>
          </a:p>
        </p:txBody>
      </p:sp>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5" name="Espace réservé du pied de page 4">
            <a:extLst>
              <a:ext uri="{FF2B5EF4-FFF2-40B4-BE49-F238E27FC236}">
                <a16:creationId xmlns:a16="http://schemas.microsoft.com/office/drawing/2014/main" id="{1364524D-F39D-4971-A9AF-22709DF778F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8564597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1661993"/>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Caractéristiques</a:t>
            </a:r>
          </a:p>
          <a:p>
            <a:endParaRPr lang="fr-FR" b="1" dirty="0"/>
          </a:p>
          <a:p>
            <a:endParaRPr lang="fr-FR" sz="2800" b="1" dirty="0"/>
          </a:p>
        </p:txBody>
      </p:sp>
      <p:sp>
        <p:nvSpPr>
          <p:cNvPr id="5" name="ZoneTexte 4">
            <a:extLst>
              <a:ext uri="{FF2B5EF4-FFF2-40B4-BE49-F238E27FC236}">
                <a16:creationId xmlns:a16="http://schemas.microsoft.com/office/drawing/2014/main" id="{F5E8ED1A-8CC4-46FB-823D-5ED6ACEDF72F}"/>
              </a:ext>
            </a:extLst>
          </p:cNvPr>
          <p:cNvSpPr txBox="1"/>
          <p:nvPr/>
        </p:nvSpPr>
        <p:spPr>
          <a:xfrm>
            <a:off x="2757055" y="1745673"/>
            <a:ext cx="8963890" cy="3477875"/>
          </a:xfrm>
          <a:prstGeom prst="rect">
            <a:avLst/>
          </a:prstGeom>
          <a:noFill/>
        </p:spPr>
        <p:txBody>
          <a:bodyPr wrap="square" rtlCol="0">
            <a:spAutoFit/>
          </a:bodyPr>
          <a:lstStyle/>
          <a:p>
            <a:pPr marL="285750" indent="-285750">
              <a:buFont typeface="Wingdings" panose="05000000000000000000" pitchFamily="2" charset="2"/>
              <a:buChar char="§"/>
            </a:pPr>
            <a:r>
              <a:rPr lang="fr-FR" sz="2000" b="1" dirty="0"/>
              <a:t>En début de projet, le niveau des coûts et des ressources est faible</a:t>
            </a:r>
            <a:r>
              <a:rPr lang="fr-FR" sz="2000" dirty="0"/>
              <a:t>, sa valeur maximale est atteinte au cours de l'exécution du projet et diminue à mesure que le projet approche de son terme</a:t>
            </a:r>
          </a:p>
          <a:p>
            <a:pPr marL="285750" indent="-285750">
              <a:buFont typeface="Wingdings" panose="05000000000000000000" pitchFamily="2" charset="2"/>
              <a:buChar char="§"/>
            </a:pPr>
            <a:endParaRPr lang="fr-FR" sz="2000" dirty="0"/>
          </a:p>
          <a:p>
            <a:pPr marL="285750" indent="-285750">
              <a:buFont typeface="Wingdings" panose="05000000000000000000" pitchFamily="2" charset="2"/>
              <a:buChar char="§"/>
            </a:pPr>
            <a:r>
              <a:rPr lang="fr-FR" sz="2000" b="1" dirty="0"/>
              <a:t>Le risque et l’incertitude sont plus importants au début du projet</a:t>
            </a:r>
            <a:r>
              <a:rPr lang="fr-FR" sz="2000" dirty="0"/>
              <a:t>. L’effet de ses facteurs diminue au cours de la vie du projet au fur et à mesure que des décisions sont prises et que les livrables sont acceptés.</a:t>
            </a:r>
          </a:p>
          <a:p>
            <a:pPr marL="285750" indent="-285750">
              <a:buFont typeface="Wingdings" panose="05000000000000000000" pitchFamily="2" charset="2"/>
              <a:buChar char="§"/>
            </a:pPr>
            <a:endParaRPr lang="fr-FR" sz="2000" dirty="0"/>
          </a:p>
          <a:p>
            <a:pPr marL="285750" indent="-285750">
              <a:buFont typeface="Wingdings" panose="05000000000000000000" pitchFamily="2" charset="2"/>
              <a:buChar char="§"/>
            </a:pPr>
            <a:r>
              <a:rPr lang="fr-FR" sz="2000" dirty="0"/>
              <a:t>Sans impact significatif  sur les coûts,  </a:t>
            </a:r>
            <a:r>
              <a:rPr lang="fr-FR" sz="2000" b="1" dirty="0"/>
              <a:t>la capacité d’influer sur les caractéristiques finales du produit du projet est plus fortes en début du projet </a:t>
            </a:r>
            <a:r>
              <a:rPr lang="fr-FR" sz="2000" dirty="0"/>
              <a:t>et diminue au fur et à mesure que le projet approche se son terme.</a:t>
            </a:r>
          </a:p>
        </p:txBody>
      </p:sp>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0AAE16DB-3825-4767-AFDB-E3F40D89628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059633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1661993"/>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Caractéristiques</a:t>
            </a:r>
          </a:p>
          <a:p>
            <a:endParaRPr lang="fr-FR" b="1" dirty="0"/>
          </a:p>
          <a:p>
            <a:endParaRPr lang="fr-FR" sz="2800" b="1" dirty="0"/>
          </a:p>
        </p:txBody>
      </p:sp>
      <p:pic>
        <p:nvPicPr>
          <p:cNvPr id="2" name="Image 1">
            <a:extLst>
              <a:ext uri="{FF2B5EF4-FFF2-40B4-BE49-F238E27FC236}">
                <a16:creationId xmlns:a16="http://schemas.microsoft.com/office/drawing/2014/main" id="{E144AE10-380A-45D6-8D48-E64DFAE6BA56}"/>
              </a:ext>
            </a:extLst>
          </p:cNvPr>
          <p:cNvPicPr>
            <a:picLocks noChangeAspect="1"/>
          </p:cNvPicPr>
          <p:nvPr/>
        </p:nvPicPr>
        <p:blipFill>
          <a:blip r:embed="rId3"/>
          <a:stretch>
            <a:fillRect/>
          </a:stretch>
        </p:blipFill>
        <p:spPr>
          <a:xfrm>
            <a:off x="2950151" y="1560010"/>
            <a:ext cx="8743950" cy="4886325"/>
          </a:xfrm>
          <a:prstGeom prst="rect">
            <a:avLst/>
          </a:prstGeom>
        </p:spPr>
      </p:pic>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8" name="ZoneTexte 7">
            <a:extLst>
              <a:ext uri="{FF2B5EF4-FFF2-40B4-BE49-F238E27FC236}">
                <a16:creationId xmlns:a16="http://schemas.microsoft.com/office/drawing/2014/main" id="{74065BA6-444C-46AD-AC22-8658442DC450}"/>
              </a:ext>
            </a:extLst>
          </p:cNvPr>
          <p:cNvSpPr txBox="1"/>
          <p:nvPr/>
        </p:nvSpPr>
        <p:spPr>
          <a:xfrm>
            <a:off x="8464730" y="6458527"/>
            <a:ext cx="3727269" cy="276999"/>
          </a:xfrm>
          <a:prstGeom prst="rect">
            <a:avLst/>
          </a:prstGeom>
          <a:noFill/>
        </p:spPr>
        <p:txBody>
          <a:bodyPr wrap="square" rtlCol="0">
            <a:spAutoFit/>
          </a:bodyPr>
          <a:lstStyle/>
          <a:p>
            <a:pPr algn="r"/>
            <a:r>
              <a:rPr lang="fr-FR" sz="1200" b="1" i="1" dirty="0"/>
              <a:t> Structure d’un portefeuille: Source PMBOK 6</a:t>
            </a:r>
            <a:r>
              <a:rPr lang="fr-FR" sz="1200" b="1" i="1" baseline="30000" dirty="0"/>
              <a:t>e</a:t>
            </a:r>
            <a:r>
              <a:rPr lang="fr-FR" sz="1200" b="1" i="1" dirty="0"/>
              <a:t> Edition </a:t>
            </a:r>
          </a:p>
        </p:txBody>
      </p:sp>
      <p:sp>
        <p:nvSpPr>
          <p:cNvPr id="5" name="Espace réservé du pied de page 4">
            <a:extLst>
              <a:ext uri="{FF2B5EF4-FFF2-40B4-BE49-F238E27FC236}">
                <a16:creationId xmlns:a16="http://schemas.microsoft.com/office/drawing/2014/main" id="{ACC2D99D-8979-4B26-8BFD-281E64DE83A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9656169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1661993"/>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Caractéristiques</a:t>
            </a:r>
          </a:p>
          <a:p>
            <a:endParaRPr lang="fr-FR" b="1" dirty="0"/>
          </a:p>
          <a:p>
            <a:endParaRPr lang="fr-FR" sz="2800" b="1" dirty="0"/>
          </a:p>
        </p:txBody>
      </p:sp>
      <p:pic>
        <p:nvPicPr>
          <p:cNvPr id="2" name="Image 1">
            <a:extLst>
              <a:ext uri="{FF2B5EF4-FFF2-40B4-BE49-F238E27FC236}">
                <a16:creationId xmlns:a16="http://schemas.microsoft.com/office/drawing/2014/main" id="{D0036F83-466A-482F-A356-721175AA3468}"/>
              </a:ext>
            </a:extLst>
          </p:cNvPr>
          <p:cNvPicPr>
            <a:picLocks noChangeAspect="1"/>
          </p:cNvPicPr>
          <p:nvPr/>
        </p:nvPicPr>
        <p:blipFill>
          <a:blip r:embed="rId3"/>
          <a:stretch>
            <a:fillRect/>
          </a:stretch>
        </p:blipFill>
        <p:spPr>
          <a:xfrm>
            <a:off x="2798618" y="1508846"/>
            <a:ext cx="8229600" cy="4505325"/>
          </a:xfrm>
          <a:prstGeom prst="rect">
            <a:avLst/>
          </a:prstGeom>
        </p:spPr>
      </p:pic>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8" name="ZoneTexte 7">
            <a:extLst>
              <a:ext uri="{FF2B5EF4-FFF2-40B4-BE49-F238E27FC236}">
                <a16:creationId xmlns:a16="http://schemas.microsoft.com/office/drawing/2014/main" id="{74065BA6-444C-46AD-AC22-8658442DC450}"/>
              </a:ext>
            </a:extLst>
          </p:cNvPr>
          <p:cNvSpPr txBox="1"/>
          <p:nvPr/>
        </p:nvSpPr>
        <p:spPr>
          <a:xfrm>
            <a:off x="8464730" y="6471590"/>
            <a:ext cx="3727269" cy="276999"/>
          </a:xfrm>
          <a:prstGeom prst="rect">
            <a:avLst/>
          </a:prstGeom>
          <a:noFill/>
        </p:spPr>
        <p:txBody>
          <a:bodyPr wrap="square" rtlCol="0">
            <a:spAutoFit/>
          </a:bodyPr>
          <a:lstStyle/>
          <a:p>
            <a:pPr algn="r"/>
            <a:r>
              <a:rPr lang="fr-FR" sz="1200" b="1" i="1" dirty="0"/>
              <a:t> Structure d’un portefeuille: Source PMBOK 6</a:t>
            </a:r>
            <a:r>
              <a:rPr lang="fr-FR" sz="1200" b="1" i="1" baseline="30000" dirty="0"/>
              <a:t>e</a:t>
            </a:r>
            <a:r>
              <a:rPr lang="fr-FR" sz="1200" b="1" i="1" dirty="0"/>
              <a:t> Edition </a:t>
            </a:r>
          </a:p>
        </p:txBody>
      </p:sp>
      <p:sp>
        <p:nvSpPr>
          <p:cNvPr id="5" name="Espace réservé du pied de page 4">
            <a:extLst>
              <a:ext uri="{FF2B5EF4-FFF2-40B4-BE49-F238E27FC236}">
                <a16:creationId xmlns:a16="http://schemas.microsoft.com/office/drawing/2014/main" id="{A727346C-20CF-4E30-99D4-3E0140F8623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543506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6848029"/>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Phases du projet.</a:t>
            </a:r>
          </a:p>
          <a:p>
            <a:pPr lvl="1"/>
            <a:endParaRPr lang="fr-FR" sz="900" b="1" dirty="0"/>
          </a:p>
          <a:p>
            <a:r>
              <a:rPr lang="fr-FR" sz="2400" dirty="0"/>
              <a:t>Une phase de projet est un ensemble d’activités du projet liées logiquement et qui aboutit à l’achèvement d’un ou de plusieurs livrables.</a:t>
            </a:r>
          </a:p>
          <a:p>
            <a:endParaRPr lang="fr-FR" sz="1600" b="1" dirty="0"/>
          </a:p>
          <a:p>
            <a:r>
              <a:rPr lang="fr-FR" sz="2400" dirty="0"/>
              <a:t>Les phases possèdent toutes des caractéristiques similaires:</a:t>
            </a:r>
          </a:p>
          <a:p>
            <a:pPr marL="342900" indent="-342900">
              <a:buFont typeface="Wingdings" panose="05000000000000000000" pitchFamily="2" charset="2"/>
              <a:buChar char="§"/>
            </a:pPr>
            <a:r>
              <a:rPr lang="fr-FR" sz="2400" dirty="0"/>
              <a:t>Le travail sur lequel se focalise la phase est différent de celui des autres phases</a:t>
            </a:r>
          </a:p>
          <a:p>
            <a:endParaRPr lang="fr-FR" sz="2400" dirty="0"/>
          </a:p>
          <a:p>
            <a:pPr marL="342900" indent="-342900">
              <a:buFont typeface="Wingdings" panose="05000000000000000000" pitchFamily="2" charset="2"/>
              <a:buChar char="§"/>
            </a:pPr>
            <a:r>
              <a:rPr lang="fr-FR" sz="2400" dirty="0"/>
              <a:t>Le besoin d’accomplir le livrable ou l’objectif primaire de la phase exige une maitrise du processus ou des processus qui sont propres à la phase ou à ses activités</a:t>
            </a:r>
          </a:p>
          <a:p>
            <a:endParaRPr lang="fr-FR" sz="2400" dirty="0"/>
          </a:p>
          <a:p>
            <a:pPr marL="342900" indent="-342900">
              <a:buFont typeface="Wingdings" panose="05000000000000000000" pitchFamily="2" charset="2"/>
              <a:buChar char="§"/>
            </a:pPr>
            <a:r>
              <a:rPr lang="fr-FR" sz="2400" dirty="0"/>
              <a:t>La fin de la phase est accompagnée d’un transfert du produit du travail; cette fin de phase représente un point naturel de réévaluation des activités si nécessaire, de modification ou d’interruption du projet.</a:t>
            </a:r>
          </a:p>
          <a:p>
            <a:endParaRPr lang="fr-FR" b="1" dirty="0"/>
          </a:p>
          <a:p>
            <a:endParaRPr lang="fr-FR" sz="2800" b="1"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7AE0D1F0-CBB3-4F00-8174-68CB5B25B69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12045215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3855" y="-1"/>
            <a:ext cx="2466109" cy="6858001"/>
          </a:xfrm>
          <a:prstGeom prst="rect">
            <a:avLst/>
          </a:prstGeom>
          <a:solidFill>
            <a:schemeClr val="accent2"/>
          </a:solidFill>
        </p:spPr>
        <p:txBody>
          <a:bodyPr wrap="square" rtlCol="0">
            <a:spAutoFit/>
          </a:bodyPr>
          <a:lstStyle/>
          <a:p>
            <a:endParaRPr lang="fr-FR" sz="2160" dirty="0"/>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954107"/>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Phases du projet.</a:t>
            </a:r>
          </a:p>
        </p:txBody>
      </p:sp>
      <p:graphicFrame>
        <p:nvGraphicFramePr>
          <p:cNvPr id="2" name="Diagramme 1">
            <a:extLst>
              <a:ext uri="{FF2B5EF4-FFF2-40B4-BE49-F238E27FC236}">
                <a16:creationId xmlns:a16="http://schemas.microsoft.com/office/drawing/2014/main" id="{4D512CE1-1704-48EB-A1FF-AEB80C99EADD}"/>
              </a:ext>
            </a:extLst>
          </p:cNvPr>
          <p:cNvGraphicFramePr/>
          <p:nvPr>
            <p:extLst/>
          </p:nvPr>
        </p:nvGraphicFramePr>
        <p:xfrm>
          <a:off x="2466108" y="-581891"/>
          <a:ext cx="9615056" cy="4572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me 6">
            <a:extLst>
              <a:ext uri="{FF2B5EF4-FFF2-40B4-BE49-F238E27FC236}">
                <a16:creationId xmlns:a16="http://schemas.microsoft.com/office/drawing/2014/main" id="{81068D64-3857-49A1-BCBA-BEE984732E2B}"/>
              </a:ext>
            </a:extLst>
          </p:cNvPr>
          <p:cNvGraphicFramePr/>
          <p:nvPr>
            <p:extLst/>
          </p:nvPr>
        </p:nvGraphicFramePr>
        <p:xfrm>
          <a:off x="2452249" y="1142615"/>
          <a:ext cx="9615056" cy="42158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ZoneTexte 4">
            <a:extLst>
              <a:ext uri="{FF2B5EF4-FFF2-40B4-BE49-F238E27FC236}">
                <a16:creationId xmlns:a16="http://schemas.microsoft.com/office/drawing/2014/main" id="{70B05DD8-FF0D-440F-8FC9-C1F67E4C22B8}"/>
              </a:ext>
            </a:extLst>
          </p:cNvPr>
          <p:cNvSpPr txBox="1"/>
          <p:nvPr/>
        </p:nvSpPr>
        <p:spPr>
          <a:xfrm>
            <a:off x="2549234" y="2064327"/>
            <a:ext cx="1440873" cy="646331"/>
          </a:xfrm>
          <a:prstGeom prst="rect">
            <a:avLst/>
          </a:prstGeom>
          <a:solidFill>
            <a:schemeClr val="accent6"/>
          </a:solidFill>
        </p:spPr>
        <p:txBody>
          <a:bodyPr wrap="square" rtlCol="0">
            <a:spAutoFit/>
          </a:bodyPr>
          <a:lstStyle/>
          <a:p>
            <a:r>
              <a:rPr lang="fr-FR" dirty="0"/>
              <a:t>Permis de construire</a:t>
            </a:r>
          </a:p>
        </p:txBody>
      </p:sp>
      <p:sp>
        <p:nvSpPr>
          <p:cNvPr id="9" name="ZoneTexte 8">
            <a:extLst>
              <a:ext uri="{FF2B5EF4-FFF2-40B4-BE49-F238E27FC236}">
                <a16:creationId xmlns:a16="http://schemas.microsoft.com/office/drawing/2014/main" id="{98326B9F-37B5-446C-9AC9-D15AA03ED210}"/>
              </a:ext>
            </a:extLst>
          </p:cNvPr>
          <p:cNvSpPr txBox="1"/>
          <p:nvPr/>
        </p:nvSpPr>
        <p:spPr>
          <a:xfrm>
            <a:off x="4184069" y="2059393"/>
            <a:ext cx="1330038" cy="646331"/>
          </a:xfrm>
          <a:prstGeom prst="rect">
            <a:avLst/>
          </a:prstGeom>
          <a:solidFill>
            <a:schemeClr val="accent6"/>
          </a:solidFill>
        </p:spPr>
        <p:txBody>
          <a:bodyPr wrap="square" rtlCol="0">
            <a:spAutoFit/>
          </a:bodyPr>
          <a:lstStyle/>
          <a:p>
            <a:pPr algn="ctr"/>
            <a:r>
              <a:rPr lang="fr-FR" dirty="0"/>
              <a:t>Plans détaillés</a:t>
            </a:r>
          </a:p>
        </p:txBody>
      </p:sp>
      <p:sp>
        <p:nvSpPr>
          <p:cNvPr id="10" name="ZoneTexte 9">
            <a:extLst>
              <a:ext uri="{FF2B5EF4-FFF2-40B4-BE49-F238E27FC236}">
                <a16:creationId xmlns:a16="http://schemas.microsoft.com/office/drawing/2014/main" id="{CF44C244-922F-4547-9F27-985D89415324}"/>
              </a:ext>
            </a:extLst>
          </p:cNvPr>
          <p:cNvSpPr txBox="1"/>
          <p:nvPr/>
        </p:nvSpPr>
        <p:spPr>
          <a:xfrm>
            <a:off x="5818903" y="2096721"/>
            <a:ext cx="1330038" cy="646331"/>
          </a:xfrm>
          <a:prstGeom prst="rect">
            <a:avLst/>
          </a:prstGeom>
          <a:solidFill>
            <a:schemeClr val="accent6"/>
          </a:solidFill>
        </p:spPr>
        <p:txBody>
          <a:bodyPr wrap="square" rtlCol="0">
            <a:spAutoFit/>
          </a:bodyPr>
          <a:lstStyle/>
          <a:p>
            <a:pPr algn="ctr"/>
            <a:r>
              <a:rPr lang="fr-FR" dirty="0"/>
              <a:t>Plan d’exécution</a:t>
            </a:r>
          </a:p>
        </p:txBody>
      </p:sp>
      <p:sp>
        <p:nvSpPr>
          <p:cNvPr id="11" name="ZoneTexte 10">
            <a:extLst>
              <a:ext uri="{FF2B5EF4-FFF2-40B4-BE49-F238E27FC236}">
                <a16:creationId xmlns:a16="http://schemas.microsoft.com/office/drawing/2014/main" id="{44953FF5-9A1E-4A87-8078-7C17FF30E0FD}"/>
              </a:ext>
            </a:extLst>
          </p:cNvPr>
          <p:cNvSpPr txBox="1"/>
          <p:nvPr/>
        </p:nvSpPr>
        <p:spPr>
          <a:xfrm>
            <a:off x="7453737" y="2059392"/>
            <a:ext cx="1330038" cy="646331"/>
          </a:xfrm>
          <a:prstGeom prst="rect">
            <a:avLst/>
          </a:prstGeom>
          <a:solidFill>
            <a:schemeClr val="accent6"/>
          </a:solidFill>
        </p:spPr>
        <p:txBody>
          <a:bodyPr wrap="square" rtlCol="0">
            <a:spAutoFit/>
          </a:bodyPr>
          <a:lstStyle/>
          <a:p>
            <a:r>
              <a:rPr lang="fr-FR" dirty="0"/>
              <a:t>Contrats fournisseurs</a:t>
            </a:r>
          </a:p>
        </p:txBody>
      </p:sp>
      <p:sp>
        <p:nvSpPr>
          <p:cNvPr id="12" name="ZoneTexte 11">
            <a:extLst>
              <a:ext uri="{FF2B5EF4-FFF2-40B4-BE49-F238E27FC236}">
                <a16:creationId xmlns:a16="http://schemas.microsoft.com/office/drawing/2014/main" id="{ED5B5D7B-1930-4AFF-84D0-4E4696E89A17}"/>
              </a:ext>
            </a:extLst>
          </p:cNvPr>
          <p:cNvSpPr txBox="1"/>
          <p:nvPr/>
        </p:nvSpPr>
        <p:spPr>
          <a:xfrm>
            <a:off x="8880756" y="2059391"/>
            <a:ext cx="1385462" cy="646331"/>
          </a:xfrm>
          <a:prstGeom prst="rect">
            <a:avLst/>
          </a:prstGeom>
          <a:solidFill>
            <a:schemeClr val="accent6"/>
          </a:solidFill>
        </p:spPr>
        <p:txBody>
          <a:bodyPr wrap="square" rtlCol="0">
            <a:spAutoFit/>
          </a:bodyPr>
          <a:lstStyle/>
          <a:p>
            <a:r>
              <a:rPr lang="fr-FR" dirty="0"/>
              <a:t>Construction   </a:t>
            </a:r>
          </a:p>
          <a:p>
            <a:endParaRPr lang="fr-FR" dirty="0"/>
          </a:p>
        </p:txBody>
      </p:sp>
      <p:sp>
        <p:nvSpPr>
          <p:cNvPr id="13" name="ZoneTexte 12">
            <a:extLst>
              <a:ext uri="{FF2B5EF4-FFF2-40B4-BE49-F238E27FC236}">
                <a16:creationId xmlns:a16="http://schemas.microsoft.com/office/drawing/2014/main" id="{037CCB0F-B2F9-4372-B47D-F8C341B2A04F}"/>
              </a:ext>
            </a:extLst>
          </p:cNvPr>
          <p:cNvSpPr txBox="1"/>
          <p:nvPr/>
        </p:nvSpPr>
        <p:spPr>
          <a:xfrm>
            <a:off x="10501735" y="2096720"/>
            <a:ext cx="1330038" cy="646331"/>
          </a:xfrm>
          <a:prstGeom prst="rect">
            <a:avLst/>
          </a:prstGeom>
          <a:solidFill>
            <a:schemeClr val="accent6"/>
          </a:solidFill>
        </p:spPr>
        <p:txBody>
          <a:bodyPr wrap="square" rtlCol="0">
            <a:spAutoFit/>
          </a:bodyPr>
          <a:lstStyle/>
          <a:p>
            <a:r>
              <a:rPr lang="fr-FR" dirty="0"/>
              <a:t>Clôture des contrats</a:t>
            </a:r>
          </a:p>
        </p:txBody>
      </p:sp>
      <p:graphicFrame>
        <p:nvGraphicFramePr>
          <p:cNvPr id="15" name="Diagramme 14">
            <a:extLst>
              <a:ext uri="{FF2B5EF4-FFF2-40B4-BE49-F238E27FC236}">
                <a16:creationId xmlns:a16="http://schemas.microsoft.com/office/drawing/2014/main" id="{9004C0FF-179E-4A7B-BEC8-53ABBC8F724C}"/>
              </a:ext>
            </a:extLst>
          </p:cNvPr>
          <p:cNvGraphicFramePr/>
          <p:nvPr>
            <p:extLst/>
          </p:nvPr>
        </p:nvGraphicFramePr>
        <p:xfrm>
          <a:off x="2452249" y="4166712"/>
          <a:ext cx="9615056" cy="17245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6" name="ZoneTexte 15">
            <a:extLst>
              <a:ext uri="{FF2B5EF4-FFF2-40B4-BE49-F238E27FC236}">
                <a16:creationId xmlns:a16="http://schemas.microsoft.com/office/drawing/2014/main" id="{13FBA25E-3912-4588-A078-4FF064DD227C}"/>
              </a:ext>
            </a:extLst>
          </p:cNvPr>
          <p:cNvSpPr txBox="1"/>
          <p:nvPr/>
        </p:nvSpPr>
        <p:spPr>
          <a:xfrm>
            <a:off x="2563089" y="3748745"/>
            <a:ext cx="1427019" cy="646331"/>
          </a:xfrm>
          <a:prstGeom prst="rect">
            <a:avLst/>
          </a:prstGeom>
          <a:solidFill>
            <a:schemeClr val="accent6"/>
          </a:solidFill>
        </p:spPr>
        <p:txBody>
          <a:bodyPr wrap="square" rtlCol="0">
            <a:spAutoFit/>
          </a:bodyPr>
          <a:lstStyle/>
          <a:p>
            <a:r>
              <a:rPr lang="fr-FR" dirty="0"/>
              <a:t>Cahier des charges</a:t>
            </a:r>
          </a:p>
        </p:txBody>
      </p:sp>
      <p:sp>
        <p:nvSpPr>
          <p:cNvPr id="17" name="ZoneTexte 16">
            <a:extLst>
              <a:ext uri="{FF2B5EF4-FFF2-40B4-BE49-F238E27FC236}">
                <a16:creationId xmlns:a16="http://schemas.microsoft.com/office/drawing/2014/main" id="{D86AA72A-4A9A-40CC-9AAC-1F9442583D94}"/>
              </a:ext>
            </a:extLst>
          </p:cNvPr>
          <p:cNvSpPr txBox="1"/>
          <p:nvPr/>
        </p:nvSpPr>
        <p:spPr>
          <a:xfrm>
            <a:off x="4350324" y="3723453"/>
            <a:ext cx="1704111" cy="646331"/>
          </a:xfrm>
          <a:prstGeom prst="rect">
            <a:avLst/>
          </a:prstGeom>
          <a:solidFill>
            <a:schemeClr val="accent6"/>
          </a:solidFill>
        </p:spPr>
        <p:txBody>
          <a:bodyPr wrap="square" rtlCol="0">
            <a:spAutoFit/>
          </a:bodyPr>
          <a:lstStyle/>
          <a:p>
            <a:r>
              <a:rPr lang="fr-FR" dirty="0"/>
              <a:t>Prototypes</a:t>
            </a:r>
          </a:p>
          <a:p>
            <a:endParaRPr lang="fr-FR" dirty="0"/>
          </a:p>
        </p:txBody>
      </p:sp>
      <p:sp>
        <p:nvSpPr>
          <p:cNvPr id="18" name="ZoneTexte 17">
            <a:extLst>
              <a:ext uri="{FF2B5EF4-FFF2-40B4-BE49-F238E27FC236}">
                <a16:creationId xmlns:a16="http://schemas.microsoft.com/office/drawing/2014/main" id="{B579A259-02CC-4DED-8810-8D05D7D908D3}"/>
              </a:ext>
            </a:extLst>
          </p:cNvPr>
          <p:cNvSpPr txBox="1"/>
          <p:nvPr/>
        </p:nvSpPr>
        <p:spPr>
          <a:xfrm>
            <a:off x="6220691" y="3748745"/>
            <a:ext cx="1828785" cy="646331"/>
          </a:xfrm>
          <a:prstGeom prst="rect">
            <a:avLst/>
          </a:prstGeom>
          <a:solidFill>
            <a:schemeClr val="accent6"/>
          </a:solidFill>
        </p:spPr>
        <p:txBody>
          <a:bodyPr wrap="square" rtlCol="0">
            <a:spAutoFit/>
          </a:bodyPr>
          <a:lstStyle/>
          <a:p>
            <a:r>
              <a:rPr lang="fr-FR" dirty="0"/>
              <a:t>Méthode de fabrication</a:t>
            </a:r>
          </a:p>
        </p:txBody>
      </p:sp>
      <p:sp>
        <p:nvSpPr>
          <p:cNvPr id="19" name="ZoneTexte 18">
            <a:extLst>
              <a:ext uri="{FF2B5EF4-FFF2-40B4-BE49-F238E27FC236}">
                <a16:creationId xmlns:a16="http://schemas.microsoft.com/office/drawing/2014/main" id="{D913FF79-A00D-4C17-AFD8-FDA20A12CBCB}"/>
              </a:ext>
            </a:extLst>
          </p:cNvPr>
          <p:cNvSpPr txBox="1"/>
          <p:nvPr/>
        </p:nvSpPr>
        <p:spPr>
          <a:xfrm>
            <a:off x="8285018" y="3748744"/>
            <a:ext cx="1717969" cy="646331"/>
          </a:xfrm>
          <a:prstGeom prst="rect">
            <a:avLst/>
          </a:prstGeom>
          <a:solidFill>
            <a:schemeClr val="accent6"/>
          </a:solidFill>
        </p:spPr>
        <p:txBody>
          <a:bodyPr wrap="square" rtlCol="0">
            <a:spAutoFit/>
          </a:bodyPr>
          <a:lstStyle/>
          <a:p>
            <a:r>
              <a:rPr lang="fr-FR" dirty="0"/>
              <a:t>PV de validation des test</a:t>
            </a:r>
          </a:p>
        </p:txBody>
      </p:sp>
      <p:sp>
        <p:nvSpPr>
          <p:cNvPr id="20" name="ZoneTexte 19">
            <a:extLst>
              <a:ext uri="{FF2B5EF4-FFF2-40B4-BE49-F238E27FC236}">
                <a16:creationId xmlns:a16="http://schemas.microsoft.com/office/drawing/2014/main" id="{EF7BB2C1-7757-4302-B228-69F2B6498DC4}"/>
              </a:ext>
            </a:extLst>
          </p:cNvPr>
          <p:cNvSpPr txBox="1"/>
          <p:nvPr/>
        </p:nvSpPr>
        <p:spPr>
          <a:xfrm>
            <a:off x="10113804" y="3727579"/>
            <a:ext cx="1967359" cy="646331"/>
          </a:xfrm>
          <a:prstGeom prst="rect">
            <a:avLst/>
          </a:prstGeom>
          <a:solidFill>
            <a:schemeClr val="accent6"/>
          </a:solidFill>
        </p:spPr>
        <p:txBody>
          <a:bodyPr wrap="square" rtlCol="0">
            <a:spAutoFit/>
          </a:bodyPr>
          <a:lstStyle/>
          <a:p>
            <a:r>
              <a:rPr lang="fr-FR" dirty="0"/>
              <a:t>Accord de commercialisation</a:t>
            </a:r>
          </a:p>
        </p:txBody>
      </p:sp>
      <p:sp>
        <p:nvSpPr>
          <p:cNvPr id="21" name="ZoneTexte 20">
            <a:extLst>
              <a:ext uri="{FF2B5EF4-FFF2-40B4-BE49-F238E27FC236}">
                <a16:creationId xmlns:a16="http://schemas.microsoft.com/office/drawing/2014/main" id="{52308523-A92A-4763-A098-1FAEF2D014F6}"/>
              </a:ext>
            </a:extLst>
          </p:cNvPr>
          <p:cNvSpPr txBox="1"/>
          <p:nvPr/>
        </p:nvSpPr>
        <p:spPr>
          <a:xfrm>
            <a:off x="2570020" y="5516953"/>
            <a:ext cx="1620980" cy="646331"/>
          </a:xfrm>
          <a:prstGeom prst="rect">
            <a:avLst/>
          </a:prstGeom>
          <a:solidFill>
            <a:schemeClr val="accent6"/>
          </a:solidFill>
        </p:spPr>
        <p:txBody>
          <a:bodyPr wrap="square" rtlCol="0">
            <a:spAutoFit/>
          </a:bodyPr>
          <a:lstStyle/>
          <a:p>
            <a:pPr algn="ctr"/>
            <a:r>
              <a:rPr lang="fr-FR" dirty="0"/>
              <a:t>Spécifications globales</a:t>
            </a:r>
          </a:p>
        </p:txBody>
      </p:sp>
      <p:sp>
        <p:nvSpPr>
          <p:cNvPr id="22" name="ZoneTexte 21">
            <a:extLst>
              <a:ext uri="{FF2B5EF4-FFF2-40B4-BE49-F238E27FC236}">
                <a16:creationId xmlns:a16="http://schemas.microsoft.com/office/drawing/2014/main" id="{9389F841-ABB7-4613-A2B9-49F3DF0D4162}"/>
              </a:ext>
            </a:extLst>
          </p:cNvPr>
          <p:cNvSpPr txBox="1"/>
          <p:nvPr/>
        </p:nvSpPr>
        <p:spPr>
          <a:xfrm>
            <a:off x="4461163" y="5480646"/>
            <a:ext cx="1620980" cy="646331"/>
          </a:xfrm>
          <a:prstGeom prst="rect">
            <a:avLst/>
          </a:prstGeom>
          <a:solidFill>
            <a:schemeClr val="accent6"/>
          </a:solidFill>
        </p:spPr>
        <p:txBody>
          <a:bodyPr wrap="square" rtlCol="0">
            <a:spAutoFit/>
          </a:bodyPr>
          <a:lstStyle/>
          <a:p>
            <a:pPr algn="ctr"/>
            <a:r>
              <a:rPr lang="fr-FR" dirty="0"/>
              <a:t>Spécifications détaillées</a:t>
            </a:r>
          </a:p>
        </p:txBody>
      </p:sp>
      <p:sp>
        <p:nvSpPr>
          <p:cNvPr id="23" name="ZoneTexte 22">
            <a:extLst>
              <a:ext uri="{FF2B5EF4-FFF2-40B4-BE49-F238E27FC236}">
                <a16:creationId xmlns:a16="http://schemas.microsoft.com/office/drawing/2014/main" id="{42CAA052-559F-45E3-95EA-82719E36022C}"/>
              </a:ext>
            </a:extLst>
          </p:cNvPr>
          <p:cNvSpPr txBox="1"/>
          <p:nvPr/>
        </p:nvSpPr>
        <p:spPr>
          <a:xfrm>
            <a:off x="6220691" y="5468036"/>
            <a:ext cx="1620989" cy="646331"/>
          </a:xfrm>
          <a:prstGeom prst="rect">
            <a:avLst/>
          </a:prstGeom>
          <a:solidFill>
            <a:schemeClr val="accent6"/>
          </a:solidFill>
        </p:spPr>
        <p:txBody>
          <a:bodyPr wrap="square" rtlCol="0">
            <a:spAutoFit/>
          </a:bodyPr>
          <a:lstStyle/>
          <a:p>
            <a:pPr algn="ctr"/>
            <a:r>
              <a:rPr lang="fr-FR" dirty="0"/>
              <a:t>Logiciel</a:t>
            </a:r>
          </a:p>
          <a:p>
            <a:pPr algn="ctr"/>
            <a:endParaRPr lang="fr-FR" dirty="0"/>
          </a:p>
        </p:txBody>
      </p:sp>
      <p:sp>
        <p:nvSpPr>
          <p:cNvPr id="24" name="ZoneTexte 23">
            <a:extLst>
              <a:ext uri="{FF2B5EF4-FFF2-40B4-BE49-F238E27FC236}">
                <a16:creationId xmlns:a16="http://schemas.microsoft.com/office/drawing/2014/main" id="{215F8686-C8AE-4E8F-8C29-C11CFAAE27A8}"/>
              </a:ext>
            </a:extLst>
          </p:cNvPr>
          <p:cNvSpPr txBox="1"/>
          <p:nvPr/>
        </p:nvSpPr>
        <p:spPr>
          <a:xfrm>
            <a:off x="8285018" y="5480647"/>
            <a:ext cx="1620980" cy="646331"/>
          </a:xfrm>
          <a:prstGeom prst="rect">
            <a:avLst/>
          </a:prstGeom>
          <a:solidFill>
            <a:schemeClr val="accent6"/>
          </a:solidFill>
        </p:spPr>
        <p:txBody>
          <a:bodyPr wrap="square" rtlCol="0">
            <a:spAutoFit/>
          </a:bodyPr>
          <a:lstStyle/>
          <a:p>
            <a:pPr algn="ctr"/>
            <a:r>
              <a:rPr lang="fr-FR" dirty="0"/>
              <a:t>PV de recette</a:t>
            </a:r>
          </a:p>
          <a:p>
            <a:pPr algn="ctr"/>
            <a:endParaRPr lang="fr-FR" dirty="0"/>
          </a:p>
        </p:txBody>
      </p:sp>
      <p:sp>
        <p:nvSpPr>
          <p:cNvPr id="25" name="ZoneTexte 24">
            <a:extLst>
              <a:ext uri="{FF2B5EF4-FFF2-40B4-BE49-F238E27FC236}">
                <a16:creationId xmlns:a16="http://schemas.microsoft.com/office/drawing/2014/main" id="{43503912-0D45-4192-817D-9C52B841CDD9}"/>
              </a:ext>
            </a:extLst>
          </p:cNvPr>
          <p:cNvSpPr txBox="1"/>
          <p:nvPr/>
        </p:nvSpPr>
        <p:spPr>
          <a:xfrm>
            <a:off x="10176161" y="5516952"/>
            <a:ext cx="1620980" cy="646331"/>
          </a:xfrm>
          <a:prstGeom prst="rect">
            <a:avLst/>
          </a:prstGeom>
          <a:solidFill>
            <a:schemeClr val="accent6"/>
          </a:solidFill>
        </p:spPr>
        <p:txBody>
          <a:bodyPr wrap="square" rtlCol="0">
            <a:spAutoFit/>
          </a:bodyPr>
          <a:lstStyle/>
          <a:p>
            <a:pPr algn="ctr"/>
            <a:r>
              <a:rPr lang="fr-FR" dirty="0"/>
              <a:t>Mise en production</a:t>
            </a:r>
          </a:p>
        </p:txBody>
      </p:sp>
      <p:sp>
        <p:nvSpPr>
          <p:cNvPr id="27" name="ZoneTexte 26">
            <a:extLst>
              <a:ext uri="{FF2B5EF4-FFF2-40B4-BE49-F238E27FC236}">
                <a16:creationId xmlns:a16="http://schemas.microsoft.com/office/drawing/2014/main" id="{1E8448D9-1407-4888-9ABD-6EA37DE54FB0}"/>
              </a:ext>
            </a:extLst>
          </p:cNvPr>
          <p:cNvSpPr txBox="1"/>
          <p:nvPr/>
        </p:nvSpPr>
        <p:spPr>
          <a:xfrm>
            <a:off x="110835" y="1643892"/>
            <a:ext cx="2299855" cy="830997"/>
          </a:xfrm>
          <a:prstGeom prst="rect">
            <a:avLst/>
          </a:prstGeom>
          <a:solidFill>
            <a:schemeClr val="accent6">
              <a:lumMod val="20000"/>
              <a:lumOff val="80000"/>
            </a:schemeClr>
          </a:solidFill>
        </p:spPr>
        <p:txBody>
          <a:bodyPr wrap="square" rtlCol="0">
            <a:spAutoFit/>
          </a:bodyPr>
          <a:lstStyle/>
          <a:p>
            <a:pPr algn="ctr"/>
            <a:r>
              <a:rPr lang="fr-FR" sz="2400" b="1" dirty="0"/>
              <a:t>Construction de bâtiment</a:t>
            </a:r>
          </a:p>
        </p:txBody>
      </p:sp>
      <p:sp>
        <p:nvSpPr>
          <p:cNvPr id="28" name="ZoneTexte 27">
            <a:extLst>
              <a:ext uri="{FF2B5EF4-FFF2-40B4-BE49-F238E27FC236}">
                <a16:creationId xmlns:a16="http://schemas.microsoft.com/office/drawing/2014/main" id="{D8ED0AE4-AA8F-49C7-8702-B3F2EC03E0E1}"/>
              </a:ext>
            </a:extLst>
          </p:cNvPr>
          <p:cNvSpPr txBox="1"/>
          <p:nvPr/>
        </p:nvSpPr>
        <p:spPr>
          <a:xfrm>
            <a:off x="96981" y="3056779"/>
            <a:ext cx="2299855" cy="1200329"/>
          </a:xfrm>
          <a:prstGeom prst="rect">
            <a:avLst/>
          </a:prstGeom>
          <a:solidFill>
            <a:schemeClr val="accent6">
              <a:lumMod val="20000"/>
              <a:lumOff val="80000"/>
            </a:schemeClr>
          </a:solidFill>
        </p:spPr>
        <p:txBody>
          <a:bodyPr wrap="square" rtlCol="0">
            <a:spAutoFit/>
          </a:bodyPr>
          <a:lstStyle/>
          <a:p>
            <a:pPr algn="ctr"/>
            <a:r>
              <a:rPr lang="fr-FR" sz="2400" b="1" dirty="0"/>
              <a:t>Conception d’un produit industriel</a:t>
            </a:r>
          </a:p>
        </p:txBody>
      </p:sp>
      <p:sp>
        <p:nvSpPr>
          <p:cNvPr id="29" name="ZoneTexte 28">
            <a:extLst>
              <a:ext uri="{FF2B5EF4-FFF2-40B4-BE49-F238E27FC236}">
                <a16:creationId xmlns:a16="http://schemas.microsoft.com/office/drawing/2014/main" id="{D552C6EE-6E57-426E-8942-002D161ED0DE}"/>
              </a:ext>
            </a:extLst>
          </p:cNvPr>
          <p:cNvSpPr txBox="1"/>
          <p:nvPr/>
        </p:nvSpPr>
        <p:spPr>
          <a:xfrm>
            <a:off x="124689" y="4924918"/>
            <a:ext cx="2299855" cy="861774"/>
          </a:xfrm>
          <a:prstGeom prst="rect">
            <a:avLst/>
          </a:prstGeom>
          <a:solidFill>
            <a:schemeClr val="accent6">
              <a:lumMod val="20000"/>
              <a:lumOff val="80000"/>
            </a:schemeClr>
          </a:solidFill>
        </p:spPr>
        <p:txBody>
          <a:bodyPr wrap="square" rtlCol="0">
            <a:spAutoFit/>
          </a:bodyPr>
          <a:lstStyle/>
          <a:p>
            <a:pPr algn="ctr"/>
            <a:r>
              <a:rPr lang="fr-FR" sz="2500" b="1" dirty="0"/>
              <a:t>Développement d’un logiciel</a:t>
            </a:r>
          </a:p>
        </p:txBody>
      </p:sp>
      <p:sp>
        <p:nvSpPr>
          <p:cNvPr id="26" name="ZoneTexte 25">
            <a:extLst>
              <a:ext uri="{FF2B5EF4-FFF2-40B4-BE49-F238E27FC236}">
                <a16:creationId xmlns:a16="http://schemas.microsoft.com/office/drawing/2014/main" id="{D2D80AEC-8795-4710-9C0B-673886909921}"/>
              </a:ext>
            </a:extLst>
          </p:cNvPr>
          <p:cNvSpPr txBox="1"/>
          <p:nvPr/>
        </p:nvSpPr>
        <p:spPr>
          <a:xfrm>
            <a:off x="296200" y="126952"/>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4" name="Espace réservé du pied de page 3">
            <a:extLst>
              <a:ext uri="{FF2B5EF4-FFF2-40B4-BE49-F238E27FC236}">
                <a16:creationId xmlns:a16="http://schemas.microsoft.com/office/drawing/2014/main" id="{F029238F-9435-4652-9F80-38C736BC58F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14404684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3855" y="-1"/>
            <a:ext cx="2466109" cy="6858001"/>
          </a:xfrm>
          <a:prstGeom prst="rect">
            <a:avLst/>
          </a:prstGeom>
          <a:solidFill>
            <a:schemeClr val="accent2"/>
          </a:solidFill>
        </p:spPr>
        <p:txBody>
          <a:bodyPr wrap="square" rtlCol="0">
            <a:spAutoFit/>
          </a:bodyPr>
          <a:lstStyle/>
          <a:p>
            <a:endParaRPr lang="fr-FR" sz="2160" dirty="0"/>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954107"/>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Exemple de phases.</a:t>
            </a:r>
          </a:p>
        </p:txBody>
      </p:sp>
      <p:sp>
        <p:nvSpPr>
          <p:cNvPr id="28" name="ZoneTexte 27">
            <a:extLst>
              <a:ext uri="{FF2B5EF4-FFF2-40B4-BE49-F238E27FC236}">
                <a16:creationId xmlns:a16="http://schemas.microsoft.com/office/drawing/2014/main" id="{D8ED0AE4-AA8F-49C7-8702-B3F2EC03E0E1}"/>
              </a:ext>
            </a:extLst>
          </p:cNvPr>
          <p:cNvSpPr txBox="1"/>
          <p:nvPr/>
        </p:nvSpPr>
        <p:spPr>
          <a:xfrm>
            <a:off x="96981" y="2419470"/>
            <a:ext cx="2299855" cy="1200329"/>
          </a:xfrm>
          <a:prstGeom prst="rect">
            <a:avLst/>
          </a:prstGeom>
          <a:solidFill>
            <a:schemeClr val="accent6">
              <a:lumMod val="20000"/>
              <a:lumOff val="80000"/>
            </a:schemeClr>
          </a:solidFill>
        </p:spPr>
        <p:txBody>
          <a:bodyPr wrap="square" rtlCol="0">
            <a:spAutoFit/>
          </a:bodyPr>
          <a:lstStyle/>
          <a:p>
            <a:pPr algn="ctr"/>
            <a:r>
              <a:rPr lang="fr-FR" sz="2400" b="1" dirty="0"/>
              <a:t>Processus de gestion de risques</a:t>
            </a:r>
          </a:p>
        </p:txBody>
      </p:sp>
      <p:pic>
        <p:nvPicPr>
          <p:cNvPr id="8" name="Image 7">
            <a:extLst>
              <a:ext uri="{FF2B5EF4-FFF2-40B4-BE49-F238E27FC236}">
                <a16:creationId xmlns:a16="http://schemas.microsoft.com/office/drawing/2014/main" id="{6D27D693-5D50-41DE-BA5D-10C4EA3F6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018" y="1643892"/>
            <a:ext cx="8497674" cy="4248837"/>
          </a:xfrm>
          <a:prstGeom prst="rect">
            <a:avLst/>
          </a:prstGeom>
        </p:spPr>
      </p:pic>
      <p:sp>
        <p:nvSpPr>
          <p:cNvPr id="2" name="Espace réservé du pied de page 1">
            <a:extLst>
              <a:ext uri="{FF2B5EF4-FFF2-40B4-BE49-F238E27FC236}">
                <a16:creationId xmlns:a16="http://schemas.microsoft.com/office/drawing/2014/main" id="{DCA14A48-42EC-478B-90CF-69D9EF56B354}"/>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779091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3855" y="-1"/>
            <a:ext cx="2466109" cy="6858001"/>
          </a:xfrm>
          <a:prstGeom prst="rect">
            <a:avLst/>
          </a:prstGeom>
          <a:solidFill>
            <a:schemeClr val="accent2"/>
          </a:solidFill>
        </p:spPr>
        <p:txBody>
          <a:bodyPr wrap="square" rtlCol="0">
            <a:spAutoFit/>
          </a:bodyPr>
          <a:lstStyle/>
          <a:p>
            <a:endParaRPr lang="fr-FR" sz="2160" dirty="0"/>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954107"/>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Exemple de phases.</a:t>
            </a:r>
          </a:p>
        </p:txBody>
      </p:sp>
      <p:sp>
        <p:nvSpPr>
          <p:cNvPr id="28" name="ZoneTexte 27">
            <a:extLst>
              <a:ext uri="{FF2B5EF4-FFF2-40B4-BE49-F238E27FC236}">
                <a16:creationId xmlns:a16="http://schemas.microsoft.com/office/drawing/2014/main" id="{D8ED0AE4-AA8F-49C7-8702-B3F2EC03E0E1}"/>
              </a:ext>
            </a:extLst>
          </p:cNvPr>
          <p:cNvSpPr txBox="1"/>
          <p:nvPr/>
        </p:nvSpPr>
        <p:spPr>
          <a:xfrm>
            <a:off x="96981" y="2598002"/>
            <a:ext cx="2299855" cy="1200329"/>
          </a:xfrm>
          <a:prstGeom prst="rect">
            <a:avLst/>
          </a:prstGeom>
          <a:solidFill>
            <a:schemeClr val="accent6">
              <a:lumMod val="20000"/>
              <a:lumOff val="80000"/>
            </a:schemeClr>
          </a:solidFill>
        </p:spPr>
        <p:txBody>
          <a:bodyPr wrap="square" rtlCol="0">
            <a:spAutoFit/>
          </a:bodyPr>
          <a:lstStyle/>
          <a:p>
            <a:pPr algn="ctr"/>
            <a:r>
              <a:rPr lang="fr-FR" sz="2400" b="1" dirty="0"/>
              <a:t>Processus de gestion d’un produit</a:t>
            </a:r>
          </a:p>
        </p:txBody>
      </p:sp>
      <p:pic>
        <p:nvPicPr>
          <p:cNvPr id="7" name="Image 6">
            <a:extLst>
              <a:ext uri="{FF2B5EF4-FFF2-40B4-BE49-F238E27FC236}">
                <a16:creationId xmlns:a16="http://schemas.microsoft.com/office/drawing/2014/main" id="{CC7C3261-DBE2-4949-9F5D-C887194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090" y="1712190"/>
            <a:ext cx="8483600" cy="4597400"/>
          </a:xfrm>
          <a:prstGeom prst="rect">
            <a:avLst/>
          </a:prstGeom>
        </p:spPr>
      </p:pic>
      <p:sp>
        <p:nvSpPr>
          <p:cNvPr id="8" name="ZoneTexte 7">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9" name="ZoneTexte 8">
            <a:extLst>
              <a:ext uri="{FF2B5EF4-FFF2-40B4-BE49-F238E27FC236}">
                <a16:creationId xmlns:a16="http://schemas.microsoft.com/office/drawing/2014/main" id="{74065BA6-444C-46AD-AC22-8658442DC450}"/>
              </a:ext>
            </a:extLst>
          </p:cNvPr>
          <p:cNvSpPr txBox="1"/>
          <p:nvPr/>
        </p:nvSpPr>
        <p:spPr>
          <a:xfrm>
            <a:off x="8464730" y="6458527"/>
            <a:ext cx="3727269" cy="276999"/>
          </a:xfrm>
          <a:prstGeom prst="rect">
            <a:avLst/>
          </a:prstGeom>
          <a:noFill/>
        </p:spPr>
        <p:txBody>
          <a:bodyPr wrap="square" rtlCol="0">
            <a:spAutoFit/>
          </a:bodyPr>
          <a:lstStyle/>
          <a:p>
            <a:pPr algn="r"/>
            <a:r>
              <a:rPr lang="fr-FR" sz="1200" b="1" i="1" dirty="0"/>
              <a:t> Structure d’un portefeuille: Source PMBOK 6</a:t>
            </a:r>
            <a:r>
              <a:rPr lang="fr-FR" sz="1200" b="1" i="1" baseline="30000" dirty="0"/>
              <a:t>e</a:t>
            </a:r>
            <a:r>
              <a:rPr lang="fr-FR" sz="1200" b="1" i="1" dirty="0"/>
              <a:t> Edition </a:t>
            </a:r>
          </a:p>
        </p:txBody>
      </p:sp>
      <p:sp>
        <p:nvSpPr>
          <p:cNvPr id="2" name="Espace réservé du pied de page 1">
            <a:extLst>
              <a:ext uri="{FF2B5EF4-FFF2-40B4-BE49-F238E27FC236}">
                <a16:creationId xmlns:a16="http://schemas.microsoft.com/office/drawing/2014/main" id="{AEA407F1-A466-4814-BD0D-C71881EBBA7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77903596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3855" y="-1"/>
            <a:ext cx="2466109" cy="6858001"/>
          </a:xfrm>
          <a:prstGeom prst="rect">
            <a:avLst/>
          </a:prstGeom>
          <a:solidFill>
            <a:schemeClr val="accent2"/>
          </a:solidFill>
        </p:spPr>
        <p:txBody>
          <a:bodyPr wrap="square" rtlCol="0">
            <a:spAutoFit/>
          </a:bodyPr>
          <a:lstStyle/>
          <a:p>
            <a:endParaRPr lang="fr-FR" sz="2160" dirty="0"/>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954107"/>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Cycle de vie du projet</a:t>
            </a:r>
          </a:p>
          <a:p>
            <a:pPr marL="914400" lvl="1" indent="-457200">
              <a:buFont typeface="Wingdings" panose="05000000000000000000" pitchFamily="2" charset="2"/>
              <a:buChar char="§"/>
            </a:pPr>
            <a:r>
              <a:rPr lang="fr-FR" sz="2800" b="1" dirty="0"/>
              <a:t>Exemple de phase.</a:t>
            </a:r>
          </a:p>
        </p:txBody>
      </p:sp>
      <p:sp>
        <p:nvSpPr>
          <p:cNvPr id="28" name="ZoneTexte 27">
            <a:extLst>
              <a:ext uri="{FF2B5EF4-FFF2-40B4-BE49-F238E27FC236}">
                <a16:creationId xmlns:a16="http://schemas.microsoft.com/office/drawing/2014/main" id="{D8ED0AE4-AA8F-49C7-8702-B3F2EC03E0E1}"/>
              </a:ext>
            </a:extLst>
          </p:cNvPr>
          <p:cNvSpPr txBox="1"/>
          <p:nvPr/>
        </p:nvSpPr>
        <p:spPr>
          <a:xfrm>
            <a:off x="96981" y="2598002"/>
            <a:ext cx="2299855" cy="830997"/>
          </a:xfrm>
          <a:prstGeom prst="rect">
            <a:avLst/>
          </a:prstGeom>
          <a:solidFill>
            <a:schemeClr val="accent6">
              <a:lumMod val="20000"/>
              <a:lumOff val="80000"/>
            </a:schemeClr>
          </a:solidFill>
        </p:spPr>
        <p:txBody>
          <a:bodyPr wrap="square" rtlCol="0">
            <a:spAutoFit/>
          </a:bodyPr>
          <a:lstStyle/>
          <a:p>
            <a:pPr algn="ctr"/>
            <a:r>
              <a:rPr lang="fr-FR" sz="2400" b="1" dirty="0"/>
              <a:t>Processus de gestion </a:t>
            </a:r>
          </a:p>
        </p:txBody>
      </p:sp>
      <p:pic>
        <p:nvPicPr>
          <p:cNvPr id="4" name="Image 3">
            <a:extLst>
              <a:ext uri="{FF2B5EF4-FFF2-40B4-BE49-F238E27FC236}">
                <a16:creationId xmlns:a16="http://schemas.microsoft.com/office/drawing/2014/main" id="{FEAB491C-58AF-4567-9BE4-7B1D0475C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75" y="1817114"/>
            <a:ext cx="7982816" cy="4199655"/>
          </a:xfrm>
          <a:prstGeom prst="rect">
            <a:avLst/>
          </a:prstGeom>
        </p:spPr>
      </p:pic>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78F713FB-9FF9-4CAC-B1ED-95AB389CE3FF}"/>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76000994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6" y="2574675"/>
            <a:ext cx="2299855" cy="892552"/>
          </a:xfrm>
          <a:prstGeom prst="rect">
            <a:avLst/>
          </a:prstGeom>
          <a:solidFill>
            <a:schemeClr val="accent6">
              <a:lumMod val="20000"/>
              <a:lumOff val="80000"/>
            </a:schemeClr>
          </a:solidFill>
        </p:spPr>
        <p:txBody>
          <a:bodyPr wrap="square" rtlCol="0">
            <a:spAutoFit/>
          </a:bodyPr>
          <a:lstStyle/>
          <a:p>
            <a:pPr algn="ctr"/>
            <a:r>
              <a:rPr lang="fr-FR" sz="2600" b="1" dirty="0"/>
              <a:t>Phase du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374073"/>
            <a:ext cx="9518073" cy="4924425"/>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Phase du projet</a:t>
            </a:r>
          </a:p>
          <a:p>
            <a:endParaRPr lang="fr-FR" b="1" dirty="0"/>
          </a:p>
          <a:p>
            <a:r>
              <a:rPr lang="fr-FR" sz="2400" dirty="0"/>
              <a:t>Ensemble d’activités du projet liées logiquement qui aboutit à l’achèvement d’un ou de plusieurs livrables. Les phases peuvent être décrites par divers attributs:</a:t>
            </a:r>
          </a:p>
          <a:p>
            <a:endParaRPr lang="fr-FR" sz="2400" dirty="0"/>
          </a:p>
          <a:p>
            <a:pPr marL="342900" indent="-342900">
              <a:buFont typeface="Wingdings" panose="05000000000000000000" pitchFamily="2" charset="2"/>
              <a:buChar char="§"/>
            </a:pPr>
            <a:r>
              <a:rPr lang="fr-FR" sz="2400" dirty="0"/>
              <a:t>Le nom ( Phase A, B; 1,1 ; Phase de proposition..; Exemple de SIGFC)</a:t>
            </a:r>
          </a:p>
          <a:p>
            <a:pPr marL="342900" indent="-342900">
              <a:buFont typeface="Wingdings" panose="05000000000000000000" pitchFamily="2" charset="2"/>
              <a:buChar char="§"/>
            </a:pPr>
            <a:r>
              <a:rPr lang="fr-FR" sz="2400" dirty="0"/>
              <a:t>Le nombre ( 1, 3…)</a:t>
            </a:r>
          </a:p>
          <a:p>
            <a:pPr marL="342900" indent="-342900">
              <a:buFont typeface="Wingdings" panose="05000000000000000000" pitchFamily="2" charset="2"/>
              <a:buChar char="§"/>
            </a:pPr>
            <a:r>
              <a:rPr lang="fr-FR" sz="2400" dirty="0"/>
              <a:t>La durée ( 1 semaine, mois…)</a:t>
            </a:r>
          </a:p>
          <a:p>
            <a:pPr marL="342900" indent="-342900">
              <a:buFont typeface="Wingdings" panose="05000000000000000000" pitchFamily="2" charset="2"/>
              <a:buChar char="§"/>
            </a:pPr>
            <a:r>
              <a:rPr lang="fr-FR" sz="2400" dirty="0"/>
              <a:t>Besoins en ressources ( personnes, équipements…)</a:t>
            </a:r>
          </a:p>
          <a:p>
            <a:pPr marL="342900" indent="-342900">
              <a:buFont typeface="Wingdings" panose="05000000000000000000" pitchFamily="2" charset="2"/>
              <a:buChar char="§"/>
            </a:pPr>
            <a:r>
              <a:rPr lang="fr-FR" sz="2400" dirty="0"/>
              <a:t>Critère d’entrée dans une phase ( Approbation spécifique…)</a:t>
            </a:r>
          </a:p>
          <a:p>
            <a:pPr marL="342900" indent="-342900">
              <a:buFont typeface="Wingdings" panose="05000000000000000000" pitchFamily="2" charset="2"/>
              <a:buChar char="§"/>
            </a:pPr>
            <a:r>
              <a:rPr lang="fr-FR" sz="2400" dirty="0"/>
              <a:t>Critère de sortie d’une phase ( livrables validés…)</a:t>
            </a:r>
          </a:p>
          <a:p>
            <a:endParaRPr lang="fr-FR" sz="2800" b="1" dirty="0"/>
          </a:p>
        </p:txBody>
      </p:sp>
      <p:sp>
        <p:nvSpPr>
          <p:cNvPr id="2" name="ZoneTexte 1">
            <a:extLst>
              <a:ext uri="{FF2B5EF4-FFF2-40B4-BE49-F238E27FC236}">
                <a16:creationId xmlns:a16="http://schemas.microsoft.com/office/drawing/2014/main" id="{2CD5F894-B7C1-4BA4-A7D4-1111214FD000}"/>
              </a:ext>
            </a:extLst>
          </p:cNvPr>
          <p:cNvSpPr txBox="1"/>
          <p:nvPr/>
        </p:nvSpPr>
        <p:spPr>
          <a:xfrm>
            <a:off x="2225326" y="5036888"/>
            <a:ext cx="9615054" cy="523220"/>
          </a:xfrm>
          <a:prstGeom prst="rect">
            <a:avLst/>
          </a:prstGeom>
          <a:noFill/>
        </p:spPr>
        <p:txBody>
          <a:bodyPr wrap="square" rtlCol="0">
            <a:spAutoFit/>
          </a:bodyPr>
          <a:lstStyle/>
          <a:p>
            <a:pPr algn="ctr"/>
            <a:r>
              <a:rPr lang="fr-FR" sz="2800" b="1" dirty="0">
                <a:highlight>
                  <a:srgbClr val="FFFF00"/>
                </a:highlight>
              </a:rPr>
              <a:t>Les Phases / Composantes /s-Composantes / Activité…</a:t>
            </a:r>
          </a:p>
        </p:txBody>
      </p:sp>
      <p:sp>
        <p:nvSpPr>
          <p:cNvPr id="7" name="ZoneTexte 6">
            <a:extLst>
              <a:ext uri="{FF2B5EF4-FFF2-40B4-BE49-F238E27FC236}">
                <a16:creationId xmlns:a16="http://schemas.microsoft.com/office/drawing/2014/main" id="{D2D80AEC-8795-4710-9C0B-673886909921}"/>
              </a:ext>
            </a:extLst>
          </p:cNvPr>
          <p:cNvSpPr txBox="1"/>
          <p:nvPr/>
        </p:nvSpPr>
        <p:spPr>
          <a:xfrm>
            <a:off x="236484" y="811013"/>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5" name="Espace réservé du pied de page 4">
            <a:extLst>
              <a:ext uri="{FF2B5EF4-FFF2-40B4-BE49-F238E27FC236}">
                <a16:creationId xmlns:a16="http://schemas.microsoft.com/office/drawing/2014/main" id="{C304FF0B-364C-4575-8EAE-07619C19133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01342580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5638007" y="100138"/>
            <a:ext cx="4603272" cy="923422"/>
          </a:xfrm>
          <a:solidFill>
            <a:schemeClr val="accent1"/>
          </a:solidFill>
        </p:spPr>
        <p:txBody>
          <a:bodyPr>
            <a:normAutofit/>
          </a:bodyPr>
          <a:lstStyle/>
          <a:p>
            <a:r>
              <a:rPr lang="fr-FR" b="1" dirty="0">
                <a:solidFill>
                  <a:schemeClr val="bg1"/>
                </a:solidFill>
              </a:rPr>
              <a:t>FORMATEUR</a:t>
            </a:r>
          </a:p>
        </p:txBody>
      </p:sp>
      <p:sp>
        <p:nvSpPr>
          <p:cNvPr id="3" name="Sous-titre 2">
            <a:extLst>
              <a:ext uri="{FF2B5EF4-FFF2-40B4-BE49-F238E27FC236}">
                <a16:creationId xmlns:a16="http://schemas.microsoft.com/office/drawing/2014/main" id="{75410484-3987-475E-BCC2-AE56C63CEB5D}"/>
              </a:ext>
            </a:extLst>
          </p:cNvPr>
          <p:cNvSpPr>
            <a:spLocks noGrp="1"/>
          </p:cNvSpPr>
          <p:nvPr>
            <p:ph type="subTitle" idx="1"/>
          </p:nvPr>
        </p:nvSpPr>
        <p:spPr>
          <a:xfrm>
            <a:off x="4433455" y="1158055"/>
            <a:ext cx="7572958" cy="5467016"/>
          </a:xfrm>
        </p:spPr>
        <p:txBody>
          <a:bodyPr>
            <a:normAutofit/>
          </a:bodyPr>
          <a:lstStyle/>
          <a:p>
            <a:pPr marL="800100" lvl="1" indent="-342900" algn="l">
              <a:buFont typeface="Wingdings" panose="05000000000000000000" pitchFamily="2" charset="2"/>
              <a:buChar char="§"/>
            </a:pPr>
            <a:r>
              <a:rPr lang="fr-FR" sz="4000" b="1" dirty="0"/>
              <a:t>Nom et Prénom </a:t>
            </a:r>
            <a:r>
              <a:rPr lang="fr-FR" sz="4000" dirty="0"/>
              <a:t>: Paul BOUA</a:t>
            </a:r>
          </a:p>
          <a:p>
            <a:pPr marL="800100" lvl="1" indent="-342900" algn="l">
              <a:buFont typeface="Wingdings" panose="05000000000000000000" pitchFamily="2" charset="2"/>
              <a:buChar char="§"/>
            </a:pPr>
            <a:r>
              <a:rPr lang="fr-FR" sz="4000" b="1" dirty="0"/>
              <a:t>Pays: </a:t>
            </a:r>
            <a:r>
              <a:rPr lang="fr-FR" sz="4000" dirty="0"/>
              <a:t>RCI</a:t>
            </a:r>
          </a:p>
          <a:p>
            <a:pPr marL="800100" lvl="1" indent="-342900" algn="l">
              <a:buFont typeface="Wingdings" panose="05000000000000000000" pitchFamily="2" charset="2"/>
              <a:buChar char="§"/>
            </a:pPr>
            <a:r>
              <a:rPr lang="fr-FR" sz="4000" b="1" dirty="0"/>
              <a:t>Poste occupé:  </a:t>
            </a:r>
            <a:r>
              <a:rPr lang="fr-FR" sz="4000" dirty="0"/>
              <a:t>Consultant Formateur / DG </a:t>
            </a:r>
          </a:p>
          <a:p>
            <a:pPr marL="800100" lvl="1" indent="-342900" algn="l">
              <a:buFont typeface="Wingdings" panose="05000000000000000000" pitchFamily="2" charset="2"/>
              <a:buChar char="§"/>
            </a:pPr>
            <a:r>
              <a:rPr lang="fr-FR" sz="4000" b="1" dirty="0"/>
              <a:t>Nombre total d’années d’expérience : </a:t>
            </a:r>
            <a:r>
              <a:rPr lang="fr-FR" sz="4000" dirty="0"/>
              <a:t>22 ans</a:t>
            </a:r>
          </a:p>
          <a:p>
            <a:pPr marL="800100" lvl="1" indent="-342900" algn="l">
              <a:buFont typeface="Wingdings" panose="05000000000000000000" pitchFamily="2" charset="2"/>
              <a:buChar char="§"/>
            </a:pPr>
            <a:r>
              <a:rPr lang="fr-FR" sz="4000" b="1" dirty="0"/>
              <a:t>Formations: </a:t>
            </a:r>
            <a:r>
              <a:rPr lang="fr-FR" sz="3200" dirty="0"/>
              <a:t>Ingénierie Informatique, Audit et contrôle de gestion, Gestion de projet, Certifié PMP</a:t>
            </a:r>
          </a:p>
        </p:txBody>
      </p:sp>
      <p:pic>
        <p:nvPicPr>
          <p:cNvPr id="4" name="Image 3">
            <a:extLst>
              <a:ext uri="{FF2B5EF4-FFF2-40B4-BE49-F238E27FC236}">
                <a16:creationId xmlns:a16="http://schemas.microsoft.com/office/drawing/2014/main" id="{97499BCF-47AD-4174-8677-0A1532C3117E}"/>
              </a:ext>
            </a:extLst>
          </p:cNvPr>
          <p:cNvPicPr>
            <a:picLocks noChangeAspect="1"/>
          </p:cNvPicPr>
          <p:nvPr/>
        </p:nvPicPr>
        <p:blipFill>
          <a:blip r:embed="rId3"/>
          <a:stretch>
            <a:fillRect/>
          </a:stretch>
        </p:blipFill>
        <p:spPr>
          <a:xfrm>
            <a:off x="51955" y="208442"/>
            <a:ext cx="4381500" cy="6416629"/>
          </a:xfrm>
          <a:prstGeom prst="rect">
            <a:avLst/>
          </a:prstGeom>
        </p:spPr>
      </p:pic>
    </p:spTree>
    <p:extLst>
      <p:ext uri="{BB962C8B-B14F-4D97-AF65-F5344CB8AC3E}">
        <p14:creationId xmlns:p14="http://schemas.microsoft.com/office/powerpoint/2010/main" val="630123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93915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7" y="2574675"/>
            <a:ext cx="1729908" cy="892552"/>
          </a:xfrm>
          <a:prstGeom prst="rect">
            <a:avLst/>
          </a:prstGeom>
          <a:solidFill>
            <a:schemeClr val="accent6">
              <a:lumMod val="20000"/>
              <a:lumOff val="80000"/>
            </a:schemeClr>
          </a:solidFill>
        </p:spPr>
        <p:txBody>
          <a:bodyPr wrap="square" rtlCol="0">
            <a:spAutoFit/>
          </a:bodyPr>
          <a:lstStyle/>
          <a:p>
            <a:pPr algn="ctr"/>
            <a:r>
              <a:rPr lang="fr-FR" sz="2600" b="1" dirty="0"/>
              <a:t>Phase du projet</a:t>
            </a:r>
          </a:p>
        </p:txBody>
      </p:sp>
      <p:sp>
        <p:nvSpPr>
          <p:cNvPr id="3" name="ZoneTexte 2">
            <a:extLst>
              <a:ext uri="{FF2B5EF4-FFF2-40B4-BE49-F238E27FC236}">
                <a16:creationId xmlns:a16="http://schemas.microsoft.com/office/drawing/2014/main" id="{B67F9EE1-F5A9-467D-A43A-9626F1EB9685}"/>
              </a:ext>
            </a:extLst>
          </p:cNvPr>
          <p:cNvSpPr txBox="1"/>
          <p:nvPr/>
        </p:nvSpPr>
        <p:spPr>
          <a:xfrm>
            <a:off x="1939159" y="86917"/>
            <a:ext cx="10058877" cy="6771084"/>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Porte de Phase  ( phase </a:t>
            </a:r>
            <a:r>
              <a:rPr lang="fr-FR" sz="2800" b="1" dirty="0" err="1"/>
              <a:t>gate</a:t>
            </a:r>
            <a:r>
              <a:rPr lang="fr-FR" sz="2800" b="1" dirty="0"/>
              <a:t>, revue, porte d’étape, point d’arrêt…)</a:t>
            </a:r>
          </a:p>
          <a:p>
            <a:endParaRPr lang="fr-FR" b="1" dirty="0"/>
          </a:p>
          <a:p>
            <a:r>
              <a:rPr lang="fr-FR" sz="2400" dirty="0"/>
              <a:t>Intervient à la fin d’une phase. Les performances et l’avancement du projet sont comparés aux documents business et de projet, notamment</a:t>
            </a:r>
          </a:p>
          <a:p>
            <a:endParaRPr lang="fr-FR" sz="2400" dirty="0"/>
          </a:p>
          <a:p>
            <a:pPr marL="342900" indent="-342900">
              <a:buFont typeface="Wingdings" panose="05000000000000000000" pitchFamily="2" charset="2"/>
              <a:buChar char="§"/>
            </a:pPr>
            <a:r>
              <a:rPr lang="fr-FR" sz="2400" dirty="0"/>
              <a:t>Le business Case</a:t>
            </a:r>
          </a:p>
          <a:p>
            <a:pPr marL="342900" indent="-342900">
              <a:buFont typeface="Wingdings" panose="05000000000000000000" pitchFamily="2" charset="2"/>
              <a:buChar char="§"/>
            </a:pPr>
            <a:r>
              <a:rPr lang="fr-FR" sz="2400" dirty="0"/>
              <a:t>La charte du projet</a:t>
            </a:r>
          </a:p>
          <a:p>
            <a:pPr marL="342900" indent="-342900">
              <a:buFont typeface="Wingdings" panose="05000000000000000000" pitchFamily="2" charset="2"/>
              <a:buChar char="§"/>
            </a:pPr>
            <a:r>
              <a:rPr lang="fr-FR" sz="2400" dirty="0"/>
              <a:t>Le plan de mangement de projet</a:t>
            </a:r>
          </a:p>
          <a:p>
            <a:pPr marL="342900" indent="-342900">
              <a:buFont typeface="Wingdings" panose="05000000000000000000" pitchFamily="2" charset="2"/>
              <a:buChar char="§"/>
            </a:pPr>
            <a:r>
              <a:rPr lang="fr-FR" sz="2400" dirty="0"/>
              <a:t>Le plan de gestion des bénéfices</a:t>
            </a:r>
          </a:p>
          <a:p>
            <a:r>
              <a:rPr lang="fr-FR" sz="2400" dirty="0"/>
              <a:t> </a:t>
            </a:r>
          </a:p>
          <a:p>
            <a:r>
              <a:rPr lang="fr-FR" sz="2400" b="1" dirty="0"/>
              <a:t>Suite à cette comparaison, une décision est prise </a:t>
            </a:r>
          </a:p>
          <a:p>
            <a:endParaRPr lang="fr-FR" sz="2400" dirty="0"/>
          </a:p>
          <a:p>
            <a:pPr marL="342900" indent="-342900">
              <a:buFont typeface="Wingdings" panose="05000000000000000000" pitchFamily="2" charset="2"/>
              <a:buChar char="§"/>
            </a:pPr>
            <a:r>
              <a:rPr lang="fr-FR" sz="2400" dirty="0"/>
              <a:t>Passer à la phase suivante</a:t>
            </a:r>
          </a:p>
          <a:p>
            <a:pPr marL="342900" indent="-342900">
              <a:buFont typeface="Wingdings" panose="05000000000000000000" pitchFamily="2" charset="2"/>
              <a:buChar char="§"/>
            </a:pPr>
            <a:r>
              <a:rPr lang="fr-FR" sz="2400" dirty="0"/>
              <a:t>Passer à la phase suivante avec un changement</a:t>
            </a:r>
          </a:p>
          <a:p>
            <a:pPr marL="342900" indent="-342900">
              <a:buFont typeface="Wingdings" panose="05000000000000000000" pitchFamily="2" charset="2"/>
              <a:buChar char="§"/>
            </a:pPr>
            <a:r>
              <a:rPr lang="fr-FR" sz="2400" dirty="0"/>
              <a:t>Terminer le projet</a:t>
            </a:r>
          </a:p>
          <a:p>
            <a:pPr marL="342900" indent="-342900">
              <a:buFont typeface="Wingdings" panose="05000000000000000000" pitchFamily="2" charset="2"/>
              <a:buChar char="§"/>
            </a:pPr>
            <a:r>
              <a:rPr lang="fr-FR" sz="2400" dirty="0"/>
              <a:t>Rester dans la phase</a:t>
            </a:r>
          </a:p>
          <a:p>
            <a:pPr marL="342900" indent="-342900">
              <a:buFont typeface="Wingdings" panose="05000000000000000000" pitchFamily="2" charset="2"/>
              <a:buChar char="§"/>
            </a:pPr>
            <a:r>
              <a:rPr lang="fr-FR" sz="2400" dirty="0"/>
              <a:t>Reprendre la phase ou ses éléments</a:t>
            </a:r>
            <a:endParaRPr lang="fr-FR" sz="2800" b="1" dirty="0"/>
          </a:p>
        </p:txBody>
      </p:sp>
      <p:sp>
        <p:nvSpPr>
          <p:cNvPr id="5" name="ZoneTexte 4">
            <a:extLst>
              <a:ext uri="{FF2B5EF4-FFF2-40B4-BE49-F238E27FC236}">
                <a16:creationId xmlns:a16="http://schemas.microsoft.com/office/drawing/2014/main" id="{D2D80AEC-8795-4710-9C0B-673886909921}"/>
              </a:ext>
            </a:extLst>
          </p:cNvPr>
          <p:cNvSpPr txBox="1"/>
          <p:nvPr/>
        </p:nvSpPr>
        <p:spPr>
          <a:xfrm>
            <a:off x="25797" y="779506"/>
            <a:ext cx="1887563" cy="1015663"/>
          </a:xfrm>
          <a:prstGeom prst="rect">
            <a:avLst/>
          </a:prstGeom>
          <a:solidFill>
            <a:schemeClr val="accent6">
              <a:lumMod val="20000"/>
              <a:lumOff val="80000"/>
            </a:schemeClr>
          </a:solidFill>
        </p:spPr>
        <p:txBody>
          <a:bodyPr wrap="square" rtlCol="0">
            <a:spAutoFit/>
          </a:bodyPr>
          <a:lstStyle/>
          <a:p>
            <a:pPr algn="ctr"/>
            <a:r>
              <a:rPr lang="fr-FR" sz="2000" b="1" dirty="0"/>
              <a:t>CADRE DU MANAGEMENT DE PROJET</a:t>
            </a:r>
          </a:p>
        </p:txBody>
      </p:sp>
      <p:sp>
        <p:nvSpPr>
          <p:cNvPr id="2" name="Espace réservé du pied de page 1">
            <a:extLst>
              <a:ext uri="{FF2B5EF4-FFF2-40B4-BE49-F238E27FC236}">
                <a16:creationId xmlns:a16="http://schemas.microsoft.com/office/drawing/2014/main" id="{8902D4B6-B9A9-4F3D-98E8-4A463BD0DCA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3851857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032226"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36843" y="5538834"/>
            <a:ext cx="2105911" cy="707886"/>
          </a:xfrm>
          <a:prstGeom prst="rect">
            <a:avLst/>
          </a:prstGeom>
          <a:solidFill>
            <a:schemeClr val="accent6">
              <a:lumMod val="20000"/>
              <a:lumOff val="80000"/>
            </a:schemeClr>
          </a:solidFill>
        </p:spPr>
        <p:txBody>
          <a:bodyPr wrap="square" rtlCol="0">
            <a:spAutoFit/>
          </a:bodyPr>
          <a:lstStyle/>
          <a:p>
            <a:pPr algn="ctr"/>
            <a:r>
              <a:rPr lang="fr-FR" sz="2000" b="1" dirty="0"/>
              <a:t>Structure Organisationnelle</a:t>
            </a:r>
          </a:p>
        </p:txBody>
      </p:sp>
      <p:pic>
        <p:nvPicPr>
          <p:cNvPr id="5" name="Image 4"/>
          <p:cNvPicPr>
            <a:picLocks noChangeAspect="1"/>
          </p:cNvPicPr>
          <p:nvPr/>
        </p:nvPicPr>
        <p:blipFill>
          <a:blip r:embed="rId3"/>
          <a:stretch>
            <a:fillRect/>
          </a:stretch>
        </p:blipFill>
        <p:spPr>
          <a:xfrm>
            <a:off x="785539" y="117429"/>
            <a:ext cx="10829925" cy="1476375"/>
          </a:xfrm>
          <a:prstGeom prst="rect">
            <a:avLst/>
          </a:prstGeom>
        </p:spPr>
      </p:pic>
      <p:pic>
        <p:nvPicPr>
          <p:cNvPr id="7" name="Image 6"/>
          <p:cNvPicPr>
            <a:picLocks noChangeAspect="1"/>
          </p:cNvPicPr>
          <p:nvPr/>
        </p:nvPicPr>
        <p:blipFill>
          <a:blip r:embed="rId4"/>
          <a:stretch>
            <a:fillRect/>
          </a:stretch>
        </p:blipFill>
        <p:spPr>
          <a:xfrm>
            <a:off x="795064" y="1593804"/>
            <a:ext cx="10820400" cy="3333750"/>
          </a:xfrm>
          <a:prstGeom prst="rect">
            <a:avLst/>
          </a:prstGeom>
        </p:spPr>
      </p:pic>
      <p:sp>
        <p:nvSpPr>
          <p:cNvPr id="2" name="Espace réservé du pied de page 1">
            <a:extLst>
              <a:ext uri="{FF2B5EF4-FFF2-40B4-BE49-F238E27FC236}">
                <a16:creationId xmlns:a16="http://schemas.microsoft.com/office/drawing/2014/main" id="{E3E0314D-2D99-4C8A-9DD8-C41FCAE8ACF6}"/>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3089570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Image 1">
            <a:extLst>
              <a:ext uri="{FF2B5EF4-FFF2-40B4-BE49-F238E27FC236}">
                <a16:creationId xmlns:a16="http://schemas.microsoft.com/office/drawing/2014/main" id="{34B8AC8D-9E9F-4B64-846E-543B249BA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7175" y="4868863"/>
            <a:ext cx="9144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Image 2">
            <a:extLst>
              <a:ext uri="{FF2B5EF4-FFF2-40B4-BE49-F238E27FC236}">
                <a16:creationId xmlns:a16="http://schemas.microsoft.com/office/drawing/2014/main" id="{72026670-098D-4690-8F7F-43AEEA074B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1914"/>
            <a:ext cx="9036050"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9487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Image 1">
            <a:extLst>
              <a:ext uri="{FF2B5EF4-FFF2-40B4-BE49-F238E27FC236}">
                <a16:creationId xmlns:a16="http://schemas.microsoft.com/office/drawing/2014/main" id="{1A10F39F-9167-4A6E-B462-F8CDC21C1E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88914"/>
            <a:ext cx="9144000"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607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Image 2">
            <a:extLst>
              <a:ext uri="{FF2B5EF4-FFF2-40B4-BE49-F238E27FC236}">
                <a16:creationId xmlns:a16="http://schemas.microsoft.com/office/drawing/2014/main" id="{6CBF8D24-4832-437D-9B7F-01A8A11EEA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08039"/>
            <a:ext cx="9144000"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07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Image 2">
            <a:extLst>
              <a:ext uri="{FF2B5EF4-FFF2-40B4-BE49-F238E27FC236}">
                <a16:creationId xmlns:a16="http://schemas.microsoft.com/office/drawing/2014/main" id="{0D52ECE3-BA9E-4ECB-9E69-0EE58D920F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11189"/>
            <a:ext cx="91440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0250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Image 2">
            <a:extLst>
              <a:ext uri="{FF2B5EF4-FFF2-40B4-BE49-F238E27FC236}">
                <a16:creationId xmlns:a16="http://schemas.microsoft.com/office/drawing/2014/main" id="{B2721C51-CA7B-436F-A714-5DA2C304A7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01675"/>
            <a:ext cx="9144000"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125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Image 2">
            <a:extLst>
              <a:ext uri="{FF2B5EF4-FFF2-40B4-BE49-F238E27FC236}">
                <a16:creationId xmlns:a16="http://schemas.microsoft.com/office/drawing/2014/main" id="{20884204-EDD4-466C-841F-E3403759BE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81014"/>
            <a:ext cx="91440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6089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032226" cy="6858001"/>
          </a:xfrm>
          <a:prstGeom prst="rect">
            <a:avLst/>
          </a:prstGeom>
          <a:solidFill>
            <a:schemeClr val="accent2"/>
          </a:solidFill>
        </p:spPr>
        <p:txBody>
          <a:bodyPr wrap="square" rtlCol="0">
            <a:spAutoFit/>
          </a:bodyPr>
          <a:lstStyle/>
          <a:p>
            <a:endParaRPr lang="fr-FR" sz="2160" dirty="0"/>
          </a:p>
        </p:txBody>
      </p:sp>
      <p:pic>
        <p:nvPicPr>
          <p:cNvPr id="5" name="Image 4"/>
          <p:cNvPicPr>
            <a:picLocks noChangeAspect="1"/>
          </p:cNvPicPr>
          <p:nvPr/>
        </p:nvPicPr>
        <p:blipFill>
          <a:blip r:embed="rId3"/>
          <a:stretch>
            <a:fillRect/>
          </a:stretch>
        </p:blipFill>
        <p:spPr>
          <a:xfrm>
            <a:off x="785539" y="117429"/>
            <a:ext cx="10829925" cy="1476375"/>
          </a:xfrm>
          <a:prstGeom prst="rect">
            <a:avLst/>
          </a:prstGeom>
        </p:spPr>
      </p:pic>
      <p:pic>
        <p:nvPicPr>
          <p:cNvPr id="2" name="Image 1"/>
          <p:cNvPicPr>
            <a:picLocks noChangeAspect="1"/>
          </p:cNvPicPr>
          <p:nvPr/>
        </p:nvPicPr>
        <p:blipFill>
          <a:blip r:embed="rId4"/>
          <a:stretch>
            <a:fillRect/>
          </a:stretch>
        </p:blipFill>
        <p:spPr>
          <a:xfrm>
            <a:off x="799826" y="1593804"/>
            <a:ext cx="10801350" cy="3533775"/>
          </a:xfrm>
          <a:prstGeom prst="rect">
            <a:avLst/>
          </a:prstGeom>
        </p:spPr>
      </p:pic>
      <p:sp>
        <p:nvSpPr>
          <p:cNvPr id="7" name="ZoneTexte 6">
            <a:extLst>
              <a:ext uri="{FF2B5EF4-FFF2-40B4-BE49-F238E27FC236}">
                <a16:creationId xmlns:a16="http://schemas.microsoft.com/office/drawing/2014/main" id="{D2D80AEC-8795-4710-9C0B-673886909921}"/>
              </a:ext>
            </a:extLst>
          </p:cNvPr>
          <p:cNvSpPr txBox="1"/>
          <p:nvPr/>
        </p:nvSpPr>
        <p:spPr>
          <a:xfrm>
            <a:off x="-36843" y="5538834"/>
            <a:ext cx="2105911" cy="707886"/>
          </a:xfrm>
          <a:prstGeom prst="rect">
            <a:avLst/>
          </a:prstGeom>
          <a:solidFill>
            <a:schemeClr val="accent6">
              <a:lumMod val="20000"/>
              <a:lumOff val="80000"/>
            </a:schemeClr>
          </a:solidFill>
        </p:spPr>
        <p:txBody>
          <a:bodyPr wrap="square" rtlCol="0">
            <a:spAutoFit/>
          </a:bodyPr>
          <a:lstStyle/>
          <a:p>
            <a:pPr algn="ctr"/>
            <a:r>
              <a:rPr lang="fr-FR" sz="2000" b="1" dirty="0"/>
              <a:t>Structure Organisationnelle</a:t>
            </a:r>
          </a:p>
        </p:txBody>
      </p:sp>
      <p:sp>
        <p:nvSpPr>
          <p:cNvPr id="3" name="Espace réservé du pied de page 2">
            <a:extLst>
              <a:ext uri="{FF2B5EF4-FFF2-40B4-BE49-F238E27FC236}">
                <a16:creationId xmlns:a16="http://schemas.microsoft.com/office/drawing/2014/main" id="{3F2B18D9-91BE-473D-91F1-75A35EA71B6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273715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032226" cy="6858001"/>
          </a:xfrm>
          <a:prstGeom prst="rect">
            <a:avLst/>
          </a:prstGeom>
          <a:solidFill>
            <a:schemeClr val="accent2"/>
          </a:solidFill>
        </p:spPr>
        <p:txBody>
          <a:bodyPr wrap="square" rtlCol="0">
            <a:spAutoFit/>
          </a:bodyPr>
          <a:lstStyle/>
          <a:p>
            <a:endParaRPr lang="fr-FR" sz="2160" dirty="0"/>
          </a:p>
        </p:txBody>
      </p:sp>
      <p:pic>
        <p:nvPicPr>
          <p:cNvPr id="5" name="Image 4"/>
          <p:cNvPicPr>
            <a:picLocks noChangeAspect="1"/>
          </p:cNvPicPr>
          <p:nvPr/>
        </p:nvPicPr>
        <p:blipFill>
          <a:blip r:embed="rId3"/>
          <a:stretch>
            <a:fillRect/>
          </a:stretch>
        </p:blipFill>
        <p:spPr>
          <a:xfrm>
            <a:off x="785539" y="117429"/>
            <a:ext cx="10829925" cy="1476375"/>
          </a:xfrm>
          <a:prstGeom prst="rect">
            <a:avLst/>
          </a:prstGeom>
        </p:spPr>
      </p:pic>
      <p:pic>
        <p:nvPicPr>
          <p:cNvPr id="3" name="Image 2"/>
          <p:cNvPicPr>
            <a:picLocks noChangeAspect="1"/>
          </p:cNvPicPr>
          <p:nvPr/>
        </p:nvPicPr>
        <p:blipFill>
          <a:blip r:embed="rId4"/>
          <a:stretch>
            <a:fillRect/>
          </a:stretch>
        </p:blipFill>
        <p:spPr>
          <a:xfrm>
            <a:off x="785539" y="1593804"/>
            <a:ext cx="10887075" cy="3143250"/>
          </a:xfrm>
          <a:prstGeom prst="rect">
            <a:avLst/>
          </a:prstGeom>
        </p:spPr>
      </p:pic>
      <p:sp>
        <p:nvSpPr>
          <p:cNvPr id="7" name="ZoneTexte 6">
            <a:extLst>
              <a:ext uri="{FF2B5EF4-FFF2-40B4-BE49-F238E27FC236}">
                <a16:creationId xmlns:a16="http://schemas.microsoft.com/office/drawing/2014/main" id="{D2D80AEC-8795-4710-9C0B-673886909921}"/>
              </a:ext>
            </a:extLst>
          </p:cNvPr>
          <p:cNvSpPr txBox="1"/>
          <p:nvPr/>
        </p:nvSpPr>
        <p:spPr>
          <a:xfrm>
            <a:off x="-36843" y="5538834"/>
            <a:ext cx="2105911" cy="707886"/>
          </a:xfrm>
          <a:prstGeom prst="rect">
            <a:avLst/>
          </a:prstGeom>
          <a:solidFill>
            <a:schemeClr val="accent6">
              <a:lumMod val="20000"/>
              <a:lumOff val="80000"/>
            </a:schemeClr>
          </a:solidFill>
        </p:spPr>
        <p:txBody>
          <a:bodyPr wrap="square" rtlCol="0">
            <a:spAutoFit/>
          </a:bodyPr>
          <a:lstStyle/>
          <a:p>
            <a:pPr algn="ctr"/>
            <a:r>
              <a:rPr lang="fr-FR" sz="2000" b="1" dirty="0"/>
              <a:t>Structure Organisationnelle</a:t>
            </a:r>
          </a:p>
        </p:txBody>
      </p:sp>
      <p:sp>
        <p:nvSpPr>
          <p:cNvPr id="2" name="Espace réservé du pied de page 1">
            <a:extLst>
              <a:ext uri="{FF2B5EF4-FFF2-40B4-BE49-F238E27FC236}">
                <a16:creationId xmlns:a16="http://schemas.microsoft.com/office/drawing/2014/main" id="{BE9749D2-5EAA-4728-9489-72D3D96505F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8507253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2D97D31A-B78B-4656-8B91-01C58DD3E795}"/>
              </a:ext>
            </a:extLst>
          </p:cNvPr>
          <p:cNvPicPr>
            <a:picLocks noChangeAspect="1"/>
          </p:cNvPicPr>
          <p:nvPr/>
        </p:nvPicPr>
        <p:blipFill>
          <a:blip r:embed="rId3"/>
          <a:stretch>
            <a:fillRect/>
          </a:stretch>
        </p:blipFill>
        <p:spPr>
          <a:xfrm>
            <a:off x="4598694" y="208442"/>
            <a:ext cx="7053944" cy="4920149"/>
          </a:xfrm>
          <a:prstGeom prst="rect">
            <a:avLst/>
          </a:prstGeom>
        </p:spPr>
      </p:pic>
      <p:pic>
        <p:nvPicPr>
          <p:cNvPr id="3" name="Image 2">
            <a:extLst>
              <a:ext uri="{FF2B5EF4-FFF2-40B4-BE49-F238E27FC236}">
                <a16:creationId xmlns:a16="http://schemas.microsoft.com/office/drawing/2014/main" id="{97499BCF-47AD-4174-8677-0A1532C3117E}"/>
              </a:ext>
            </a:extLst>
          </p:cNvPr>
          <p:cNvPicPr>
            <a:picLocks noChangeAspect="1"/>
          </p:cNvPicPr>
          <p:nvPr/>
        </p:nvPicPr>
        <p:blipFill>
          <a:blip r:embed="rId4"/>
          <a:stretch>
            <a:fillRect/>
          </a:stretch>
        </p:blipFill>
        <p:spPr>
          <a:xfrm>
            <a:off x="51955" y="208442"/>
            <a:ext cx="4381500" cy="6649558"/>
          </a:xfrm>
          <a:prstGeom prst="rect">
            <a:avLst/>
          </a:prstGeom>
        </p:spPr>
      </p:pic>
      <p:pic>
        <p:nvPicPr>
          <p:cNvPr id="2" name="Image 1">
            <a:extLst>
              <a:ext uri="{FF2B5EF4-FFF2-40B4-BE49-F238E27FC236}">
                <a16:creationId xmlns:a16="http://schemas.microsoft.com/office/drawing/2014/main" id="{C323882E-219C-443C-9C15-D47FBA8278CB}"/>
              </a:ext>
            </a:extLst>
          </p:cNvPr>
          <p:cNvPicPr>
            <a:picLocks noChangeAspect="1"/>
          </p:cNvPicPr>
          <p:nvPr/>
        </p:nvPicPr>
        <p:blipFill>
          <a:blip r:embed="rId5"/>
          <a:stretch>
            <a:fillRect/>
          </a:stretch>
        </p:blipFill>
        <p:spPr>
          <a:xfrm>
            <a:off x="4820360" y="5234299"/>
            <a:ext cx="5981700" cy="762000"/>
          </a:xfrm>
          <a:prstGeom prst="rect">
            <a:avLst/>
          </a:prstGeom>
        </p:spPr>
      </p:pic>
      <p:pic>
        <p:nvPicPr>
          <p:cNvPr id="4" name="Image 3">
            <a:extLst>
              <a:ext uri="{FF2B5EF4-FFF2-40B4-BE49-F238E27FC236}">
                <a16:creationId xmlns:a16="http://schemas.microsoft.com/office/drawing/2014/main" id="{3C950B16-64D2-428D-835A-2EFCD5E6E9E6}"/>
              </a:ext>
            </a:extLst>
          </p:cNvPr>
          <p:cNvPicPr>
            <a:picLocks noChangeAspect="1"/>
          </p:cNvPicPr>
          <p:nvPr/>
        </p:nvPicPr>
        <p:blipFill>
          <a:blip r:embed="rId6"/>
          <a:stretch>
            <a:fillRect/>
          </a:stretch>
        </p:blipFill>
        <p:spPr>
          <a:xfrm>
            <a:off x="4739528" y="5996299"/>
            <a:ext cx="6772275" cy="752475"/>
          </a:xfrm>
          <a:prstGeom prst="rect">
            <a:avLst/>
          </a:prstGeom>
        </p:spPr>
      </p:pic>
    </p:spTree>
    <p:extLst>
      <p:ext uri="{BB962C8B-B14F-4D97-AF65-F5344CB8AC3E}">
        <p14:creationId xmlns:p14="http://schemas.microsoft.com/office/powerpoint/2010/main" val="1002408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193964"/>
            <a:ext cx="9518073" cy="461665"/>
          </a:xfrm>
          <a:prstGeom prst="rect">
            <a:avLst/>
          </a:prstGeom>
          <a:noFill/>
        </p:spPr>
        <p:txBody>
          <a:bodyPr wrap="square" rtlCol="0">
            <a:spAutoFit/>
          </a:bodyPr>
          <a:lstStyle/>
          <a:p>
            <a:pPr marL="285750" indent="-285750">
              <a:buFont typeface="Wingdings" panose="05000000000000000000" pitchFamily="2" charset="2"/>
              <a:buChar char="ü"/>
            </a:pPr>
            <a:r>
              <a:rPr lang="fr-FR" sz="2400" b="1" dirty="0"/>
              <a:t>Influence de l’organisation sur le management de projet</a:t>
            </a:r>
          </a:p>
        </p:txBody>
      </p:sp>
      <p:pic>
        <p:nvPicPr>
          <p:cNvPr id="2" name="Image 1">
            <a:extLst>
              <a:ext uri="{FF2B5EF4-FFF2-40B4-BE49-F238E27FC236}">
                <a16:creationId xmlns:a16="http://schemas.microsoft.com/office/drawing/2014/main" id="{0E0EEB86-7D6B-44F4-BC24-E90D397E8E8A}"/>
              </a:ext>
            </a:extLst>
          </p:cNvPr>
          <p:cNvPicPr>
            <a:picLocks noChangeAspect="1"/>
          </p:cNvPicPr>
          <p:nvPr/>
        </p:nvPicPr>
        <p:blipFill>
          <a:blip r:embed="rId3"/>
          <a:stretch>
            <a:fillRect/>
          </a:stretch>
        </p:blipFill>
        <p:spPr>
          <a:xfrm>
            <a:off x="2781299" y="1159311"/>
            <a:ext cx="7999721" cy="4662488"/>
          </a:xfrm>
          <a:prstGeom prst="rect">
            <a:avLst/>
          </a:prstGeom>
        </p:spPr>
      </p:pic>
      <p:sp>
        <p:nvSpPr>
          <p:cNvPr id="5" name="Espace réservé du pied de page 4">
            <a:extLst>
              <a:ext uri="{FF2B5EF4-FFF2-40B4-BE49-F238E27FC236}">
                <a16:creationId xmlns:a16="http://schemas.microsoft.com/office/drawing/2014/main" id="{06562E78-D510-4F75-9CB5-DC869C005DF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2177665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563090" y="193964"/>
            <a:ext cx="9518073" cy="6694140"/>
          </a:xfrm>
          <a:prstGeom prst="rect">
            <a:avLst/>
          </a:prstGeom>
          <a:noFill/>
        </p:spPr>
        <p:txBody>
          <a:bodyPr wrap="square" rtlCol="0">
            <a:spAutoFit/>
          </a:bodyPr>
          <a:lstStyle/>
          <a:p>
            <a:pPr marL="285750" indent="-285750">
              <a:buFont typeface="Wingdings" panose="05000000000000000000" pitchFamily="2" charset="2"/>
              <a:buChar char="ü"/>
            </a:pPr>
            <a:r>
              <a:rPr lang="fr-FR" sz="2400" b="1" dirty="0"/>
              <a:t>Influence de l’organisation sur le management de projet</a:t>
            </a:r>
          </a:p>
          <a:p>
            <a:pPr marL="914400" lvl="1" indent="-457200">
              <a:buFont typeface="Wingdings" panose="05000000000000000000" pitchFamily="2" charset="2"/>
              <a:buChar char="§"/>
            </a:pPr>
            <a:r>
              <a:rPr lang="fr-FR" sz="2400" b="1" dirty="0"/>
              <a:t>Facteurs environnementaux:</a:t>
            </a:r>
          </a:p>
          <a:p>
            <a:pPr lvl="1"/>
            <a:endParaRPr lang="fr-FR" sz="900" b="1" dirty="0"/>
          </a:p>
          <a:p>
            <a:r>
              <a:rPr lang="fr-FR" dirty="0"/>
              <a:t>Tous les facteurs hors de contrôle de l’équipe projet influençant celle-ci</a:t>
            </a:r>
          </a:p>
          <a:p>
            <a:pPr marL="914400" lvl="1" indent="-457200">
              <a:lnSpc>
                <a:spcPct val="150000"/>
              </a:lnSpc>
              <a:buFont typeface="Arial" panose="020B0604020202020204" pitchFamily="34" charset="0"/>
              <a:buChar char="•"/>
            </a:pPr>
            <a:r>
              <a:rPr lang="fr-FR" sz="2000" b="1" dirty="0"/>
              <a:t>Favorables ou défavorables aux choix de management de projet</a:t>
            </a:r>
          </a:p>
          <a:p>
            <a:pPr marL="914400" lvl="1" indent="-457200">
              <a:lnSpc>
                <a:spcPct val="150000"/>
              </a:lnSpc>
              <a:buFont typeface="Arial" panose="020B0604020202020204" pitchFamily="34" charset="0"/>
              <a:buChar char="•"/>
            </a:pPr>
            <a:r>
              <a:rPr lang="fr-FR" sz="2000" b="1" dirty="0"/>
              <a:t>Influences positives ou négatives</a:t>
            </a:r>
          </a:p>
          <a:p>
            <a:pPr lvl="1">
              <a:lnSpc>
                <a:spcPct val="150000"/>
              </a:lnSpc>
            </a:pPr>
            <a:r>
              <a:rPr lang="fr-FR" sz="2000" b="1" dirty="0"/>
              <a:t>Exemple</a:t>
            </a:r>
          </a:p>
          <a:p>
            <a:pPr marL="800100" lvl="1" indent="-342900">
              <a:buFont typeface="Wingdings" panose="05000000000000000000" pitchFamily="2" charset="2"/>
              <a:buChar char="§"/>
            </a:pPr>
            <a:r>
              <a:rPr lang="fr-FR" sz="2000" dirty="0"/>
              <a:t>Culture, structure et la gouvernance de l’organisation</a:t>
            </a:r>
          </a:p>
          <a:p>
            <a:pPr marL="800100" lvl="1" indent="-342900">
              <a:buFont typeface="Wingdings" panose="05000000000000000000" pitchFamily="2" charset="2"/>
              <a:buChar char="§"/>
            </a:pPr>
            <a:r>
              <a:rPr lang="fr-FR" sz="2000" dirty="0"/>
              <a:t>La répartition géographique des installations et des ressources</a:t>
            </a:r>
          </a:p>
          <a:p>
            <a:pPr marL="800100" lvl="1" indent="-342900">
              <a:buFont typeface="Wingdings" panose="05000000000000000000" pitchFamily="2" charset="2"/>
              <a:buChar char="§"/>
            </a:pPr>
            <a:r>
              <a:rPr lang="fr-FR" sz="2000" dirty="0"/>
              <a:t>Les normes gouvernementales ou d’industries</a:t>
            </a:r>
          </a:p>
          <a:p>
            <a:pPr marL="800100" lvl="1" indent="-342900">
              <a:buFont typeface="Wingdings" panose="05000000000000000000" pitchFamily="2" charset="2"/>
              <a:buChar char="§"/>
            </a:pPr>
            <a:r>
              <a:rPr lang="fr-FR" sz="2000" dirty="0"/>
              <a:t>Les ressources humaines existantes</a:t>
            </a:r>
          </a:p>
          <a:p>
            <a:pPr marL="800100" lvl="1" indent="-342900">
              <a:buFont typeface="Wingdings" panose="05000000000000000000" pitchFamily="2" charset="2"/>
              <a:buChar char="§"/>
            </a:pPr>
            <a:r>
              <a:rPr lang="fr-FR" sz="2000" dirty="0"/>
              <a:t>L’administration du personnel</a:t>
            </a:r>
          </a:p>
          <a:p>
            <a:pPr marL="800100" lvl="1" indent="-342900">
              <a:buFont typeface="Wingdings" panose="05000000000000000000" pitchFamily="2" charset="2"/>
              <a:buChar char="§"/>
            </a:pPr>
            <a:r>
              <a:rPr lang="fr-FR" sz="2000" dirty="0"/>
              <a:t>Les conditions du marchés</a:t>
            </a:r>
          </a:p>
          <a:p>
            <a:pPr marL="800100" lvl="1" indent="-342900">
              <a:buFont typeface="Wingdings" panose="05000000000000000000" pitchFamily="2" charset="2"/>
              <a:buChar char="§"/>
            </a:pPr>
            <a:r>
              <a:rPr lang="fr-FR" sz="2000" dirty="0"/>
              <a:t>La tolérance aux risques</a:t>
            </a:r>
          </a:p>
          <a:p>
            <a:pPr marL="800100" lvl="1" indent="-342900">
              <a:buFont typeface="Wingdings" panose="05000000000000000000" pitchFamily="2" charset="2"/>
              <a:buChar char="§"/>
            </a:pPr>
            <a:r>
              <a:rPr lang="fr-FR" sz="2000" dirty="0"/>
              <a:t>Le climat politique</a:t>
            </a:r>
          </a:p>
          <a:p>
            <a:pPr marL="800100" lvl="1" indent="-342900">
              <a:buFont typeface="Wingdings" panose="05000000000000000000" pitchFamily="2" charset="2"/>
              <a:buChar char="§"/>
            </a:pPr>
            <a:r>
              <a:rPr lang="fr-FR" sz="2000" dirty="0"/>
              <a:t>Infrastructures, les canaux de communication établis dans l’organisation</a:t>
            </a:r>
          </a:p>
          <a:p>
            <a:pPr marL="800100" lvl="1" indent="-342900">
              <a:buFont typeface="Wingdings" panose="05000000000000000000" pitchFamily="2" charset="2"/>
              <a:buChar char="§"/>
            </a:pPr>
            <a:r>
              <a:rPr lang="fr-FR" sz="2000" dirty="0"/>
              <a:t>Normes industrielles, textes de lois</a:t>
            </a:r>
          </a:p>
          <a:p>
            <a:pPr marL="800100" lvl="1" indent="-342900">
              <a:buFont typeface="Wingdings" panose="05000000000000000000" pitchFamily="2" charset="2"/>
              <a:buChar char="§"/>
            </a:pPr>
            <a:r>
              <a:rPr lang="fr-FR" sz="2000" dirty="0"/>
              <a:t>Les systèmes d’information de gestion de projet</a:t>
            </a:r>
          </a:p>
          <a:p>
            <a:pPr marL="800100" lvl="1" indent="-342900">
              <a:buFont typeface="Arial" panose="020B0604020202020204" pitchFamily="34" charset="0"/>
              <a:buChar char="•"/>
            </a:pPr>
            <a:endParaRPr lang="fr-FR" sz="800" dirty="0"/>
          </a:p>
          <a:p>
            <a:pPr lvl="1" algn="ctr"/>
            <a:r>
              <a:rPr lang="fr-FR" sz="2400" dirty="0">
                <a:highlight>
                  <a:srgbClr val="FFFF00"/>
                </a:highlight>
              </a:rPr>
              <a:t>En entrée de 27 processus sur 49 et en sortie de 2 processus</a:t>
            </a:r>
          </a:p>
        </p:txBody>
      </p:sp>
      <p:sp>
        <p:nvSpPr>
          <p:cNvPr id="2" name="Espace réservé du pied de page 1">
            <a:extLst>
              <a:ext uri="{FF2B5EF4-FFF2-40B4-BE49-F238E27FC236}">
                <a16:creationId xmlns:a16="http://schemas.microsoft.com/office/drawing/2014/main" id="{15D3C0E9-1543-4859-9226-4124BA7F983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9307843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0"/>
            <a:ext cx="2272146"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2" y="2598003"/>
            <a:ext cx="2175164" cy="892552"/>
          </a:xfrm>
          <a:prstGeom prst="rect">
            <a:avLst/>
          </a:prstGeom>
          <a:solidFill>
            <a:schemeClr val="accent6">
              <a:lumMod val="20000"/>
              <a:lumOff val="80000"/>
            </a:schemeClr>
          </a:solidFill>
        </p:spPr>
        <p:txBody>
          <a:bodyPr wrap="square" rtlCol="0">
            <a:spAutoFit/>
          </a:bodyPr>
          <a:lstStyle/>
          <a:p>
            <a:pPr algn="ctr"/>
            <a:r>
              <a:rPr lang="fr-FR" sz="2600" b="1" dirty="0"/>
              <a:t>Le projet dans l’organisation</a:t>
            </a:r>
          </a:p>
        </p:txBody>
      </p:sp>
      <p:sp>
        <p:nvSpPr>
          <p:cNvPr id="3" name="ZoneTexte 2">
            <a:extLst>
              <a:ext uri="{FF2B5EF4-FFF2-40B4-BE49-F238E27FC236}">
                <a16:creationId xmlns:a16="http://schemas.microsoft.com/office/drawing/2014/main" id="{B67F9EE1-F5A9-467D-A43A-9626F1EB9685}"/>
              </a:ext>
            </a:extLst>
          </p:cNvPr>
          <p:cNvSpPr txBox="1"/>
          <p:nvPr/>
        </p:nvSpPr>
        <p:spPr>
          <a:xfrm>
            <a:off x="2369128" y="193964"/>
            <a:ext cx="9712036" cy="6663363"/>
          </a:xfrm>
          <a:prstGeom prst="rect">
            <a:avLst/>
          </a:prstGeom>
          <a:noFill/>
        </p:spPr>
        <p:txBody>
          <a:bodyPr wrap="square" rtlCol="0">
            <a:spAutoFit/>
          </a:bodyPr>
          <a:lstStyle/>
          <a:p>
            <a:pPr marL="285750" indent="-285750">
              <a:buFont typeface="Wingdings" panose="05000000000000000000" pitchFamily="2" charset="2"/>
              <a:buChar char="ü"/>
            </a:pPr>
            <a:r>
              <a:rPr lang="fr-FR" sz="2400" b="1" dirty="0"/>
              <a:t>Influence de l’organisation sur le management de projet</a:t>
            </a:r>
          </a:p>
          <a:p>
            <a:pPr marL="914400" lvl="1" indent="-457200">
              <a:buFont typeface="Wingdings" panose="05000000000000000000" pitchFamily="2" charset="2"/>
              <a:buChar char="§"/>
            </a:pPr>
            <a:r>
              <a:rPr lang="fr-FR" sz="2400" b="1" dirty="0"/>
              <a:t>Actifs organisationnels:</a:t>
            </a:r>
          </a:p>
          <a:p>
            <a:pPr lvl="1"/>
            <a:endParaRPr lang="fr-FR" sz="800" b="1" dirty="0"/>
          </a:p>
          <a:p>
            <a:r>
              <a:rPr lang="fr-FR" dirty="0"/>
              <a:t>Actif de l’organisation sur lesquels le chef de projet peut s’appuyer pour faciliter la réalisation du projet et atteindre les objectifs.</a:t>
            </a:r>
          </a:p>
          <a:p>
            <a:pPr marL="914400" lvl="1" indent="-457200">
              <a:lnSpc>
                <a:spcPct val="150000"/>
              </a:lnSpc>
              <a:buFont typeface="Arial" panose="020B0604020202020204" pitchFamily="34" charset="0"/>
              <a:buChar char="•"/>
            </a:pPr>
            <a:r>
              <a:rPr lang="fr-FR" sz="2000" b="1" dirty="0"/>
              <a:t>Processus, politiques internes et procédures</a:t>
            </a:r>
          </a:p>
          <a:p>
            <a:pPr marL="1371600" lvl="2" indent="-457200">
              <a:buFont typeface="Arial" panose="020B0604020202020204" pitchFamily="34" charset="0"/>
              <a:buChar char="•"/>
            </a:pPr>
            <a:r>
              <a:rPr lang="fr-FR" sz="2000" dirty="0"/>
              <a:t>Démarrage et planification: processus de management de projet, modèles de cycle de projet, procédures de qualité</a:t>
            </a:r>
          </a:p>
          <a:p>
            <a:pPr marL="1371600" lvl="2" indent="-457200">
              <a:buFont typeface="Arial" panose="020B0604020202020204" pitchFamily="34" charset="0"/>
              <a:buChar char="•"/>
            </a:pPr>
            <a:r>
              <a:rPr lang="fr-FR" sz="2000" dirty="0"/>
              <a:t>Exécution, surveillance et maitrise: Procédures de maitrises des modifications, de contrôle financier, de management de problèmes majeurs…</a:t>
            </a:r>
          </a:p>
          <a:p>
            <a:pPr marL="1371600" lvl="2" indent="-457200">
              <a:buFont typeface="Arial" panose="020B0604020202020204" pitchFamily="34" charset="0"/>
              <a:buChar char="•"/>
            </a:pPr>
            <a:r>
              <a:rPr lang="fr-FR" sz="2000" dirty="0"/>
              <a:t>Clôture: Directive ou exigence de clôture de projet. Audits finaux, les évaluations, le transfert de connaissances à la production</a:t>
            </a:r>
          </a:p>
          <a:p>
            <a:pPr marL="1371600" lvl="2" indent="-457200">
              <a:buFont typeface="Arial" panose="020B0604020202020204" pitchFamily="34" charset="0"/>
              <a:buChar char="•"/>
            </a:pPr>
            <a:r>
              <a:rPr lang="fr-FR" sz="2000" dirty="0"/>
              <a:t>Retours d’expérience de projets antérieurs</a:t>
            </a:r>
          </a:p>
          <a:p>
            <a:pPr marL="914400" lvl="1" indent="-457200">
              <a:lnSpc>
                <a:spcPct val="150000"/>
              </a:lnSpc>
              <a:buFont typeface="Arial" panose="020B0604020202020204" pitchFamily="34" charset="0"/>
              <a:buChar char="•"/>
            </a:pPr>
            <a:r>
              <a:rPr lang="fr-FR" sz="2000" b="1" dirty="0"/>
              <a:t>Bases de connaissances</a:t>
            </a:r>
          </a:p>
          <a:p>
            <a:pPr marL="1257300" lvl="2" indent="-342900">
              <a:buFont typeface="Arial" panose="020B0604020202020204" pitchFamily="34" charset="0"/>
              <a:buChar char="•"/>
            </a:pPr>
            <a:r>
              <a:rPr lang="fr-FR" sz="2000" dirty="0"/>
              <a:t>Base de connaissances de management de la configuration</a:t>
            </a:r>
          </a:p>
          <a:p>
            <a:pPr marL="1257300" lvl="2" indent="-342900">
              <a:buFont typeface="Arial" panose="020B0604020202020204" pitchFamily="34" charset="0"/>
              <a:buChar char="•"/>
            </a:pPr>
            <a:r>
              <a:rPr lang="fr-FR" sz="2000" dirty="0"/>
              <a:t>Bases de données financières</a:t>
            </a:r>
          </a:p>
          <a:p>
            <a:pPr marL="1257300" lvl="2" indent="-342900">
              <a:buFont typeface="Arial" panose="020B0604020202020204" pitchFamily="34" charset="0"/>
              <a:buChar char="•"/>
            </a:pPr>
            <a:r>
              <a:rPr lang="fr-FR" sz="2000" dirty="0"/>
              <a:t>Informations historiques et leçons apprises</a:t>
            </a:r>
          </a:p>
          <a:p>
            <a:pPr marL="1257300" lvl="2" indent="-342900">
              <a:buFont typeface="Arial" panose="020B0604020202020204" pitchFamily="34" charset="0"/>
              <a:buChar char="•"/>
            </a:pPr>
            <a:r>
              <a:rPr lang="fr-FR" sz="2000" dirty="0"/>
              <a:t>Fichiers de projets antérieurs</a:t>
            </a:r>
          </a:p>
          <a:p>
            <a:pPr marL="1257300" lvl="2" indent="-342900">
              <a:buFont typeface="Arial" panose="020B0604020202020204" pitchFamily="34" charset="0"/>
              <a:buChar char="•"/>
            </a:pPr>
            <a:r>
              <a:rPr lang="fr-FR" sz="2000" dirty="0"/>
              <a:t>Autres bases de connaissances ( Problèmes majeurs, mesures de processus)</a:t>
            </a:r>
          </a:p>
          <a:p>
            <a:pPr lvl="1"/>
            <a:endParaRPr lang="fr-FR" sz="1100" dirty="0"/>
          </a:p>
          <a:p>
            <a:pPr lvl="1" algn="ctr"/>
            <a:r>
              <a:rPr lang="fr-FR" sz="2400" dirty="0">
                <a:highlight>
                  <a:srgbClr val="FFFF00"/>
                </a:highlight>
              </a:rPr>
              <a:t>En entrée de 38 processus sur 49 et en sortie de 4 processus</a:t>
            </a:r>
          </a:p>
        </p:txBody>
      </p:sp>
      <p:sp>
        <p:nvSpPr>
          <p:cNvPr id="2" name="Espace réservé du pied de page 1">
            <a:extLst>
              <a:ext uri="{FF2B5EF4-FFF2-40B4-BE49-F238E27FC236}">
                <a16:creationId xmlns:a16="http://schemas.microsoft.com/office/drawing/2014/main" id="{B2FE9279-1D3D-47FB-883F-BD3E0DBB747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2621655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40245"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453366"/>
            <a:ext cx="2340244"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340245" y="172658"/>
            <a:ext cx="9703709" cy="4862870"/>
          </a:xfrm>
          <a:prstGeom prst="rect">
            <a:avLst/>
          </a:prstGeom>
          <a:noFill/>
        </p:spPr>
        <p:txBody>
          <a:bodyPr wrap="square" rtlCol="0">
            <a:spAutoFit/>
          </a:bodyPr>
          <a:lstStyle/>
          <a:p>
            <a:endParaRPr lang="fr-FR" sz="1000" b="1" dirty="0"/>
          </a:p>
          <a:p>
            <a:pPr marL="914400" lvl="1" indent="-457200">
              <a:buFont typeface="Wingdings" panose="05000000000000000000" pitchFamily="2" charset="2"/>
              <a:buChar char="§"/>
            </a:pPr>
            <a:r>
              <a:rPr lang="fr-FR" sz="2000" dirty="0"/>
              <a:t>Elaborer par le sponsor / structure ou en collaboration avec le Chef de projet ou PMO</a:t>
            </a:r>
          </a:p>
          <a:p>
            <a:pPr marL="914400" lvl="1" indent="-457200">
              <a:buFont typeface="Wingdings" panose="05000000000000000000" pitchFamily="2" charset="2"/>
              <a:buChar char="§"/>
            </a:pPr>
            <a:r>
              <a:rPr lang="fr-FR" sz="2000" dirty="0"/>
              <a:t>Démarrer et cadrer le projet</a:t>
            </a:r>
          </a:p>
          <a:p>
            <a:pPr marL="914400" lvl="1" indent="-457200">
              <a:buFont typeface="Wingdings" panose="05000000000000000000" pitchFamily="2" charset="2"/>
              <a:buChar char="§"/>
            </a:pPr>
            <a:r>
              <a:rPr lang="fr-FR" sz="2000" dirty="0"/>
              <a:t>Autoriser formellement l’existence ou démarrage du projet au sein de l’organisation</a:t>
            </a:r>
          </a:p>
          <a:p>
            <a:pPr marL="914400" lvl="1" indent="-457200">
              <a:buFont typeface="Wingdings" panose="05000000000000000000" pitchFamily="2" charset="2"/>
              <a:buChar char="§"/>
            </a:pPr>
            <a:r>
              <a:rPr lang="fr-FR" sz="2000" dirty="0"/>
              <a:t>Définir un nouveau projet / nouvelle phase d’un projet existant</a:t>
            </a:r>
          </a:p>
          <a:p>
            <a:pPr marL="914400" lvl="1" indent="-457200">
              <a:buFont typeface="Wingdings" panose="05000000000000000000" pitchFamily="2" charset="2"/>
              <a:buChar char="§"/>
            </a:pPr>
            <a:r>
              <a:rPr lang="fr-FR" sz="2000" dirty="0"/>
              <a:t>Nommer officiellement le chef de projet et lui donner son autorité et sa </a:t>
            </a:r>
            <a:r>
              <a:rPr lang="fr-FR" sz="2000" dirty="0" err="1"/>
              <a:t>légitilité</a:t>
            </a:r>
            <a:r>
              <a:rPr lang="fr-FR" sz="2000" dirty="0"/>
              <a:t>, l’autorisation de mobiliser les ressources</a:t>
            </a:r>
          </a:p>
          <a:p>
            <a:pPr marL="914400" lvl="1" indent="-457200">
              <a:buFont typeface="Wingdings" panose="05000000000000000000" pitchFamily="2" charset="2"/>
              <a:buChar char="§"/>
            </a:pPr>
            <a:r>
              <a:rPr lang="fr-FR" sz="2000" dirty="0"/>
              <a:t>Formaliser les objectifs clés du projet, chiffrables et quantifiables, au niveau du projet ou de son résultat ( ou produit final, service)</a:t>
            </a:r>
          </a:p>
          <a:p>
            <a:pPr marL="914400" lvl="1" indent="-457200">
              <a:buFont typeface="Wingdings" panose="05000000000000000000" pitchFamily="2" charset="2"/>
              <a:buChar char="§"/>
            </a:pPr>
            <a:r>
              <a:rPr lang="fr-FR" sz="2000" dirty="0"/>
              <a:t>Formaliser les éléments de cadre du projet ( périmètre de base, dates, budget…)</a:t>
            </a:r>
          </a:p>
          <a:p>
            <a:pPr marL="914400" lvl="1" indent="-457200">
              <a:buFont typeface="Wingdings" panose="05000000000000000000" pitchFamily="2" charset="2"/>
              <a:buChar char="§"/>
            </a:pPr>
            <a:r>
              <a:rPr lang="fr-FR" sz="2000" dirty="0"/>
              <a:t>Offrir un lien direct entre le projet et son organisation en montrant l’engagement de cette dernière</a:t>
            </a:r>
          </a:p>
          <a:p>
            <a:pPr marL="914400" lvl="1" indent="-457200">
              <a:buFont typeface="Wingdings" panose="05000000000000000000" pitchFamily="2" charset="2"/>
              <a:buChar char="§"/>
            </a:pPr>
            <a:r>
              <a:rPr lang="fr-FR" sz="2000" dirty="0"/>
              <a:t>Identifier les parties prenantes et leurs attentes dès le démarrage du projet</a:t>
            </a:r>
          </a:p>
          <a:p>
            <a:pPr marL="914400" lvl="1" indent="-457200">
              <a:buFont typeface="+mj-lt"/>
              <a:buAutoNum type="arabicPeriod"/>
            </a:pPr>
            <a:endParaRPr lang="fr-FR" sz="2000" dirty="0"/>
          </a:p>
        </p:txBody>
      </p:sp>
      <p:sp>
        <p:nvSpPr>
          <p:cNvPr id="5" name="ZoneTexte 4">
            <a:extLst>
              <a:ext uri="{FF2B5EF4-FFF2-40B4-BE49-F238E27FC236}">
                <a16:creationId xmlns:a16="http://schemas.microsoft.com/office/drawing/2014/main" id="{E73CEFC3-8183-4FFB-AB4E-44C4B4F27D5F}"/>
              </a:ext>
            </a:extLst>
          </p:cNvPr>
          <p:cNvSpPr txBox="1"/>
          <p:nvPr/>
        </p:nvSpPr>
        <p:spPr>
          <a:xfrm>
            <a:off x="2974508" y="4622696"/>
            <a:ext cx="5483476" cy="461665"/>
          </a:xfrm>
          <a:prstGeom prst="rect">
            <a:avLst/>
          </a:prstGeom>
          <a:noFill/>
          <a:ln>
            <a:solidFill>
              <a:schemeClr val="bg1"/>
            </a:solidFill>
          </a:ln>
        </p:spPr>
        <p:txBody>
          <a:bodyPr wrap="square">
            <a:spAutoFit/>
          </a:bodyPr>
          <a:lstStyle/>
          <a:p>
            <a:pPr>
              <a:defRPr/>
            </a:pPr>
            <a:r>
              <a:rPr lang="fr-FR" sz="2400" b="1" dirty="0">
                <a:solidFill>
                  <a:srgbClr val="FF0000"/>
                </a:solidFill>
              </a:rPr>
              <a:t>2 processus de démarrage</a:t>
            </a:r>
          </a:p>
        </p:txBody>
      </p:sp>
      <p:sp>
        <p:nvSpPr>
          <p:cNvPr id="7" name="Rectangle 6">
            <a:extLst>
              <a:ext uri="{FF2B5EF4-FFF2-40B4-BE49-F238E27FC236}">
                <a16:creationId xmlns:a16="http://schemas.microsoft.com/office/drawing/2014/main" id="{00EEC470-0AD0-41D2-B829-A4240A9A520A}"/>
              </a:ext>
            </a:extLst>
          </p:cNvPr>
          <p:cNvSpPr/>
          <p:nvPr/>
        </p:nvSpPr>
        <p:spPr>
          <a:xfrm>
            <a:off x="2722202" y="5084361"/>
            <a:ext cx="5479689" cy="954107"/>
          </a:xfrm>
          <a:prstGeom prst="rect">
            <a:avLst/>
          </a:prstGeom>
          <a:solidFill>
            <a:schemeClr val="bg1"/>
          </a:solidFill>
          <a:ln w="38100">
            <a:solidFill>
              <a:srgbClr val="FFFF00"/>
            </a:solidFill>
          </a:ln>
        </p:spPr>
        <p:txBody>
          <a:bodyPr wrap="square">
            <a:spAutoFit/>
          </a:bodyPr>
          <a:lstStyle/>
          <a:p>
            <a:pPr marL="77153" indent="-77153">
              <a:buFont typeface="Arial" panose="020B0604020202020204" pitchFamily="34" charset="0"/>
              <a:buChar char="•"/>
              <a:defRPr/>
            </a:pPr>
            <a:r>
              <a:rPr lang="fr-FR" sz="2800" dirty="0">
                <a:ea typeface="Tahoma" panose="020B0604030504040204" pitchFamily="34" charset="0"/>
                <a:cs typeface="Tahoma" panose="020B0604030504040204" pitchFamily="34" charset="0"/>
              </a:rPr>
              <a:t>Élaborer la charte du projet</a:t>
            </a:r>
          </a:p>
          <a:p>
            <a:pPr marL="77153" indent="-77153">
              <a:buFont typeface="Arial" panose="020B0604020202020204" pitchFamily="34" charset="0"/>
              <a:buChar char="•"/>
              <a:defRPr/>
            </a:pPr>
            <a:r>
              <a:rPr lang="fr-FR" sz="2800" dirty="0">
                <a:ea typeface="Tahoma" panose="020B0604030504040204" pitchFamily="34" charset="0"/>
                <a:cs typeface="Tahoma" panose="020B0604030504040204" pitchFamily="34" charset="0"/>
              </a:rPr>
              <a:t>Identifier les parties prenantes</a:t>
            </a:r>
          </a:p>
        </p:txBody>
      </p:sp>
      <p:sp>
        <p:nvSpPr>
          <p:cNvPr id="2" name="ZoneTexte 1">
            <a:extLst>
              <a:ext uri="{FF2B5EF4-FFF2-40B4-BE49-F238E27FC236}">
                <a16:creationId xmlns:a16="http://schemas.microsoft.com/office/drawing/2014/main" id="{58D1F76A-B5AA-4CC9-8E53-1937E88FF1B7}"/>
              </a:ext>
            </a:extLst>
          </p:cNvPr>
          <p:cNvSpPr txBox="1"/>
          <p:nvPr/>
        </p:nvSpPr>
        <p:spPr>
          <a:xfrm>
            <a:off x="2722202" y="6193170"/>
            <a:ext cx="8028925" cy="646331"/>
          </a:xfrm>
          <a:prstGeom prst="rect">
            <a:avLst/>
          </a:prstGeom>
          <a:noFill/>
        </p:spPr>
        <p:txBody>
          <a:bodyPr wrap="square" rtlCol="0">
            <a:spAutoFit/>
          </a:bodyPr>
          <a:lstStyle/>
          <a:p>
            <a:pPr algn="ctr"/>
            <a:r>
              <a:rPr lang="fr-FR" b="1" dirty="0"/>
              <a:t>Utiliser à chaque démarrage de projet ou de phase du projet pour aligner les attentes des parties prenantes avec les objectifs du projet</a:t>
            </a:r>
          </a:p>
        </p:txBody>
      </p:sp>
      <p:sp>
        <p:nvSpPr>
          <p:cNvPr id="8" name="Espace réservé du pied de page 7">
            <a:extLst>
              <a:ext uri="{FF2B5EF4-FFF2-40B4-BE49-F238E27FC236}">
                <a16:creationId xmlns:a16="http://schemas.microsoft.com/office/drawing/2014/main" id="{CFB9ED27-3138-4E8C-8B4C-53CF25E4477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678817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nodeType="clickEffect">
                                  <p:stCondLst>
                                    <p:cond delay="0"/>
                                  </p:stCondLst>
                                  <p:iterate type="lt">
                                    <p:tmPct val="4000"/>
                                  </p:iterate>
                                  <p:childTnLst>
                                    <p:set>
                                      <p:cBhvr override="childStyle">
                                        <p:cTn id="14" dur="500" fill="hold"/>
                                        <p:tgtEl>
                                          <p:spTgt spid="7">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193915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7" y="2574675"/>
            <a:ext cx="1729908" cy="492443"/>
          </a:xfrm>
          <a:prstGeom prst="rect">
            <a:avLst/>
          </a:prstGeom>
          <a:solidFill>
            <a:schemeClr val="accent6">
              <a:lumMod val="20000"/>
              <a:lumOff val="80000"/>
            </a:schemeClr>
          </a:solidFill>
        </p:spPr>
        <p:txBody>
          <a:bodyPr wrap="square" rtlCol="0">
            <a:spAutoFit/>
          </a:bodyPr>
          <a:lstStyle/>
          <a:p>
            <a:pPr algn="ctr"/>
            <a:r>
              <a:rPr lang="fr-FR" sz="2600" b="1" dirty="0"/>
              <a:t>Processus</a:t>
            </a:r>
          </a:p>
        </p:txBody>
      </p:sp>
      <p:sp>
        <p:nvSpPr>
          <p:cNvPr id="3" name="ZoneTexte 2">
            <a:extLst>
              <a:ext uri="{FF2B5EF4-FFF2-40B4-BE49-F238E27FC236}">
                <a16:creationId xmlns:a16="http://schemas.microsoft.com/office/drawing/2014/main" id="{B67F9EE1-F5A9-467D-A43A-9626F1EB9685}"/>
              </a:ext>
            </a:extLst>
          </p:cNvPr>
          <p:cNvSpPr txBox="1"/>
          <p:nvPr/>
        </p:nvSpPr>
        <p:spPr>
          <a:xfrm>
            <a:off x="1939159" y="0"/>
            <a:ext cx="10058877" cy="1538883"/>
          </a:xfrm>
          <a:prstGeom prst="rect">
            <a:avLst/>
          </a:prstGeom>
          <a:noFill/>
        </p:spPr>
        <p:txBody>
          <a:bodyPr wrap="square" rtlCol="0">
            <a:spAutoFit/>
          </a:bodyPr>
          <a:lstStyle/>
          <a:p>
            <a:pPr marL="285750" indent="-285750">
              <a:buFont typeface="Wingdings" panose="05000000000000000000" pitchFamily="2" charset="2"/>
              <a:buChar char="ü"/>
            </a:pPr>
            <a:r>
              <a:rPr lang="fr-FR" sz="2800" b="1" dirty="0"/>
              <a:t>Processus de management de projet</a:t>
            </a:r>
          </a:p>
          <a:p>
            <a:endParaRPr lang="fr-FR" b="1" dirty="0"/>
          </a:p>
          <a:p>
            <a:r>
              <a:rPr lang="fr-FR" sz="2400" dirty="0"/>
              <a:t>Le cycle de vie du projet est géré en réalisant une série d’activités de management de projet appelées processus de management de projet.</a:t>
            </a:r>
          </a:p>
        </p:txBody>
      </p:sp>
      <p:pic>
        <p:nvPicPr>
          <p:cNvPr id="2" name="Image 1"/>
          <p:cNvPicPr>
            <a:picLocks noChangeAspect="1"/>
          </p:cNvPicPr>
          <p:nvPr/>
        </p:nvPicPr>
        <p:blipFill>
          <a:blip r:embed="rId3"/>
          <a:stretch>
            <a:fillRect/>
          </a:stretch>
        </p:blipFill>
        <p:spPr>
          <a:xfrm>
            <a:off x="2022286" y="1500100"/>
            <a:ext cx="9024325" cy="2017589"/>
          </a:xfrm>
          <a:prstGeom prst="rect">
            <a:avLst/>
          </a:prstGeom>
        </p:spPr>
      </p:pic>
      <p:sp>
        <p:nvSpPr>
          <p:cNvPr id="7" name="ZoneTexte 6">
            <a:extLst>
              <a:ext uri="{FF2B5EF4-FFF2-40B4-BE49-F238E27FC236}">
                <a16:creationId xmlns:a16="http://schemas.microsoft.com/office/drawing/2014/main" id="{B67F9EE1-F5A9-467D-A43A-9626F1EB9685}"/>
              </a:ext>
            </a:extLst>
          </p:cNvPr>
          <p:cNvSpPr txBox="1"/>
          <p:nvPr/>
        </p:nvSpPr>
        <p:spPr>
          <a:xfrm>
            <a:off x="2022286" y="3067118"/>
            <a:ext cx="10058877" cy="4431983"/>
          </a:xfrm>
          <a:prstGeom prst="rect">
            <a:avLst/>
          </a:prstGeom>
          <a:noFill/>
        </p:spPr>
        <p:txBody>
          <a:bodyPr wrap="square" rtlCol="0">
            <a:spAutoFit/>
          </a:bodyPr>
          <a:lstStyle/>
          <a:p>
            <a:endParaRPr lang="fr-FR" dirty="0"/>
          </a:p>
          <a:p>
            <a:r>
              <a:rPr lang="fr-FR" sz="2400" dirty="0"/>
              <a:t>Les processus de management de projet s’appliquent universellement quelle que soit l’industrie et font partie de l’une de trois catégorie suivantes</a:t>
            </a:r>
          </a:p>
          <a:p>
            <a:endParaRPr lang="fr-FR" sz="2400" dirty="0"/>
          </a:p>
          <a:p>
            <a:pPr marL="342900" indent="-342900">
              <a:buFont typeface="Wingdings" panose="05000000000000000000" pitchFamily="2" charset="2"/>
              <a:buChar char="§"/>
            </a:pPr>
            <a:r>
              <a:rPr lang="fr-FR" sz="2400" b="1" i="1" dirty="0"/>
              <a:t>Processus utilisés une fois à des moments spécifiques du projet </a:t>
            </a:r>
            <a:r>
              <a:rPr lang="fr-FR" sz="2400" dirty="0"/>
              <a:t>( Elaborer la charte du projet, clore le projet ou la phase)</a:t>
            </a:r>
          </a:p>
          <a:p>
            <a:pPr marL="342900" indent="-342900">
              <a:buFont typeface="Wingdings" panose="05000000000000000000" pitchFamily="2" charset="2"/>
              <a:buChar char="§"/>
            </a:pPr>
            <a:r>
              <a:rPr lang="fr-FR" sz="2400" b="1" i="1" dirty="0"/>
              <a:t>Processus exécutés périodiquement </a:t>
            </a:r>
            <a:r>
              <a:rPr lang="fr-FR" sz="2400" dirty="0"/>
              <a:t>( Obtenir les ressources , Procéder aux </a:t>
            </a:r>
            <a:r>
              <a:rPr lang="fr-FR" sz="2400" dirty="0" err="1"/>
              <a:t>appros</a:t>
            </a:r>
            <a:r>
              <a:rPr lang="fr-FR" sz="2400" dirty="0"/>
              <a:t>)</a:t>
            </a:r>
          </a:p>
          <a:p>
            <a:pPr marL="342900" indent="-342900">
              <a:buFont typeface="Wingdings" panose="05000000000000000000" pitchFamily="2" charset="2"/>
              <a:buChar char="§"/>
            </a:pPr>
            <a:r>
              <a:rPr lang="fr-FR" sz="2400" b="1" i="1" dirty="0"/>
              <a:t>Processus réalisés en continu tout au long du projet </a:t>
            </a:r>
            <a:r>
              <a:rPr lang="fr-FR" sz="2400" dirty="0"/>
              <a:t>(Définir les activités, la plupart des processus de maîtrise sont exécutés du début à la fin du projet)</a:t>
            </a:r>
          </a:p>
          <a:p>
            <a:pPr marL="342900" indent="-342900">
              <a:buFont typeface="Wingdings" panose="05000000000000000000" pitchFamily="2" charset="2"/>
              <a:buChar char="§"/>
            </a:pPr>
            <a:endParaRPr lang="fr-FR" sz="2400" dirty="0"/>
          </a:p>
          <a:p>
            <a:endParaRPr lang="fr-FR" sz="2400" dirty="0"/>
          </a:p>
        </p:txBody>
      </p:sp>
      <p:sp>
        <p:nvSpPr>
          <p:cNvPr id="5" name="Espace réservé du pied de page 4">
            <a:extLst>
              <a:ext uri="{FF2B5EF4-FFF2-40B4-BE49-F238E27FC236}">
                <a16:creationId xmlns:a16="http://schemas.microsoft.com/office/drawing/2014/main" id="{6145A974-DE12-45BA-9586-1B28AC76318C}"/>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26221492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Group 103">
            <a:extLst>
              <a:ext uri="{FF2B5EF4-FFF2-40B4-BE49-F238E27FC236}">
                <a16:creationId xmlns:a16="http://schemas.microsoft.com/office/drawing/2014/main" id="{54ABE28B-6221-4296-90A8-EDEBA54C0BFF}"/>
              </a:ext>
            </a:extLst>
          </p:cNvPr>
          <p:cNvGraphicFramePr>
            <a:graphicFrameLocks noGrp="1"/>
          </p:cNvGraphicFramePr>
          <p:nvPr>
            <p:extLst/>
          </p:nvPr>
        </p:nvGraphicFramePr>
        <p:xfrm>
          <a:off x="76168" y="41096"/>
          <a:ext cx="11862826" cy="6703009"/>
        </p:xfrm>
        <a:graphic>
          <a:graphicData uri="http://schemas.openxmlformats.org/drawingml/2006/table">
            <a:tbl>
              <a:tblPr/>
              <a:tblGrid>
                <a:gridCol w="2225243">
                  <a:extLst>
                    <a:ext uri="{9D8B030D-6E8A-4147-A177-3AD203B41FA5}">
                      <a16:colId xmlns:a16="http://schemas.microsoft.com/office/drawing/2014/main" val="20000"/>
                    </a:ext>
                  </a:extLst>
                </a:gridCol>
                <a:gridCol w="1664411">
                  <a:extLst>
                    <a:ext uri="{9D8B030D-6E8A-4147-A177-3AD203B41FA5}">
                      <a16:colId xmlns:a16="http://schemas.microsoft.com/office/drawing/2014/main" val="20001"/>
                    </a:ext>
                  </a:extLst>
                </a:gridCol>
                <a:gridCol w="2270589">
                  <a:extLst>
                    <a:ext uri="{9D8B030D-6E8A-4147-A177-3AD203B41FA5}">
                      <a16:colId xmlns:a16="http://schemas.microsoft.com/office/drawing/2014/main" val="20002"/>
                    </a:ext>
                  </a:extLst>
                </a:gridCol>
                <a:gridCol w="2188396">
                  <a:extLst>
                    <a:ext uri="{9D8B030D-6E8A-4147-A177-3AD203B41FA5}">
                      <a16:colId xmlns:a16="http://schemas.microsoft.com/office/drawing/2014/main" val="20003"/>
                    </a:ext>
                  </a:extLst>
                </a:gridCol>
                <a:gridCol w="1880171">
                  <a:extLst>
                    <a:ext uri="{9D8B030D-6E8A-4147-A177-3AD203B41FA5}">
                      <a16:colId xmlns:a16="http://schemas.microsoft.com/office/drawing/2014/main" val="20004"/>
                    </a:ext>
                  </a:extLst>
                </a:gridCol>
                <a:gridCol w="1634016">
                  <a:extLst>
                    <a:ext uri="{9D8B030D-6E8A-4147-A177-3AD203B41FA5}">
                      <a16:colId xmlns:a16="http://schemas.microsoft.com/office/drawing/2014/main" val="20005"/>
                    </a:ext>
                  </a:extLst>
                </a:gridCol>
              </a:tblGrid>
              <a:tr h="133883">
                <a:tc rowSpan="2">
                  <a:txBody>
                    <a:bodyPr/>
                    <a:lstStyle/>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endParaRPr kumimoji="0" lang="en-US" sz="900" b="1" i="0" u="none" strike="noStrike" kern="1200" cap="none" normalizeH="0" baseline="0" dirty="0">
                        <a:ln>
                          <a:noFill/>
                        </a:ln>
                        <a:solidFill>
                          <a:srgbClr val="0F0F0F"/>
                        </a:solidFill>
                        <a:effectLst/>
                        <a:latin typeface="Arial" charset="0"/>
                        <a:ea typeface="+mn-ea"/>
                        <a:cs typeface="+mn-cs"/>
                      </a:endParaRP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endParaRPr lang="en-US" sz="500" dirty="0"/>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hMerge="1">
                  <a:txBody>
                    <a:bodyPr/>
                    <a:lstStyle/>
                    <a:p>
                      <a:endParaRPr lang="en-US"/>
                    </a:p>
                  </a:txBody>
                  <a:tcPr/>
                </a:tc>
                <a:tc hMerge="1">
                  <a:txBody>
                    <a:bodyPr/>
                    <a:lstStyle/>
                    <a:p>
                      <a:endParaRPr lang="en-US"/>
                    </a:p>
                  </a:txBody>
                  <a:tcPr/>
                </a:tc>
                <a:tc rowSpan="2">
                  <a:txBody>
                    <a:bodyPr/>
                    <a:lstStyle/>
                    <a:p>
                      <a:pPr algn="ctr" eaLnBrk="1" hangingPunct="1">
                        <a:spcBef>
                          <a:spcPts val="0"/>
                        </a:spcBef>
                        <a:buClr>
                          <a:srgbClr val="000099"/>
                        </a:buClr>
                      </a:pPr>
                      <a:r>
                        <a:rPr lang="fr-FR" sz="1000" b="1" dirty="0">
                          <a:solidFill>
                            <a:schemeClr val="tx1"/>
                          </a:solidFill>
                          <a:latin typeface="Tahoma" pitchFamily="34" charset="0"/>
                        </a:rPr>
                        <a:t>Groupe de</a:t>
                      </a:r>
                      <a:br>
                        <a:rPr lang="fr-FR" sz="1000" b="1" dirty="0">
                          <a:solidFill>
                            <a:schemeClr val="tx1"/>
                          </a:solidFill>
                          <a:latin typeface="Tahoma" pitchFamily="34" charset="0"/>
                        </a:rPr>
                      </a:br>
                      <a:r>
                        <a:rPr lang="fr-FR" sz="1000" b="1" dirty="0">
                          <a:solidFill>
                            <a:schemeClr val="tx1"/>
                          </a:solidFill>
                          <a:latin typeface="Tahoma" pitchFamily="34" charset="0"/>
                        </a:rPr>
                        <a:t> processus de maîtrise (12)</a:t>
                      </a:r>
                    </a:p>
                  </a:txBody>
                  <a:tcPr marL="75968" marR="75968" marT="34291" marB="342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a:txBody>
                    <a:bodyPr/>
                    <a:lstStyle/>
                    <a:p>
                      <a:pPr marL="0" marR="0" lvl="0" indent="0" algn="l" defTabSz="128016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endParaRPr lang="fr-FR" sz="300" kern="1200" dirty="0">
                        <a:solidFill>
                          <a:schemeClr val="tx1"/>
                        </a:solidFill>
                        <a:latin typeface="+mn-lt"/>
                        <a:ea typeface="+mn-ea"/>
                        <a:cs typeface="+mn-cs"/>
                      </a:endParaRPr>
                    </a:p>
                  </a:txBody>
                  <a:tcPr marL="75968" marR="75968" marT="34291" marB="34291" anchor="b" horzOverflow="overflow">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extLst>
                  <a:ext uri="{0D108BD9-81ED-4DB2-BD59-A6C34878D82A}">
                    <a16:rowId xmlns:a16="http://schemas.microsoft.com/office/drawing/2014/main" val="10000"/>
                  </a:ext>
                </a:extLst>
              </a:tr>
              <a:tr h="648735">
                <a:tc vMerge="1">
                  <a:txBody>
                    <a:bodyPr/>
                    <a:lstStyle/>
                    <a:p>
                      <a:endParaRPr lang="en-US"/>
                    </a:p>
                  </a:txBody>
                  <a:tcPr/>
                </a:tc>
                <a:tc>
                  <a:txBody>
                    <a:bodyPr/>
                    <a:lstStyle/>
                    <a:p>
                      <a:pPr algn="ctr" eaLnBrk="1" hangingPunct="1">
                        <a:spcBef>
                          <a:spcPts val="0"/>
                        </a:spcBef>
                        <a:buClr>
                          <a:srgbClr val="000099"/>
                        </a:buClr>
                      </a:pPr>
                      <a:r>
                        <a:rPr lang="fr-FR" sz="1000" b="1" dirty="0">
                          <a:solidFill>
                            <a:schemeClr val="tx1"/>
                          </a:solidFill>
                          <a:latin typeface="Tahoma" pitchFamily="34" charset="0"/>
                        </a:rPr>
                        <a:t>Groupe de processus d’initialisation (2)</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1000" b="1" dirty="0">
                          <a:solidFill>
                            <a:schemeClr val="tx1"/>
                          </a:solidFill>
                          <a:latin typeface="Tahoma" pitchFamily="34" charset="0"/>
                        </a:rPr>
                        <a:t>Groupe de </a:t>
                      </a:r>
                      <a:br>
                        <a:rPr lang="fr-FR" sz="1000" b="1" dirty="0">
                          <a:solidFill>
                            <a:schemeClr val="tx1"/>
                          </a:solidFill>
                          <a:latin typeface="Tahoma" pitchFamily="34" charset="0"/>
                        </a:rPr>
                      </a:br>
                      <a:r>
                        <a:rPr lang="fr-FR" sz="1000" b="1" dirty="0">
                          <a:solidFill>
                            <a:schemeClr val="tx1"/>
                          </a:solidFill>
                          <a:latin typeface="Tahoma" pitchFamily="34" charset="0"/>
                        </a:rPr>
                        <a:t>processus</a:t>
                      </a:r>
                      <a:br>
                        <a:rPr lang="fr-FR" sz="1000" b="1" dirty="0">
                          <a:solidFill>
                            <a:schemeClr val="tx1"/>
                          </a:solidFill>
                          <a:latin typeface="Tahoma" pitchFamily="34" charset="0"/>
                        </a:rPr>
                      </a:br>
                      <a:r>
                        <a:rPr lang="fr-FR" sz="1000" b="1" dirty="0">
                          <a:solidFill>
                            <a:schemeClr val="tx1"/>
                          </a:solidFill>
                          <a:latin typeface="Tahoma" pitchFamily="34" charset="0"/>
                        </a:rPr>
                        <a:t> de planification (24)</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1000" b="1" dirty="0">
                          <a:solidFill>
                            <a:schemeClr val="tx1"/>
                          </a:solidFill>
                          <a:latin typeface="Tahoma" pitchFamily="34" charset="0"/>
                        </a:rPr>
                        <a:t>Groupe de </a:t>
                      </a:r>
                      <a:br>
                        <a:rPr lang="fr-FR" sz="1000" b="1" dirty="0">
                          <a:solidFill>
                            <a:schemeClr val="tx1"/>
                          </a:solidFill>
                          <a:latin typeface="Tahoma" pitchFamily="34" charset="0"/>
                        </a:rPr>
                      </a:br>
                      <a:r>
                        <a:rPr lang="fr-FR" sz="1000" b="1" dirty="0">
                          <a:solidFill>
                            <a:schemeClr val="tx1"/>
                          </a:solidFill>
                          <a:latin typeface="Tahoma" pitchFamily="34" charset="0"/>
                        </a:rPr>
                        <a:t>processus </a:t>
                      </a:r>
                      <a:br>
                        <a:rPr lang="fr-FR" sz="1000" b="1" dirty="0">
                          <a:solidFill>
                            <a:schemeClr val="tx1"/>
                          </a:solidFill>
                          <a:latin typeface="Tahoma" pitchFamily="34" charset="0"/>
                        </a:rPr>
                      </a:br>
                      <a:r>
                        <a:rPr lang="fr-FR" sz="1000" b="1" dirty="0">
                          <a:solidFill>
                            <a:schemeClr val="tx1"/>
                          </a:solidFill>
                          <a:latin typeface="Tahoma" pitchFamily="34" charset="0"/>
                        </a:rPr>
                        <a:t>d’exécution (10)</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r>
                        <a:rPr lang="fr-FR" sz="1000" b="1" dirty="0">
                          <a:solidFill>
                            <a:schemeClr val="tx1"/>
                          </a:solidFill>
                          <a:latin typeface="Tahoma" pitchFamily="34" charset="0"/>
                        </a:rPr>
                        <a:t>Groupe de processus </a:t>
                      </a:r>
                      <a:br>
                        <a:rPr lang="fr-FR" sz="1000" b="1" dirty="0">
                          <a:solidFill>
                            <a:schemeClr val="tx1"/>
                          </a:solidFill>
                          <a:latin typeface="Tahoma" pitchFamily="34" charset="0"/>
                        </a:rPr>
                      </a:br>
                      <a:r>
                        <a:rPr lang="fr-FR" sz="1000" b="1" dirty="0">
                          <a:solidFill>
                            <a:schemeClr val="tx1"/>
                          </a:solidFill>
                          <a:latin typeface="Tahoma" pitchFamily="34" charset="0"/>
                        </a:rPr>
                        <a:t>de clôture (1)</a:t>
                      </a:r>
                    </a:p>
                  </a:txBody>
                  <a:tcPr marL="75968" marR="75968" marT="34291" marB="34291"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1000" b="1" i="0" u="none" strike="noStrike" kern="1200" cap="none" spc="0" normalizeH="0" baseline="0" noProof="0" dirty="0">
                          <a:ln>
                            <a:noFill/>
                          </a:ln>
                          <a:solidFill>
                            <a:srgbClr val="0000FF"/>
                          </a:solidFill>
                          <a:effectLst/>
                          <a:uLnTx/>
                          <a:uFillTx/>
                          <a:latin typeface="Tahoma" pitchFamily="34" charset="0"/>
                          <a:ea typeface="+mn-ea"/>
                          <a:cs typeface="+mn-cs"/>
                        </a:rPr>
                        <a:t>4. </a:t>
                      </a:r>
                      <a:r>
                        <a:rPr kumimoji="0" lang="fr-FR" sz="1000" b="1" i="0" u="none" strike="noStrike" kern="1200" cap="none" spc="0" normalizeH="0" baseline="0" noProof="0" dirty="0">
                          <a:ln>
                            <a:noFill/>
                          </a:ln>
                          <a:solidFill>
                            <a:schemeClr val="tx1"/>
                          </a:solidFill>
                          <a:effectLst/>
                          <a:uLnTx/>
                          <a:uFillTx/>
                          <a:latin typeface="Tahoma" pitchFamily="34" charset="0"/>
                          <a:ea typeface="+mn-ea"/>
                          <a:cs typeface="+mn-cs"/>
                        </a:rPr>
                        <a:t>Gestion  de l’intégration du projet (7)</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900" b="1" kern="1200" noProof="0" dirty="0">
                          <a:solidFill>
                            <a:srgbClr val="0000FF"/>
                          </a:solidFill>
                          <a:latin typeface="Tahoma" pitchFamily="34" charset="0"/>
                          <a:ea typeface="+mn-ea"/>
                          <a:cs typeface="+mn-cs"/>
                        </a:rPr>
                        <a:t>4.1 É</a:t>
                      </a:r>
                      <a:r>
                        <a:rPr lang="fr-FR" sz="900" b="1" kern="1200" noProof="0" dirty="0">
                          <a:solidFill>
                            <a:schemeClr val="tx1"/>
                          </a:solidFill>
                          <a:latin typeface="Tahoma" pitchFamily="34" charset="0"/>
                          <a:ea typeface="+mn-ea"/>
                          <a:cs typeface="+mn-cs"/>
                        </a:rPr>
                        <a:t>laborer la charte du  projet</a:t>
                      </a: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lang="fr-FR" sz="9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eaLnBrk="1" hangingPunct="1">
                        <a:spcBef>
                          <a:spcPct val="30000"/>
                        </a:spcBef>
                        <a:buClr>
                          <a:srgbClr val="000099"/>
                        </a:buClr>
                      </a:pPr>
                      <a:r>
                        <a:rPr lang="fr-FR" sz="900" b="1" kern="1200" dirty="0">
                          <a:solidFill>
                            <a:srgbClr val="0000FF"/>
                          </a:solidFill>
                          <a:latin typeface="Tahoma" pitchFamily="34" charset="0"/>
                          <a:ea typeface="+mn-ea"/>
                          <a:cs typeface="+mn-cs"/>
                        </a:rPr>
                        <a:t>4.2 </a:t>
                      </a:r>
                      <a:r>
                        <a:rPr lang="fr-FR" sz="900" b="1" kern="1200" dirty="0">
                          <a:solidFill>
                            <a:schemeClr val="tx1"/>
                          </a:solidFill>
                          <a:latin typeface="Tahoma" pitchFamily="34" charset="0"/>
                          <a:ea typeface="+mn-ea"/>
                          <a:cs typeface="+mn-cs"/>
                        </a:rPr>
                        <a:t>Élaborer le plan de management du projet</a:t>
                      </a:r>
                    </a:p>
                    <a:p>
                      <a:pPr marL="265113" indent="-265113" algn="l" eaLnBrk="1" hangingPunct="1">
                        <a:spcBef>
                          <a:spcPct val="30000"/>
                        </a:spcBef>
                        <a:buClr>
                          <a:srgbClr val="000099"/>
                        </a:buClr>
                      </a:pPr>
                      <a:endParaRPr lang="fr-FR" sz="9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1" kern="1200" noProof="0" dirty="0">
                          <a:solidFill>
                            <a:srgbClr val="0000FF"/>
                          </a:solidFill>
                          <a:latin typeface="Tahoma" pitchFamily="34" charset="0"/>
                          <a:ea typeface="+mn-ea"/>
                          <a:cs typeface="+mn-cs"/>
                        </a:rPr>
                        <a:t>4.3 </a:t>
                      </a:r>
                      <a:r>
                        <a:rPr lang="fr-FR" sz="900" b="1" kern="1200" dirty="0">
                          <a:solidFill>
                            <a:schemeClr val="tx1"/>
                          </a:solidFill>
                          <a:latin typeface="Tahoma" pitchFamily="34" charset="0"/>
                          <a:ea typeface="+mn-ea"/>
                          <a:cs typeface="+mn-cs"/>
                        </a:rPr>
                        <a:t>Diriger et gérer le travail du projet</a:t>
                      </a:r>
                    </a:p>
                    <a:p>
                      <a:pPr marL="0" marR="0" lvl="0" indent="0" algn="l" defTabSz="914400" rtl="0" eaLnBrk="1" fontAlgn="auto" latinLnBrk="0" hangingPunct="1">
                        <a:lnSpc>
                          <a:spcPct val="100000"/>
                        </a:lnSpc>
                        <a:spcBef>
                          <a:spcPct val="30000"/>
                        </a:spcBef>
                        <a:spcAft>
                          <a:spcPts val="0"/>
                        </a:spcAft>
                        <a:buClr>
                          <a:srgbClr val="000099"/>
                        </a:buClr>
                        <a:buSzTx/>
                        <a:buFontTx/>
                        <a:buNone/>
                        <a:tabLst/>
                        <a:defRPr/>
                      </a:pPr>
                      <a:r>
                        <a:rPr lang="fr-FR" sz="900" b="1" kern="1200" noProof="0" dirty="0">
                          <a:solidFill>
                            <a:srgbClr val="0000FF"/>
                          </a:solidFill>
                          <a:latin typeface="Tahoma" pitchFamily="34" charset="0"/>
                          <a:ea typeface="+mn-ea"/>
                          <a:cs typeface="+mn-cs"/>
                        </a:rPr>
                        <a:t>4.4 </a:t>
                      </a:r>
                      <a:r>
                        <a:rPr lang="fr-FR" sz="900" b="1" kern="1200" noProof="0" dirty="0">
                          <a:solidFill>
                            <a:schemeClr val="tx1"/>
                          </a:solidFill>
                          <a:latin typeface="Tahoma" pitchFamily="34" charset="0"/>
                          <a:ea typeface="+mn-ea"/>
                          <a:cs typeface="+mn-cs"/>
                        </a:rPr>
                        <a:t>G</a:t>
                      </a:r>
                      <a:r>
                        <a:rPr lang="fr-FR" sz="900" b="1" kern="1200" dirty="0" err="1">
                          <a:solidFill>
                            <a:schemeClr val="tx1"/>
                          </a:solidFill>
                          <a:latin typeface="Tahoma" pitchFamily="34" charset="0"/>
                          <a:ea typeface="+mn-ea"/>
                          <a:cs typeface="+mn-cs"/>
                        </a:rPr>
                        <a:t>érer</a:t>
                      </a:r>
                      <a:r>
                        <a:rPr lang="fr-FR" sz="900" b="1" kern="1200" dirty="0">
                          <a:solidFill>
                            <a:schemeClr val="tx1"/>
                          </a:solidFill>
                          <a:latin typeface="Tahoma" pitchFamily="34" charset="0"/>
                          <a:ea typeface="+mn-ea"/>
                          <a:cs typeface="+mn-cs"/>
                        </a:rPr>
                        <a:t> les</a:t>
                      </a:r>
                      <a:r>
                        <a:rPr lang="fr-FR" sz="900" b="1" kern="1200" baseline="0" dirty="0">
                          <a:solidFill>
                            <a:schemeClr val="tx1"/>
                          </a:solidFill>
                          <a:latin typeface="Tahoma" pitchFamily="34" charset="0"/>
                          <a:ea typeface="+mn-ea"/>
                          <a:cs typeface="+mn-cs"/>
                        </a:rPr>
                        <a:t> connaissances du projet</a:t>
                      </a:r>
                      <a:endParaRPr lang="fr-FR" sz="900" b="1" kern="120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1" kern="1200" dirty="0">
                          <a:solidFill>
                            <a:srgbClr val="0000FF"/>
                          </a:solidFill>
                          <a:latin typeface="Tahoma" pitchFamily="34" charset="0"/>
                          <a:ea typeface="+mn-ea"/>
                          <a:cs typeface="+mn-cs"/>
                        </a:rPr>
                        <a:t>4.5 </a:t>
                      </a:r>
                      <a:r>
                        <a:rPr lang="fr-FR" sz="900" b="1" kern="1200" baseline="0" dirty="0">
                          <a:solidFill>
                            <a:schemeClr val="tx1"/>
                          </a:solidFill>
                          <a:latin typeface="Tahoma" pitchFamily="34" charset="0"/>
                          <a:ea typeface="+mn-ea"/>
                          <a:cs typeface="+mn-cs"/>
                        </a:rPr>
                        <a:t> M</a:t>
                      </a:r>
                      <a:r>
                        <a:rPr lang="fr-FR" sz="900" b="1" kern="1200" dirty="0">
                          <a:solidFill>
                            <a:schemeClr val="tx1"/>
                          </a:solidFill>
                          <a:latin typeface="Tahoma" pitchFamily="34" charset="0"/>
                          <a:ea typeface="+mn-ea"/>
                          <a:cs typeface="+mn-cs"/>
                        </a:rPr>
                        <a:t>aîtriser le projet</a:t>
                      </a:r>
                    </a:p>
                    <a:p>
                      <a:pPr algn="l" eaLnBrk="1" hangingPunct="1">
                        <a:spcBef>
                          <a:spcPct val="30000"/>
                        </a:spcBef>
                        <a:buClr>
                          <a:srgbClr val="000099"/>
                        </a:buClr>
                      </a:pPr>
                      <a:r>
                        <a:rPr lang="fr-FR" sz="900" b="1" kern="1200" dirty="0">
                          <a:solidFill>
                            <a:srgbClr val="0000FF"/>
                          </a:solidFill>
                          <a:latin typeface="Tahoma" pitchFamily="34" charset="0"/>
                          <a:ea typeface="+mn-ea"/>
                          <a:cs typeface="+mn-cs"/>
                        </a:rPr>
                        <a:t>4.6 </a:t>
                      </a:r>
                      <a:r>
                        <a:rPr lang="fr-FR" sz="900" b="1" kern="1200" dirty="0">
                          <a:solidFill>
                            <a:schemeClr val="tx1"/>
                          </a:solidFill>
                          <a:latin typeface="Tahoma" pitchFamily="34" charset="0"/>
                          <a:ea typeface="+mn-ea"/>
                          <a:cs typeface="+mn-cs"/>
                        </a:rPr>
                        <a:t>Maîtrise les</a:t>
                      </a:r>
                      <a:r>
                        <a:rPr lang="fr-FR" sz="900" b="1" kern="1200" baseline="0" dirty="0">
                          <a:solidFill>
                            <a:schemeClr val="tx1"/>
                          </a:solidFill>
                          <a:latin typeface="Tahoma" pitchFamily="34" charset="0"/>
                          <a:ea typeface="+mn-ea"/>
                          <a:cs typeface="+mn-cs"/>
                        </a:rPr>
                        <a:t> changements</a:t>
                      </a:r>
                      <a:endParaRPr lang="fr-FR" sz="900" b="1" kern="120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defTabSz="914400" rtl="0" eaLnBrk="1" latinLnBrk="0" hangingPunct="1">
                        <a:spcBef>
                          <a:spcPct val="30000"/>
                        </a:spcBef>
                        <a:buClr>
                          <a:srgbClr val="000099"/>
                        </a:buClr>
                        <a:tabLst>
                          <a:tab pos="177800" algn="l"/>
                        </a:tabLst>
                      </a:pPr>
                      <a:r>
                        <a:rPr lang="fr-FR" sz="900" b="1" kern="1200" noProof="0" dirty="0">
                          <a:solidFill>
                            <a:srgbClr val="0000FF"/>
                          </a:solidFill>
                          <a:latin typeface="Tahoma" pitchFamily="34" charset="0"/>
                          <a:ea typeface="+mn-ea"/>
                          <a:cs typeface="+mn-cs"/>
                        </a:rPr>
                        <a:t>4.7 </a:t>
                      </a:r>
                      <a:r>
                        <a:rPr lang="fr-FR" sz="900" b="1" kern="1200" noProof="0" dirty="0">
                          <a:solidFill>
                            <a:schemeClr val="tx1"/>
                          </a:solidFill>
                          <a:latin typeface="Tahoma" pitchFamily="34" charset="0"/>
                          <a:ea typeface="+mn-ea"/>
                          <a:cs typeface="+mn-cs"/>
                        </a:rPr>
                        <a:t>Clore le projet ou la phase</a:t>
                      </a: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62358">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5. Gestion du périmètre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5.1 Planifier la</a:t>
                      </a:r>
                      <a:r>
                        <a:rPr lang="fr-FR" sz="800" b="0" baseline="0" noProof="0" dirty="0">
                          <a:solidFill>
                            <a:schemeClr val="tx1"/>
                          </a:solidFill>
                          <a:latin typeface="Tahoma" pitchFamily="34" charset="0"/>
                        </a:rPr>
                        <a:t> gestion du périmètre et </a:t>
                      </a:r>
                      <a:r>
                        <a:rPr lang="fr-FR" sz="800" b="0" noProof="0" dirty="0">
                          <a:solidFill>
                            <a:schemeClr val="tx1"/>
                          </a:solidFill>
                          <a:latin typeface="Tahoma" pitchFamily="34" charset="0"/>
                        </a:rPr>
                        <a:t> du</a:t>
                      </a:r>
                      <a:r>
                        <a:rPr lang="fr-FR" sz="800" b="0" baseline="0" noProof="0" dirty="0">
                          <a:solidFill>
                            <a:schemeClr val="tx1"/>
                          </a:solidFill>
                          <a:latin typeface="Tahoma" pitchFamily="34" charset="0"/>
                        </a:rPr>
                        <a:t> Contenu</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5.2 Recueillir</a:t>
                      </a:r>
                      <a:r>
                        <a:rPr lang="fr-FR" sz="800" b="0" baseline="0" noProof="0" dirty="0">
                          <a:solidFill>
                            <a:schemeClr val="tx1"/>
                          </a:solidFill>
                          <a:latin typeface="Tahoma" pitchFamily="34" charset="0"/>
                        </a:rPr>
                        <a:t> les Exigences</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5.3 Définir le périmètre</a:t>
                      </a:r>
                    </a:p>
                    <a:p>
                      <a:pPr marL="180975" indent="-180975" algn="l" eaLnBrk="1" hangingPunct="1">
                        <a:spcBef>
                          <a:spcPct val="30000"/>
                        </a:spcBef>
                        <a:buClr>
                          <a:srgbClr val="000099"/>
                        </a:buClr>
                      </a:pPr>
                      <a:r>
                        <a:rPr lang="fr-FR" sz="800" b="0" noProof="0" dirty="0">
                          <a:solidFill>
                            <a:schemeClr val="tx1"/>
                          </a:solidFill>
                          <a:latin typeface="Tahoma" pitchFamily="34" charset="0"/>
                        </a:rPr>
                        <a:t>5.4 Créer la WBS </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5.5 Valider</a:t>
                      </a:r>
                      <a:r>
                        <a:rPr lang="fr-FR" sz="800" b="0" baseline="0" noProof="0" dirty="0">
                          <a:solidFill>
                            <a:schemeClr val="tx1"/>
                          </a:solidFill>
                          <a:latin typeface="Tahoma" pitchFamily="34" charset="0"/>
                        </a:rPr>
                        <a:t> le périmètre</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5.6 Maîtriser le périmètre et le Contenu</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93248">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6. Gestion de l’échéancier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rgbClr val="000000"/>
                          </a:solidFill>
                          <a:latin typeface="Tahoma" pitchFamily="34" charset="0"/>
                        </a:rPr>
                        <a:t>6.1 </a:t>
                      </a:r>
                      <a:r>
                        <a:rPr lang="fr-FR" sz="800" b="0" noProof="0" dirty="0">
                          <a:solidFill>
                            <a:schemeClr val="tx1"/>
                          </a:solidFill>
                          <a:latin typeface="Tahoma" pitchFamily="34" charset="0"/>
                        </a:rPr>
                        <a:t>Planifier la</a:t>
                      </a:r>
                      <a:r>
                        <a:rPr lang="fr-FR" sz="800" b="0" baseline="0" noProof="0" dirty="0">
                          <a:solidFill>
                            <a:schemeClr val="tx1"/>
                          </a:solidFill>
                          <a:latin typeface="Tahoma" pitchFamily="34" charset="0"/>
                        </a:rPr>
                        <a:t> gestion</a:t>
                      </a:r>
                      <a:r>
                        <a:rPr lang="fr-FR" sz="800" b="0" noProof="0" dirty="0">
                          <a:solidFill>
                            <a:schemeClr val="tx1"/>
                          </a:solidFill>
                          <a:latin typeface="Tahoma" pitchFamily="34" charset="0"/>
                        </a:rPr>
                        <a:t> de</a:t>
                      </a:r>
                      <a:r>
                        <a:rPr lang="fr-FR" sz="800" b="0" baseline="0" noProof="0" dirty="0">
                          <a:solidFill>
                            <a:schemeClr val="tx1"/>
                          </a:solidFill>
                          <a:latin typeface="Tahoma" pitchFamily="34" charset="0"/>
                        </a:rPr>
                        <a:t> l’Echéancier</a:t>
                      </a:r>
                      <a:endParaRPr lang="fr-FR" sz="800" b="0" noProof="0" dirty="0">
                        <a:solidFill>
                          <a:srgbClr val="000000"/>
                        </a:solidFill>
                        <a:latin typeface="Tahoma" pitchFamily="34" charset="0"/>
                      </a:endParaRPr>
                    </a:p>
                    <a:p>
                      <a:pPr algn="l" eaLnBrk="1" hangingPunct="1">
                        <a:spcBef>
                          <a:spcPct val="30000"/>
                        </a:spcBef>
                        <a:buClr>
                          <a:srgbClr val="000099"/>
                        </a:buClr>
                      </a:pPr>
                      <a:r>
                        <a:rPr lang="fr-FR" sz="800" b="0" noProof="0" dirty="0">
                          <a:solidFill>
                            <a:srgbClr val="000000"/>
                          </a:solidFill>
                          <a:latin typeface="Tahoma" pitchFamily="34" charset="0"/>
                        </a:rPr>
                        <a:t>6.2 Définir les Activités</a:t>
                      </a:r>
                    </a:p>
                    <a:p>
                      <a:pPr algn="l" eaLnBrk="1" hangingPunct="1">
                        <a:spcBef>
                          <a:spcPct val="30000"/>
                        </a:spcBef>
                        <a:buClr>
                          <a:srgbClr val="000099"/>
                        </a:buClr>
                      </a:pPr>
                      <a:r>
                        <a:rPr lang="fr-FR" sz="800" b="0" noProof="0" dirty="0">
                          <a:solidFill>
                            <a:srgbClr val="000000"/>
                          </a:solidFill>
                          <a:latin typeface="Tahoma" pitchFamily="34" charset="0"/>
                        </a:rPr>
                        <a:t>6.3 Organiser les activités en séquence</a:t>
                      </a:r>
                      <a:br>
                        <a:rPr lang="fr-FR" sz="800" b="0" noProof="0" dirty="0">
                          <a:solidFill>
                            <a:srgbClr val="000000"/>
                          </a:solidFill>
                          <a:latin typeface="Tahoma" pitchFamily="34" charset="0"/>
                        </a:rPr>
                      </a:br>
                      <a:r>
                        <a:rPr lang="fr-FR" sz="800" b="0" noProof="0" dirty="0">
                          <a:solidFill>
                            <a:schemeClr val="tx1"/>
                          </a:solidFill>
                          <a:latin typeface="Tahoma" pitchFamily="34" charset="0"/>
                        </a:rPr>
                        <a:t>6.4 Estimer la durée des Activités</a:t>
                      </a:r>
                    </a:p>
                    <a:p>
                      <a:pPr algn="l" eaLnBrk="1" hangingPunct="1">
                        <a:spcBef>
                          <a:spcPct val="30000"/>
                        </a:spcBef>
                        <a:buClr>
                          <a:srgbClr val="000099"/>
                        </a:buClr>
                      </a:pPr>
                      <a:r>
                        <a:rPr lang="fr-FR" sz="800" b="0" noProof="0" dirty="0">
                          <a:solidFill>
                            <a:schemeClr val="tx1"/>
                          </a:solidFill>
                          <a:latin typeface="Tahoma" pitchFamily="34" charset="0"/>
                        </a:rPr>
                        <a:t>6.5 Elaborer</a:t>
                      </a:r>
                      <a:r>
                        <a:rPr lang="fr-FR" sz="800" b="0" baseline="0" noProof="0" dirty="0">
                          <a:solidFill>
                            <a:schemeClr val="tx1"/>
                          </a:solidFill>
                          <a:latin typeface="Tahoma" pitchFamily="34" charset="0"/>
                        </a:rPr>
                        <a:t> l’Echéancier</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kern="1200" noProof="0" dirty="0">
                          <a:solidFill>
                            <a:schemeClr val="tx1"/>
                          </a:solidFill>
                          <a:latin typeface="Tahoma" pitchFamily="34" charset="0"/>
                          <a:ea typeface="+mn-ea"/>
                          <a:cs typeface="+mn-cs"/>
                        </a:rPr>
                        <a:t>6.6 Maîtriser</a:t>
                      </a:r>
                      <a:r>
                        <a:rPr lang="fr-FR" sz="800" b="0" kern="1200" baseline="0" noProof="0" dirty="0">
                          <a:solidFill>
                            <a:schemeClr val="tx1"/>
                          </a:solidFill>
                          <a:latin typeface="Tahoma" pitchFamily="34" charset="0"/>
                          <a:ea typeface="+mn-ea"/>
                          <a:cs typeface="+mn-cs"/>
                        </a:rPr>
                        <a:t> l’Echéancier</a:t>
                      </a:r>
                      <a:endParaRPr lang="fr-FR" sz="800" b="0" kern="1200" noProof="0" dirty="0">
                        <a:solidFill>
                          <a:schemeClr val="tx1"/>
                        </a:solidFill>
                        <a:latin typeface="Tahoma" pitchFamily="34" charset="0"/>
                        <a:ea typeface="+mn-ea"/>
                        <a:cs typeface="+mn-cs"/>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67804">
                <a:tc>
                  <a:txBody>
                    <a:bodyPr/>
                    <a:lstStyle/>
                    <a:p>
                      <a:pPr marL="88900" marR="0" lvl="0" indent="-88900"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7. Gestion des coûts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7.1  Planifier la</a:t>
                      </a:r>
                      <a:r>
                        <a:rPr lang="fr-FR" sz="800" b="0" baseline="0" noProof="0" dirty="0">
                          <a:solidFill>
                            <a:schemeClr val="tx1"/>
                          </a:solidFill>
                          <a:latin typeface="Tahoma" pitchFamily="34" charset="0"/>
                        </a:rPr>
                        <a:t> gestion </a:t>
                      </a:r>
                      <a:r>
                        <a:rPr lang="fr-FR" sz="800" b="0" noProof="0" dirty="0">
                          <a:solidFill>
                            <a:schemeClr val="tx1"/>
                          </a:solidFill>
                          <a:latin typeface="Tahoma" pitchFamily="34" charset="0"/>
                        </a:rPr>
                        <a:t>des Coûts</a:t>
                      </a:r>
                    </a:p>
                    <a:p>
                      <a:pPr algn="l" eaLnBrk="1" hangingPunct="1">
                        <a:spcBef>
                          <a:spcPct val="30000"/>
                        </a:spcBef>
                        <a:buClr>
                          <a:srgbClr val="000099"/>
                        </a:buClr>
                      </a:pPr>
                      <a:r>
                        <a:rPr lang="fr-FR" sz="800" b="0" noProof="0" dirty="0">
                          <a:solidFill>
                            <a:schemeClr val="tx1"/>
                          </a:solidFill>
                          <a:latin typeface="Tahoma" pitchFamily="34" charset="0"/>
                        </a:rPr>
                        <a:t>7.2 Estimer les Coûts</a:t>
                      </a:r>
                    </a:p>
                    <a:p>
                      <a:pPr algn="l" eaLnBrk="1" hangingPunct="1">
                        <a:spcBef>
                          <a:spcPct val="30000"/>
                        </a:spcBef>
                        <a:buClr>
                          <a:srgbClr val="000099"/>
                        </a:buClr>
                      </a:pPr>
                      <a:r>
                        <a:rPr lang="fr-FR" sz="800" b="0" noProof="0" dirty="0">
                          <a:solidFill>
                            <a:schemeClr val="tx1"/>
                          </a:solidFill>
                          <a:latin typeface="Tahoma" pitchFamily="34" charset="0"/>
                        </a:rPr>
                        <a:t>7.3 Déterminer le Budget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7.4 Maîtriser</a:t>
                      </a:r>
                      <a:r>
                        <a:rPr lang="fr-FR" sz="800" b="0" baseline="0" noProof="0" dirty="0">
                          <a:solidFill>
                            <a:schemeClr val="tx1"/>
                          </a:solidFill>
                          <a:latin typeface="Tahoma" pitchFamily="34" charset="0"/>
                        </a:rPr>
                        <a:t> les Coûts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97023">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8. Gestion de la qualité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8.1 Planifier la</a:t>
                      </a:r>
                      <a:r>
                        <a:rPr lang="fr-FR" sz="800" b="0" baseline="0" noProof="0" dirty="0">
                          <a:solidFill>
                            <a:schemeClr val="tx1"/>
                          </a:solidFill>
                          <a:latin typeface="Tahoma" pitchFamily="34" charset="0"/>
                        </a:rPr>
                        <a:t> gestion </a:t>
                      </a:r>
                      <a:r>
                        <a:rPr lang="fr-FR" sz="800" b="0" noProof="0" dirty="0">
                          <a:solidFill>
                            <a:schemeClr val="tx1"/>
                          </a:solidFill>
                          <a:latin typeface="Tahoma" pitchFamily="34" charset="0"/>
                        </a:rPr>
                        <a:t>de</a:t>
                      </a:r>
                      <a:r>
                        <a:rPr lang="fr-FR" sz="800" b="0" baseline="0" noProof="0" dirty="0">
                          <a:solidFill>
                            <a:schemeClr val="tx1"/>
                          </a:solidFill>
                          <a:latin typeface="Tahoma" pitchFamily="34" charset="0"/>
                        </a:rPr>
                        <a:t> la Qualité</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8.2 Gérer la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8.3 Maitriser la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67804">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9. Gestion des ressources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9.1 Planifier la</a:t>
                      </a:r>
                      <a:r>
                        <a:rPr lang="fr-FR" sz="800" b="0" baseline="0" noProof="0" dirty="0">
                          <a:solidFill>
                            <a:schemeClr val="tx1"/>
                          </a:solidFill>
                          <a:latin typeface="Tahoma" pitchFamily="34" charset="0"/>
                        </a:rPr>
                        <a:t> gestion </a:t>
                      </a:r>
                      <a:r>
                        <a:rPr lang="fr-FR" sz="800" b="0" noProof="0" dirty="0">
                          <a:solidFill>
                            <a:schemeClr val="tx1"/>
                          </a:solidFill>
                          <a:latin typeface="Tahoma" pitchFamily="34" charset="0"/>
                        </a:rPr>
                        <a:t> des Ressources </a:t>
                      </a:r>
                    </a:p>
                    <a:p>
                      <a:pPr marL="180975" marR="0" lvl="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9.2 Estimer</a:t>
                      </a:r>
                      <a:r>
                        <a:rPr lang="fr-FR" sz="800" b="0" baseline="0" noProof="0" dirty="0">
                          <a:solidFill>
                            <a:schemeClr val="tx1"/>
                          </a:solidFill>
                          <a:latin typeface="Tahoma" pitchFamily="34" charset="0"/>
                        </a:rPr>
                        <a:t> les ressources nécessaires aux activités</a:t>
                      </a:r>
                      <a:r>
                        <a:rPr lang="fr-FR" sz="800" b="0" noProof="0" dirty="0">
                          <a:solidFill>
                            <a:schemeClr val="tx1"/>
                          </a:solidFill>
                          <a:latin typeface="Tahoma" pitchFamily="34" charset="0"/>
                        </a:rPr>
                        <a:t> </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9.3 Obtenir</a:t>
                      </a:r>
                      <a:r>
                        <a:rPr lang="fr-FR" sz="800" b="0" baseline="0" noProof="0" dirty="0">
                          <a:solidFill>
                            <a:schemeClr val="tx1"/>
                          </a:solidFill>
                          <a:latin typeface="Tahoma" pitchFamily="34" charset="0"/>
                        </a:rPr>
                        <a:t> les ressources</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9.4 Développer l’Equipe</a:t>
                      </a:r>
                    </a:p>
                    <a:p>
                      <a:pPr algn="l" eaLnBrk="1" hangingPunct="1">
                        <a:spcBef>
                          <a:spcPct val="30000"/>
                        </a:spcBef>
                        <a:buClr>
                          <a:srgbClr val="000099"/>
                        </a:buClr>
                      </a:pPr>
                      <a:r>
                        <a:rPr lang="fr-FR" sz="800" b="0" noProof="0" dirty="0">
                          <a:solidFill>
                            <a:schemeClr val="tx1"/>
                          </a:solidFill>
                          <a:latin typeface="Tahoma" pitchFamily="34" charset="0"/>
                        </a:rPr>
                        <a:t>9.5 Gérer l’Equipe</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defRPr/>
                      </a:pPr>
                      <a:r>
                        <a:rPr lang="fr-FR" sz="800" b="0" noProof="0" dirty="0">
                          <a:solidFill>
                            <a:schemeClr val="tx1"/>
                          </a:solidFill>
                          <a:latin typeface="Tahoma" pitchFamily="34" charset="0"/>
                        </a:rPr>
                        <a:t>9.6</a:t>
                      </a:r>
                      <a:r>
                        <a:rPr lang="fr-FR" sz="800" b="0" baseline="0" noProof="0" dirty="0">
                          <a:solidFill>
                            <a:schemeClr val="tx1"/>
                          </a:solidFill>
                          <a:latin typeface="Tahoma" pitchFamily="34" charset="0"/>
                        </a:rPr>
                        <a:t> Maîtriser les ressources</a:t>
                      </a:r>
                      <a:endParaRPr lang="fr-FR" sz="800" b="0" noProof="0" dirty="0">
                        <a:solidFill>
                          <a:schemeClr val="tx1"/>
                        </a:solidFill>
                        <a:latin typeface="Tahoma" pitchFamily="34" charset="0"/>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1"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8C1104"/>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2036">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10. Gestion des communications du projet (3)</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10.1 Planifier le</a:t>
                      </a:r>
                      <a:r>
                        <a:rPr lang="fr-FR" sz="800" b="0" baseline="0" noProof="0" dirty="0">
                          <a:solidFill>
                            <a:schemeClr val="tx1"/>
                          </a:solidFill>
                          <a:latin typeface="Tahoma" pitchFamily="34" charset="0"/>
                        </a:rPr>
                        <a:t> gestion</a:t>
                      </a:r>
                      <a:r>
                        <a:rPr lang="fr-FR" sz="800" b="0" noProof="0" dirty="0">
                          <a:solidFill>
                            <a:schemeClr val="tx1"/>
                          </a:solidFill>
                          <a:latin typeface="Tahoma" pitchFamily="34" charset="0"/>
                        </a:rPr>
                        <a:t> des  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10.2 Gérer les</a:t>
                      </a:r>
                      <a:r>
                        <a:rPr lang="fr-FR" sz="800" b="0" baseline="0" noProof="0" dirty="0">
                          <a:solidFill>
                            <a:schemeClr val="tx1"/>
                          </a:solidFill>
                          <a:latin typeface="Tahoma" pitchFamily="34" charset="0"/>
                        </a:rPr>
                        <a:t> Communications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10.3 Maîtriser</a:t>
                      </a:r>
                      <a:r>
                        <a:rPr lang="fr-FR" sz="800" b="0" baseline="0" noProof="0" dirty="0">
                          <a:solidFill>
                            <a:schemeClr val="tx1"/>
                          </a:solidFill>
                          <a:latin typeface="Tahoma" pitchFamily="34" charset="0"/>
                        </a:rPr>
                        <a:t> les </a:t>
                      </a:r>
                      <a:r>
                        <a:rPr lang="fr-FR" sz="800" b="0" noProof="0" dirty="0">
                          <a:solidFill>
                            <a:schemeClr val="tx1"/>
                          </a:solidFill>
                          <a:latin typeface="Tahoma" pitchFamily="34" charset="0"/>
                        </a:rPr>
                        <a:t>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974985">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11. Gestion des Risques du projet (7)</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11.1 Planifier la gestion des Risques</a:t>
                      </a:r>
                    </a:p>
                    <a:p>
                      <a:pPr algn="l" eaLnBrk="1" hangingPunct="1">
                        <a:spcBef>
                          <a:spcPct val="30000"/>
                        </a:spcBef>
                        <a:buClr>
                          <a:srgbClr val="000099"/>
                        </a:buClr>
                      </a:pPr>
                      <a:r>
                        <a:rPr lang="fr-FR" sz="800" b="0" noProof="0" dirty="0">
                          <a:solidFill>
                            <a:schemeClr val="tx1"/>
                          </a:solidFill>
                          <a:latin typeface="Tahoma" pitchFamily="34" charset="0"/>
                        </a:rPr>
                        <a:t>11.2 Identifier les Risques</a:t>
                      </a:r>
                    </a:p>
                    <a:p>
                      <a:pPr marL="180975" indent="-180975" algn="l" eaLnBrk="1" hangingPunct="1">
                        <a:spcBef>
                          <a:spcPct val="30000"/>
                        </a:spcBef>
                        <a:buClr>
                          <a:srgbClr val="000099"/>
                        </a:buClr>
                      </a:pPr>
                      <a:r>
                        <a:rPr lang="fr-FR" sz="800" b="0" noProof="0" dirty="0">
                          <a:solidFill>
                            <a:schemeClr val="tx1"/>
                          </a:solidFill>
                          <a:latin typeface="Tahoma" pitchFamily="34" charset="0"/>
                        </a:rPr>
                        <a:t>11.3 Mettre</a:t>
                      </a:r>
                      <a:r>
                        <a:rPr lang="fr-FR" sz="800" b="0" baseline="0" noProof="0" dirty="0">
                          <a:solidFill>
                            <a:schemeClr val="tx1"/>
                          </a:solidFill>
                          <a:latin typeface="Tahoma" pitchFamily="34" charset="0"/>
                        </a:rPr>
                        <a:t> en </a:t>
                      </a:r>
                      <a:r>
                        <a:rPr lang="fr-FR" sz="800" b="0" kern="1200" noProof="0" dirty="0">
                          <a:solidFill>
                            <a:schemeClr val="tx1"/>
                          </a:solidFill>
                          <a:latin typeface="Tahoma" pitchFamily="34" charset="0"/>
                          <a:ea typeface="+mn-ea"/>
                          <a:cs typeface="+mn-cs"/>
                        </a:rPr>
                        <a:t>œuvre</a:t>
                      </a:r>
                      <a:r>
                        <a:rPr lang="fr-FR" sz="800" b="0" baseline="0" noProof="0" dirty="0">
                          <a:solidFill>
                            <a:schemeClr val="tx1"/>
                          </a:solidFill>
                          <a:latin typeface="Tahoma" pitchFamily="34" charset="0"/>
                        </a:rPr>
                        <a:t> l’Analyse Qualitative des Risques</a:t>
                      </a:r>
                      <a:endParaRPr lang="fr-FR" sz="800" b="0" noProof="0" dirty="0">
                        <a:solidFill>
                          <a:schemeClr val="tx1"/>
                        </a:solidFill>
                        <a:latin typeface="Tahoma" pitchFamily="34" charset="0"/>
                      </a:endParaRPr>
                    </a:p>
                    <a:p>
                      <a:pPr marL="180975" indent="-180975" algn="l" eaLnBrk="1" hangingPunct="1">
                        <a:spcBef>
                          <a:spcPct val="30000"/>
                        </a:spcBef>
                        <a:buClr>
                          <a:srgbClr val="000099"/>
                        </a:buClr>
                      </a:pPr>
                      <a:r>
                        <a:rPr lang="fr-FR" sz="800" b="0" noProof="0" dirty="0">
                          <a:solidFill>
                            <a:schemeClr val="tx1"/>
                          </a:solidFill>
                          <a:latin typeface="Tahoma" pitchFamily="34" charset="0"/>
                        </a:rPr>
                        <a:t>11.4 Mettre</a:t>
                      </a:r>
                      <a:r>
                        <a:rPr lang="fr-FR" sz="800" b="0" baseline="0" noProof="0" dirty="0">
                          <a:solidFill>
                            <a:schemeClr val="tx1"/>
                          </a:solidFill>
                          <a:latin typeface="Tahoma" pitchFamily="34" charset="0"/>
                        </a:rPr>
                        <a:t> en œuvre l’Analyse Quantitative des Risques</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11.5 Planifier les Réponses aux Risques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defRPr/>
                      </a:pPr>
                      <a:r>
                        <a:rPr lang="fr-FR" sz="800" b="0" noProof="0" dirty="0">
                          <a:solidFill>
                            <a:schemeClr val="tx1"/>
                          </a:solidFill>
                          <a:latin typeface="Tahoma" pitchFamily="34" charset="0"/>
                        </a:rPr>
                        <a:t>11.6 Appliquer les réponses aux Risques</a:t>
                      </a:r>
                    </a:p>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11.7  Maîtriser</a:t>
                      </a:r>
                      <a:r>
                        <a:rPr lang="fr-FR" sz="800" b="0" baseline="0" noProof="0" dirty="0">
                          <a:solidFill>
                            <a:schemeClr val="tx1"/>
                          </a:solidFill>
                          <a:latin typeface="Tahoma" pitchFamily="34" charset="0"/>
                        </a:rPr>
                        <a:t> les Risques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68572">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12. Gestion des approvisionnements du projet (3)</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noProof="0" dirty="0">
                          <a:solidFill>
                            <a:schemeClr val="tx1"/>
                          </a:solidFill>
                          <a:latin typeface="Tahoma" pitchFamily="34" charset="0"/>
                        </a:rPr>
                        <a:t>12.1 Planifier la gestion des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12.2 Procéder aux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12.3 Maîtriser</a:t>
                      </a:r>
                      <a:r>
                        <a:rPr lang="fr-FR" sz="800" b="0" baseline="0" noProof="0" dirty="0">
                          <a:solidFill>
                            <a:schemeClr val="tx1"/>
                          </a:solidFill>
                          <a:latin typeface="Tahoma" pitchFamily="34" charset="0"/>
                        </a:rPr>
                        <a:t> les Approvisionnements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401650">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900" b="1" i="0" u="none" strike="noStrike" kern="1200" cap="none" spc="0" normalizeH="0" baseline="0" noProof="0" dirty="0">
                          <a:ln>
                            <a:noFill/>
                          </a:ln>
                          <a:solidFill>
                            <a:srgbClr val="000000"/>
                          </a:solidFill>
                          <a:effectLst/>
                          <a:uLnTx/>
                          <a:uFillTx/>
                          <a:latin typeface="Tahoma" pitchFamily="34" charset="0"/>
                          <a:ea typeface="+mn-ea"/>
                          <a:cs typeface="+mn-cs"/>
                        </a:rPr>
                        <a:t>13. Gestion des Parties Prenantes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80975" marR="0" lvl="0" indent="-180975"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noProof="0" dirty="0">
                          <a:solidFill>
                            <a:schemeClr val="tx1"/>
                          </a:solidFill>
                          <a:latin typeface="Tahoma" pitchFamily="34" charset="0"/>
                        </a:rPr>
                        <a:t>13.1 Identifier</a:t>
                      </a:r>
                      <a:r>
                        <a:rPr lang="fr-FR" sz="800" b="0" baseline="0" noProof="0" dirty="0">
                          <a:solidFill>
                            <a:schemeClr val="tx1"/>
                          </a:solidFill>
                          <a:latin typeface="Tahoma" pitchFamily="34" charset="0"/>
                        </a:rPr>
                        <a:t> les Parties Prenantes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noProof="0" dirty="0">
                          <a:solidFill>
                            <a:schemeClr val="tx1"/>
                          </a:solidFill>
                          <a:latin typeface="Tahoma" pitchFamily="34" charset="0"/>
                        </a:rPr>
                        <a:t>13.2 Planifier l’engagement des Parties Prenantes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13.3 Gérer l’</a:t>
                      </a:r>
                      <a:r>
                        <a:rPr lang="fr-FR" sz="800" b="0" baseline="0" noProof="0" dirty="0">
                          <a:solidFill>
                            <a:schemeClr val="tx1"/>
                          </a:solidFill>
                          <a:latin typeface="Tahoma" pitchFamily="34" charset="0"/>
                        </a:rPr>
                        <a:t>Engagement des Parties Prenantes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13.4 Maîtriser</a:t>
                      </a:r>
                      <a:r>
                        <a:rPr lang="fr-FR" sz="800" b="0" baseline="0" noProof="0" dirty="0">
                          <a:solidFill>
                            <a:schemeClr val="tx1"/>
                          </a:solidFill>
                          <a:latin typeface="Tahoma" pitchFamily="34" charset="0"/>
                        </a:rPr>
                        <a:t> l’Engagement des Parties Prenantes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cxnSp>
        <p:nvCxnSpPr>
          <p:cNvPr id="3" name="Connecteur droit 2">
            <a:extLst>
              <a:ext uri="{FF2B5EF4-FFF2-40B4-BE49-F238E27FC236}">
                <a16:creationId xmlns:a16="http://schemas.microsoft.com/office/drawing/2014/main" id="{D5E285B6-0DDC-4A52-817B-4EE5D90542FC}"/>
              </a:ext>
            </a:extLst>
          </p:cNvPr>
          <p:cNvCxnSpPr>
            <a:cxnSpLocks/>
          </p:cNvCxnSpPr>
          <p:nvPr/>
        </p:nvCxnSpPr>
        <p:spPr>
          <a:xfrm>
            <a:off x="189186" y="82193"/>
            <a:ext cx="2327983" cy="66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ZoneTexte 3"/>
          <p:cNvSpPr txBox="1"/>
          <p:nvPr/>
        </p:nvSpPr>
        <p:spPr>
          <a:xfrm>
            <a:off x="636998" y="41096"/>
            <a:ext cx="2221343" cy="415498"/>
          </a:xfrm>
          <a:prstGeom prst="rect">
            <a:avLst/>
          </a:prstGeom>
          <a:noFill/>
          <a:ln>
            <a:noFill/>
          </a:ln>
        </p:spPr>
        <p:txBody>
          <a:bodyPr wrap="square" rtlCol="0">
            <a:spAutoFit/>
          </a:bodyPr>
          <a:lstStyle/>
          <a:p>
            <a:r>
              <a:rPr lang="fr-FR" sz="1050" b="1" dirty="0">
                <a:solidFill>
                  <a:srgbClr val="0F0F0F"/>
                </a:solidFill>
                <a:latin typeface="Arial" charset="0"/>
              </a:rPr>
              <a:t>5 Groupes de Processus  </a:t>
            </a:r>
          </a:p>
          <a:p>
            <a:endParaRPr lang="fr-FR" sz="1050" dirty="0"/>
          </a:p>
        </p:txBody>
      </p:sp>
      <p:sp>
        <p:nvSpPr>
          <p:cNvPr id="5" name="ZoneTexte 4"/>
          <p:cNvSpPr txBox="1"/>
          <p:nvPr/>
        </p:nvSpPr>
        <p:spPr>
          <a:xfrm>
            <a:off x="189184" y="359596"/>
            <a:ext cx="1393035" cy="553998"/>
          </a:xfrm>
          <a:prstGeom prst="rect">
            <a:avLst/>
          </a:prstGeom>
          <a:noFill/>
        </p:spPr>
        <p:txBody>
          <a:bodyPr wrap="square" rtlCol="0">
            <a:spAutoFit/>
          </a:bodyPr>
          <a:lstStyle/>
          <a:p>
            <a:pPr lvl="0" fontAlgn="base">
              <a:spcBef>
                <a:spcPct val="0"/>
              </a:spcBef>
              <a:spcAft>
                <a:spcPct val="0"/>
              </a:spcAft>
              <a:buClr>
                <a:srgbClr val="4B36EA"/>
              </a:buClr>
              <a:buSzPct val="130000"/>
              <a:tabLst>
                <a:tab pos="7718425" algn="r"/>
              </a:tabLst>
            </a:pPr>
            <a:r>
              <a:rPr lang="fr-FR" sz="1050" b="1" dirty="0">
                <a:solidFill>
                  <a:srgbClr val="0F0F0F"/>
                </a:solidFill>
                <a:latin typeface="Arial" charset="0"/>
              </a:rPr>
              <a:t>10. Domaines de</a:t>
            </a:r>
          </a:p>
          <a:p>
            <a:pPr lvl="0" fontAlgn="base">
              <a:spcBef>
                <a:spcPct val="0"/>
              </a:spcBef>
              <a:spcAft>
                <a:spcPct val="0"/>
              </a:spcAft>
              <a:buClr>
                <a:srgbClr val="4B36EA"/>
              </a:buClr>
              <a:buSzPct val="130000"/>
              <a:tabLst>
                <a:tab pos="7718425" algn="r"/>
              </a:tabLst>
            </a:pPr>
            <a:r>
              <a:rPr lang="fr-FR" sz="1050" b="1" dirty="0">
                <a:solidFill>
                  <a:srgbClr val="0F0F0F"/>
                </a:solidFill>
                <a:latin typeface="Arial" charset="0"/>
              </a:rPr>
              <a:t>Connaissance</a:t>
            </a:r>
            <a:endParaRPr lang="en-US" sz="1050" b="1" dirty="0">
              <a:solidFill>
                <a:srgbClr val="0F0F0F"/>
              </a:solidFill>
              <a:latin typeface="Arial" charset="0"/>
            </a:endParaRPr>
          </a:p>
          <a:p>
            <a:endParaRPr lang="fr-FR" sz="900" dirty="0"/>
          </a:p>
        </p:txBody>
      </p:sp>
      <p:sp>
        <p:nvSpPr>
          <p:cNvPr id="2" name="Espace réservé du pied de page 1">
            <a:extLst>
              <a:ext uri="{FF2B5EF4-FFF2-40B4-BE49-F238E27FC236}">
                <a16:creationId xmlns:a16="http://schemas.microsoft.com/office/drawing/2014/main" id="{F4A97D26-D90D-4863-A2FF-C90797850281}"/>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5094007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93964" y="2598003"/>
            <a:ext cx="2050472" cy="769441"/>
          </a:xfrm>
          <a:prstGeom prst="rect">
            <a:avLst/>
          </a:prstGeom>
          <a:solidFill>
            <a:schemeClr val="accent6">
              <a:lumMod val="20000"/>
              <a:lumOff val="80000"/>
            </a:schemeClr>
          </a:solidFill>
        </p:spPr>
        <p:txBody>
          <a:bodyPr wrap="square" rtlCol="0">
            <a:spAutoFit/>
          </a:bodyPr>
          <a:lstStyle/>
          <a:p>
            <a:pPr algn="ctr"/>
            <a:r>
              <a:rPr lang="fr-FR" sz="4400" b="1" dirty="0"/>
              <a:t>?</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854036" y="172658"/>
            <a:ext cx="8922327" cy="6909584"/>
          </a:xfrm>
          <a:prstGeom prst="rect">
            <a:avLst/>
          </a:prstGeom>
          <a:noFill/>
        </p:spPr>
        <p:txBody>
          <a:bodyPr wrap="square" rtlCol="0">
            <a:spAutoFit/>
          </a:bodyPr>
          <a:lstStyle/>
          <a:p>
            <a:pPr marL="342900" indent="-342900">
              <a:buFont typeface="Wingdings" panose="05000000000000000000" pitchFamily="2" charset="2"/>
              <a:buChar char="ü"/>
            </a:pPr>
            <a:r>
              <a:rPr lang="fr-FR" sz="2400" b="1" dirty="0"/>
              <a:t>Lesquelles de ces phrases sont correctes:</a:t>
            </a:r>
          </a:p>
          <a:p>
            <a:endParaRPr lang="fr-FR" sz="2400" b="1" dirty="0"/>
          </a:p>
          <a:p>
            <a:pPr marL="914400" lvl="1" indent="-457200">
              <a:buFont typeface="+mj-lt"/>
              <a:buAutoNum type="arabicPeriod"/>
            </a:pPr>
            <a:r>
              <a:rPr lang="fr-FR" sz="2000" dirty="0"/>
              <a:t>Lorsqu’il y’a des interdépendances fortes entre projets, je les regroupe en opération.</a:t>
            </a:r>
          </a:p>
          <a:p>
            <a:pPr marL="914400" lvl="1" indent="-457200">
              <a:buFont typeface="+mj-lt"/>
              <a:buAutoNum type="arabicPeriod"/>
            </a:pPr>
            <a:endParaRPr lang="fr-FR" sz="800" dirty="0"/>
          </a:p>
          <a:p>
            <a:pPr marL="914400" lvl="1" indent="-457200">
              <a:buFont typeface="+mj-lt"/>
              <a:buAutoNum type="arabicPeriod"/>
            </a:pPr>
            <a:r>
              <a:rPr lang="fr-FR" sz="2000" dirty="0"/>
              <a:t>Un projet est une entreprise temporaire exercée dans le but de créer un produit, un service ou un résultat unique.</a:t>
            </a:r>
          </a:p>
          <a:p>
            <a:pPr marL="914400" lvl="1" indent="-457200">
              <a:buFont typeface="+mj-lt"/>
              <a:buAutoNum type="arabicPeriod"/>
            </a:pPr>
            <a:endParaRPr lang="fr-FR" sz="700" dirty="0"/>
          </a:p>
          <a:p>
            <a:pPr marL="914400" lvl="1" indent="-457200">
              <a:buFont typeface="+mj-lt"/>
              <a:buAutoNum type="arabicPeriod"/>
            </a:pPr>
            <a:r>
              <a:rPr lang="fr-FR" sz="2000" dirty="0"/>
              <a:t>Le Guide PMBOK </a:t>
            </a:r>
            <a:r>
              <a:rPr lang="fr-FR" sz="2000"/>
              <a:t>contient 47 </a:t>
            </a:r>
            <a:r>
              <a:rPr lang="fr-FR" sz="2000" dirty="0"/>
              <a:t>processus</a:t>
            </a:r>
          </a:p>
          <a:p>
            <a:pPr marL="685800" lvl="1" indent="-228600">
              <a:buFont typeface="+mj-lt"/>
              <a:buAutoNum type="arabicPeriod"/>
            </a:pPr>
            <a:endParaRPr lang="fr-FR" sz="800" dirty="0"/>
          </a:p>
          <a:p>
            <a:pPr marL="914400" lvl="1" indent="-457200">
              <a:buFont typeface="+mj-lt"/>
              <a:buAutoNum type="arabicPeriod"/>
            </a:pPr>
            <a:r>
              <a:rPr lang="fr-FR" sz="2000" dirty="0"/>
              <a:t>l’intégration d’une nouvelle fonctionnalité à un SGI est un projet</a:t>
            </a:r>
          </a:p>
          <a:p>
            <a:pPr marL="685800" lvl="1" indent="-228600">
              <a:buFont typeface="+mj-lt"/>
              <a:buAutoNum type="arabicPeriod"/>
            </a:pPr>
            <a:endParaRPr lang="fr-FR" sz="800" dirty="0"/>
          </a:p>
          <a:p>
            <a:pPr marL="914400" lvl="1" indent="-457200">
              <a:buFont typeface="+mj-lt"/>
              <a:buAutoNum type="arabicPeriod"/>
            </a:pPr>
            <a:endParaRPr lang="fr-FR" sz="700" dirty="0"/>
          </a:p>
          <a:p>
            <a:pPr marL="914400" lvl="1" indent="-457200">
              <a:buFont typeface="+mj-lt"/>
              <a:buAutoNum type="arabicPeriod"/>
            </a:pPr>
            <a:r>
              <a:rPr lang="fr-FR" sz="2000" dirty="0"/>
              <a:t>Les Opérations concernent toujours des activités répétitives normées. </a:t>
            </a:r>
          </a:p>
          <a:p>
            <a:pPr marL="914400" lvl="1" indent="-457200">
              <a:buFont typeface="+mj-lt"/>
              <a:buAutoNum type="arabicPeriod"/>
            </a:pPr>
            <a:endParaRPr lang="fr-FR" sz="700" dirty="0"/>
          </a:p>
          <a:p>
            <a:pPr marL="914400" lvl="1" indent="-457200">
              <a:buFont typeface="+mj-lt"/>
              <a:buAutoNum type="arabicPeriod"/>
            </a:pPr>
            <a:r>
              <a:rPr lang="fr-FR" sz="2000" dirty="0"/>
              <a:t>Pour aligner la stratégie et les investissements, on utilise un programme.</a:t>
            </a:r>
          </a:p>
          <a:p>
            <a:pPr marL="685800" lvl="1" indent="-228600">
              <a:buFont typeface="+mj-lt"/>
              <a:buAutoNum type="arabicPeriod"/>
            </a:pPr>
            <a:endParaRPr lang="fr-FR" sz="700" dirty="0"/>
          </a:p>
          <a:p>
            <a:pPr marL="914400" lvl="1" indent="-457200">
              <a:buFont typeface="+mj-lt"/>
              <a:buAutoNum type="arabicPeriod"/>
            </a:pPr>
            <a:r>
              <a:rPr lang="fr-FR" sz="2000" dirty="0"/>
              <a:t>Un portefeuille contient des projets et programmes où une attention particulière est accordée à la gestion des interdépendances des projets et programmes.</a:t>
            </a:r>
          </a:p>
          <a:p>
            <a:pPr marL="685800" lvl="1" indent="-228600">
              <a:buFont typeface="+mj-lt"/>
              <a:buAutoNum type="arabicPeriod"/>
            </a:pPr>
            <a:endParaRPr lang="fr-FR" sz="700" dirty="0"/>
          </a:p>
          <a:p>
            <a:pPr marL="914400" lvl="1" indent="-457200">
              <a:buFont typeface="+mj-lt"/>
              <a:buAutoNum type="arabicPeriod"/>
            </a:pPr>
            <a:r>
              <a:rPr lang="fr-FR" sz="2000" dirty="0"/>
              <a:t>Le développement d’un système de gestion intégrée est une opération.</a:t>
            </a:r>
          </a:p>
          <a:p>
            <a:pPr marL="685800" lvl="1" indent="-228600">
              <a:buFont typeface="+mj-lt"/>
              <a:buAutoNum type="arabicPeriod"/>
            </a:pPr>
            <a:endParaRPr lang="fr-FR" sz="800" dirty="0"/>
          </a:p>
          <a:p>
            <a:pPr marL="914400" lvl="1" indent="-457200">
              <a:buFont typeface="+mj-lt"/>
              <a:buAutoNum type="arabicPeriod"/>
            </a:pPr>
            <a:r>
              <a:rPr lang="fr-FR" sz="2000" dirty="0"/>
              <a:t>La maintenance d’un logiciel de gestion est un projet</a:t>
            </a:r>
          </a:p>
          <a:p>
            <a:pPr marL="914400" lvl="1" indent="-457200">
              <a:buFont typeface="+mj-lt"/>
              <a:buAutoNum type="arabicPeriod"/>
            </a:pPr>
            <a:endParaRPr lang="fr-FR" sz="2000" dirty="0"/>
          </a:p>
          <a:p>
            <a:pPr marL="914400" lvl="1" indent="-457200">
              <a:buFont typeface="+mj-lt"/>
              <a:buAutoNum type="arabicPeriod"/>
            </a:pPr>
            <a:endParaRPr lang="fr-FR" sz="2400" dirty="0"/>
          </a:p>
          <a:p>
            <a:pPr marL="914400" lvl="1" indent="-457200">
              <a:buFont typeface="+mj-lt"/>
              <a:buAutoNum type="arabicPeriod"/>
            </a:pPr>
            <a:endParaRPr lang="fr-FR" sz="2400" dirty="0"/>
          </a:p>
        </p:txBody>
      </p:sp>
      <p:sp>
        <p:nvSpPr>
          <p:cNvPr id="2" name="Espace réservé du pied de page 1">
            <a:extLst>
              <a:ext uri="{FF2B5EF4-FFF2-40B4-BE49-F238E27FC236}">
                <a16:creationId xmlns:a16="http://schemas.microsoft.com/office/drawing/2014/main" id="{55014BBC-D175-4B86-8AFA-FBAB1655F64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10631477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Group 103">
            <a:extLst>
              <a:ext uri="{FF2B5EF4-FFF2-40B4-BE49-F238E27FC236}">
                <a16:creationId xmlns:a16="http://schemas.microsoft.com/office/drawing/2014/main" id="{54ABE28B-6221-4296-90A8-EDEBA54C0BFF}"/>
              </a:ext>
            </a:extLst>
          </p:cNvPr>
          <p:cNvGraphicFramePr>
            <a:graphicFrameLocks noGrp="1"/>
          </p:cNvGraphicFramePr>
          <p:nvPr>
            <p:extLst/>
          </p:nvPr>
        </p:nvGraphicFramePr>
        <p:xfrm>
          <a:off x="189184" y="41096"/>
          <a:ext cx="11862826" cy="6868359"/>
        </p:xfrm>
        <a:graphic>
          <a:graphicData uri="http://schemas.openxmlformats.org/drawingml/2006/table">
            <a:tbl>
              <a:tblPr/>
              <a:tblGrid>
                <a:gridCol w="2492371">
                  <a:extLst>
                    <a:ext uri="{9D8B030D-6E8A-4147-A177-3AD203B41FA5}">
                      <a16:colId xmlns:a16="http://schemas.microsoft.com/office/drawing/2014/main" val="20000"/>
                    </a:ext>
                  </a:extLst>
                </a:gridCol>
                <a:gridCol w="1397283">
                  <a:extLst>
                    <a:ext uri="{9D8B030D-6E8A-4147-A177-3AD203B41FA5}">
                      <a16:colId xmlns:a16="http://schemas.microsoft.com/office/drawing/2014/main" val="20001"/>
                    </a:ext>
                  </a:extLst>
                </a:gridCol>
                <a:gridCol w="2270589">
                  <a:extLst>
                    <a:ext uri="{9D8B030D-6E8A-4147-A177-3AD203B41FA5}">
                      <a16:colId xmlns:a16="http://schemas.microsoft.com/office/drawing/2014/main" val="20002"/>
                    </a:ext>
                  </a:extLst>
                </a:gridCol>
                <a:gridCol w="2188396">
                  <a:extLst>
                    <a:ext uri="{9D8B030D-6E8A-4147-A177-3AD203B41FA5}">
                      <a16:colId xmlns:a16="http://schemas.microsoft.com/office/drawing/2014/main" val="20003"/>
                    </a:ext>
                  </a:extLst>
                </a:gridCol>
                <a:gridCol w="1880171">
                  <a:extLst>
                    <a:ext uri="{9D8B030D-6E8A-4147-A177-3AD203B41FA5}">
                      <a16:colId xmlns:a16="http://schemas.microsoft.com/office/drawing/2014/main" val="20004"/>
                    </a:ext>
                  </a:extLst>
                </a:gridCol>
                <a:gridCol w="1634016">
                  <a:extLst>
                    <a:ext uri="{9D8B030D-6E8A-4147-A177-3AD203B41FA5}">
                      <a16:colId xmlns:a16="http://schemas.microsoft.com/office/drawing/2014/main" val="20005"/>
                    </a:ext>
                  </a:extLst>
                </a:gridCol>
              </a:tblGrid>
              <a:tr h="133883">
                <a:tc rowSpan="2">
                  <a:txBody>
                    <a:bodyPr/>
                    <a:lstStyle/>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endParaRPr kumimoji="0" lang="en-US" sz="900" b="1" i="0" u="none" strike="noStrike" kern="1200" cap="none" normalizeH="0" baseline="0" dirty="0">
                        <a:ln>
                          <a:noFill/>
                        </a:ln>
                        <a:solidFill>
                          <a:srgbClr val="0F0F0F"/>
                        </a:solidFill>
                        <a:effectLst/>
                        <a:latin typeface="Arial" charset="0"/>
                        <a:ea typeface="+mn-ea"/>
                        <a:cs typeface="+mn-cs"/>
                      </a:endParaRP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endParaRPr lang="en-US" sz="500" dirty="0"/>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hMerge="1">
                  <a:txBody>
                    <a:bodyPr/>
                    <a:lstStyle/>
                    <a:p>
                      <a:endParaRPr lang="en-US"/>
                    </a:p>
                  </a:txBody>
                  <a:tcPr/>
                </a:tc>
                <a:tc hMerge="1">
                  <a:txBody>
                    <a:bodyPr/>
                    <a:lstStyle/>
                    <a:p>
                      <a:endParaRPr lang="en-US"/>
                    </a:p>
                  </a:txBody>
                  <a:tcPr/>
                </a:tc>
                <a:tc rowSpan="2">
                  <a:txBody>
                    <a:bodyPr/>
                    <a:lstStyle/>
                    <a:p>
                      <a:pPr algn="ctr" eaLnBrk="1" hangingPunct="1">
                        <a:spcBef>
                          <a:spcPts val="0"/>
                        </a:spcBef>
                        <a:buClr>
                          <a:srgbClr val="000099"/>
                        </a:buClr>
                      </a:pPr>
                      <a:r>
                        <a:rPr lang="fr-FR" sz="1000" b="1" dirty="0">
                          <a:solidFill>
                            <a:schemeClr val="tx1"/>
                          </a:solidFill>
                          <a:latin typeface="Tahoma" pitchFamily="34" charset="0"/>
                        </a:rPr>
                        <a:t>Groupe de</a:t>
                      </a:r>
                      <a:br>
                        <a:rPr lang="fr-FR" sz="1000" b="1" dirty="0">
                          <a:solidFill>
                            <a:schemeClr val="tx1"/>
                          </a:solidFill>
                          <a:latin typeface="Tahoma" pitchFamily="34" charset="0"/>
                        </a:rPr>
                      </a:br>
                      <a:r>
                        <a:rPr lang="fr-FR" sz="1000" b="1" dirty="0">
                          <a:solidFill>
                            <a:schemeClr val="tx1"/>
                          </a:solidFill>
                          <a:latin typeface="Tahoma" pitchFamily="34" charset="0"/>
                        </a:rPr>
                        <a:t> processus de maîtrise (12)</a:t>
                      </a:r>
                    </a:p>
                  </a:txBody>
                  <a:tcPr marL="75968" marR="75968" marT="34291" marB="342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a:txBody>
                    <a:bodyPr/>
                    <a:lstStyle/>
                    <a:p>
                      <a:pPr marL="0" marR="0" lvl="0" indent="0" algn="l" defTabSz="128016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endParaRPr lang="fr-FR" sz="300" kern="1200" dirty="0">
                        <a:solidFill>
                          <a:schemeClr val="tx1"/>
                        </a:solidFill>
                        <a:latin typeface="+mn-lt"/>
                        <a:ea typeface="+mn-ea"/>
                        <a:cs typeface="+mn-cs"/>
                      </a:endParaRPr>
                    </a:p>
                  </a:txBody>
                  <a:tcPr marL="75968" marR="75968" marT="34291" marB="34291" anchor="b" horzOverflow="overflow">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extLst>
                  <a:ext uri="{0D108BD9-81ED-4DB2-BD59-A6C34878D82A}">
                    <a16:rowId xmlns:a16="http://schemas.microsoft.com/office/drawing/2014/main" val="10000"/>
                  </a:ext>
                </a:extLst>
              </a:tr>
              <a:tr h="648735">
                <a:tc vMerge="1">
                  <a:txBody>
                    <a:bodyPr/>
                    <a:lstStyle/>
                    <a:p>
                      <a:endParaRPr lang="en-US"/>
                    </a:p>
                  </a:txBody>
                  <a:tcPr/>
                </a:tc>
                <a:tc>
                  <a:txBody>
                    <a:bodyPr/>
                    <a:lstStyle/>
                    <a:p>
                      <a:pPr algn="ctr" eaLnBrk="1" hangingPunct="1">
                        <a:spcBef>
                          <a:spcPts val="0"/>
                        </a:spcBef>
                        <a:buClr>
                          <a:srgbClr val="000099"/>
                        </a:buClr>
                      </a:pPr>
                      <a:r>
                        <a:rPr lang="fr-FR" sz="1000" b="1" dirty="0">
                          <a:solidFill>
                            <a:schemeClr val="tx1"/>
                          </a:solidFill>
                          <a:latin typeface="Tahoma" pitchFamily="34" charset="0"/>
                        </a:rPr>
                        <a:t>Groupe de processus d’initialisation (2)</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1000" b="1" dirty="0">
                          <a:solidFill>
                            <a:schemeClr val="tx1"/>
                          </a:solidFill>
                          <a:latin typeface="Tahoma" pitchFamily="34" charset="0"/>
                        </a:rPr>
                        <a:t>Groupe de </a:t>
                      </a:r>
                      <a:br>
                        <a:rPr lang="fr-FR" sz="1000" b="1" dirty="0">
                          <a:solidFill>
                            <a:schemeClr val="tx1"/>
                          </a:solidFill>
                          <a:latin typeface="Tahoma" pitchFamily="34" charset="0"/>
                        </a:rPr>
                      </a:br>
                      <a:r>
                        <a:rPr lang="fr-FR" sz="1000" b="1" dirty="0">
                          <a:solidFill>
                            <a:schemeClr val="tx1"/>
                          </a:solidFill>
                          <a:latin typeface="Tahoma" pitchFamily="34" charset="0"/>
                        </a:rPr>
                        <a:t>processus</a:t>
                      </a:r>
                      <a:br>
                        <a:rPr lang="fr-FR" sz="1000" b="1" dirty="0">
                          <a:solidFill>
                            <a:schemeClr val="tx1"/>
                          </a:solidFill>
                          <a:latin typeface="Tahoma" pitchFamily="34" charset="0"/>
                        </a:rPr>
                      </a:br>
                      <a:r>
                        <a:rPr lang="fr-FR" sz="1000" b="1" dirty="0">
                          <a:solidFill>
                            <a:schemeClr val="tx1"/>
                          </a:solidFill>
                          <a:latin typeface="Tahoma" pitchFamily="34" charset="0"/>
                        </a:rPr>
                        <a:t> de planification (24)</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1000" b="1" dirty="0">
                          <a:solidFill>
                            <a:schemeClr val="tx1"/>
                          </a:solidFill>
                          <a:latin typeface="Tahoma" pitchFamily="34" charset="0"/>
                        </a:rPr>
                        <a:t>Groupe de </a:t>
                      </a:r>
                      <a:br>
                        <a:rPr lang="fr-FR" sz="1000" b="1" dirty="0">
                          <a:solidFill>
                            <a:schemeClr val="tx1"/>
                          </a:solidFill>
                          <a:latin typeface="Tahoma" pitchFamily="34" charset="0"/>
                        </a:rPr>
                      </a:br>
                      <a:r>
                        <a:rPr lang="fr-FR" sz="1000" b="1" dirty="0">
                          <a:solidFill>
                            <a:schemeClr val="tx1"/>
                          </a:solidFill>
                          <a:latin typeface="Tahoma" pitchFamily="34" charset="0"/>
                        </a:rPr>
                        <a:t>processus </a:t>
                      </a:r>
                      <a:br>
                        <a:rPr lang="fr-FR" sz="1000" b="1" dirty="0">
                          <a:solidFill>
                            <a:schemeClr val="tx1"/>
                          </a:solidFill>
                          <a:latin typeface="Tahoma" pitchFamily="34" charset="0"/>
                        </a:rPr>
                      </a:br>
                      <a:r>
                        <a:rPr lang="fr-FR" sz="1000" b="1" dirty="0">
                          <a:solidFill>
                            <a:schemeClr val="tx1"/>
                          </a:solidFill>
                          <a:latin typeface="Tahoma" pitchFamily="34" charset="0"/>
                        </a:rPr>
                        <a:t>d’exécution (10)</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r>
                        <a:rPr lang="fr-FR" sz="1000" b="1" dirty="0">
                          <a:solidFill>
                            <a:schemeClr val="tx1"/>
                          </a:solidFill>
                          <a:latin typeface="Tahoma" pitchFamily="34" charset="0"/>
                        </a:rPr>
                        <a:t>Groupe de processus </a:t>
                      </a:r>
                      <a:br>
                        <a:rPr lang="fr-FR" sz="1000" b="1" dirty="0">
                          <a:solidFill>
                            <a:schemeClr val="tx1"/>
                          </a:solidFill>
                          <a:latin typeface="Tahoma" pitchFamily="34" charset="0"/>
                        </a:rPr>
                      </a:br>
                      <a:r>
                        <a:rPr lang="fr-FR" sz="1000" b="1" dirty="0">
                          <a:solidFill>
                            <a:schemeClr val="tx1"/>
                          </a:solidFill>
                          <a:latin typeface="Tahoma" pitchFamily="34" charset="0"/>
                        </a:rPr>
                        <a:t>de clôture (1)</a:t>
                      </a:r>
                    </a:p>
                  </a:txBody>
                  <a:tcPr marL="75968" marR="75968" marT="34291" marB="34291"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4. Gestion de l’intégration  du projet (7)</a:t>
                      </a:r>
                    </a:p>
                    <a:p>
                      <a:pPr marL="0" marR="0" lvl="0" indent="0" algn="ctr"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1000" b="1" i="0" u="none" strike="noStrike" kern="1200" cap="none" spc="0" normalizeH="0" baseline="0" noProof="0" dirty="0">
                          <a:ln>
                            <a:noFill/>
                          </a:ln>
                          <a:solidFill>
                            <a:srgbClr val="0000FF"/>
                          </a:solidFill>
                          <a:effectLst/>
                          <a:uLnTx/>
                          <a:uFillTx/>
                          <a:latin typeface="Tahoma" pitchFamily="34" charset="0"/>
                          <a:ea typeface="+mn-ea"/>
                          <a:cs typeface="+mn-cs"/>
                        </a:rPr>
                        <a:t>   </a:t>
                      </a:r>
                      <a:endParaRPr kumimoji="0" lang="fr-FR" sz="1000" b="1" i="0" u="none" strike="noStrike" kern="1200" cap="none" spc="0" normalizeH="0" baseline="0" noProof="0" dirty="0">
                        <a:ln>
                          <a:noFill/>
                        </a:ln>
                        <a:solidFill>
                          <a:schemeClr val="tx1"/>
                        </a:solidFill>
                        <a:effectLst/>
                        <a:uLnTx/>
                        <a:uFillTx/>
                        <a:latin typeface="Tahoma" pitchFamily="34" charset="0"/>
                        <a:ea typeface="+mn-ea"/>
                        <a:cs typeface="+mn-cs"/>
                      </a:endParaRP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900" b="1" kern="1200" noProof="0" dirty="0">
                          <a:solidFill>
                            <a:srgbClr val="0000FF"/>
                          </a:solidFill>
                          <a:latin typeface="Tahoma" pitchFamily="34" charset="0"/>
                          <a:ea typeface="+mn-ea"/>
                          <a:cs typeface="+mn-cs"/>
                        </a:rPr>
                        <a:t>4.1 É</a:t>
                      </a:r>
                      <a:r>
                        <a:rPr lang="fr-FR" sz="900" b="1" kern="1200" noProof="0" dirty="0">
                          <a:solidFill>
                            <a:schemeClr val="tx1"/>
                          </a:solidFill>
                          <a:latin typeface="Tahoma" pitchFamily="34" charset="0"/>
                          <a:ea typeface="+mn-ea"/>
                          <a:cs typeface="+mn-cs"/>
                        </a:rPr>
                        <a:t>laborer la charte du  projet</a:t>
                      </a: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lang="fr-FR" sz="9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eaLnBrk="1" hangingPunct="1">
                        <a:spcBef>
                          <a:spcPct val="30000"/>
                        </a:spcBef>
                        <a:buClr>
                          <a:srgbClr val="000099"/>
                        </a:buClr>
                      </a:pPr>
                      <a:r>
                        <a:rPr lang="fr-FR" sz="900" b="1" kern="1200" dirty="0">
                          <a:solidFill>
                            <a:srgbClr val="0000FF"/>
                          </a:solidFill>
                          <a:latin typeface="Tahoma" pitchFamily="34" charset="0"/>
                          <a:ea typeface="+mn-ea"/>
                          <a:cs typeface="+mn-cs"/>
                        </a:rPr>
                        <a:t>4.2 </a:t>
                      </a:r>
                      <a:r>
                        <a:rPr lang="fr-FR" sz="900" b="1" kern="1200" dirty="0">
                          <a:solidFill>
                            <a:schemeClr val="tx1"/>
                          </a:solidFill>
                          <a:latin typeface="Tahoma" pitchFamily="34" charset="0"/>
                          <a:ea typeface="+mn-ea"/>
                          <a:cs typeface="+mn-cs"/>
                        </a:rPr>
                        <a:t>Élaborer le plan de management du projet</a:t>
                      </a:r>
                    </a:p>
                    <a:p>
                      <a:pPr marL="265113" indent="-265113" algn="l" eaLnBrk="1" hangingPunct="1">
                        <a:spcBef>
                          <a:spcPct val="30000"/>
                        </a:spcBef>
                        <a:buClr>
                          <a:srgbClr val="000099"/>
                        </a:buClr>
                      </a:pPr>
                      <a:endParaRPr lang="fr-FR" sz="9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1" kern="1200" noProof="0" dirty="0">
                          <a:solidFill>
                            <a:srgbClr val="0000FF"/>
                          </a:solidFill>
                          <a:latin typeface="Tahoma" pitchFamily="34" charset="0"/>
                          <a:ea typeface="+mn-ea"/>
                          <a:cs typeface="+mn-cs"/>
                        </a:rPr>
                        <a:t>4.3 </a:t>
                      </a:r>
                      <a:r>
                        <a:rPr lang="fr-FR" sz="900" b="1" kern="1200" dirty="0">
                          <a:solidFill>
                            <a:schemeClr val="tx1"/>
                          </a:solidFill>
                          <a:latin typeface="Tahoma" pitchFamily="34" charset="0"/>
                          <a:ea typeface="+mn-ea"/>
                          <a:cs typeface="+mn-cs"/>
                        </a:rPr>
                        <a:t>Diriger et gérer le travail du projet</a:t>
                      </a:r>
                    </a:p>
                    <a:p>
                      <a:pPr marL="0" marR="0" lvl="0" indent="0" algn="l" defTabSz="914400" rtl="0" eaLnBrk="1" fontAlgn="auto" latinLnBrk="0" hangingPunct="1">
                        <a:lnSpc>
                          <a:spcPct val="100000"/>
                        </a:lnSpc>
                        <a:spcBef>
                          <a:spcPct val="30000"/>
                        </a:spcBef>
                        <a:spcAft>
                          <a:spcPts val="0"/>
                        </a:spcAft>
                        <a:buClr>
                          <a:srgbClr val="000099"/>
                        </a:buClr>
                        <a:buSzTx/>
                        <a:buFontTx/>
                        <a:buNone/>
                        <a:tabLst/>
                        <a:defRPr/>
                      </a:pPr>
                      <a:r>
                        <a:rPr lang="fr-FR" sz="900" b="1" kern="1200" noProof="0" dirty="0">
                          <a:solidFill>
                            <a:srgbClr val="0000FF"/>
                          </a:solidFill>
                          <a:latin typeface="Tahoma" pitchFamily="34" charset="0"/>
                          <a:ea typeface="+mn-ea"/>
                          <a:cs typeface="+mn-cs"/>
                        </a:rPr>
                        <a:t>4.4 </a:t>
                      </a:r>
                      <a:r>
                        <a:rPr lang="fr-FR" sz="900" b="1" kern="1200" noProof="0" dirty="0">
                          <a:solidFill>
                            <a:schemeClr val="tx1"/>
                          </a:solidFill>
                          <a:latin typeface="Tahoma" pitchFamily="34" charset="0"/>
                          <a:ea typeface="+mn-ea"/>
                          <a:cs typeface="+mn-cs"/>
                        </a:rPr>
                        <a:t>G</a:t>
                      </a:r>
                      <a:r>
                        <a:rPr lang="fr-FR" sz="900" b="1" kern="1200" dirty="0" err="1">
                          <a:solidFill>
                            <a:schemeClr val="tx1"/>
                          </a:solidFill>
                          <a:latin typeface="Tahoma" pitchFamily="34" charset="0"/>
                          <a:ea typeface="+mn-ea"/>
                          <a:cs typeface="+mn-cs"/>
                        </a:rPr>
                        <a:t>érer</a:t>
                      </a:r>
                      <a:r>
                        <a:rPr lang="fr-FR" sz="900" b="1" kern="1200" dirty="0">
                          <a:solidFill>
                            <a:schemeClr val="tx1"/>
                          </a:solidFill>
                          <a:latin typeface="Tahoma" pitchFamily="34" charset="0"/>
                          <a:ea typeface="+mn-ea"/>
                          <a:cs typeface="+mn-cs"/>
                        </a:rPr>
                        <a:t> les</a:t>
                      </a:r>
                      <a:r>
                        <a:rPr lang="fr-FR" sz="900" b="1" kern="1200" baseline="0" dirty="0">
                          <a:solidFill>
                            <a:schemeClr val="tx1"/>
                          </a:solidFill>
                          <a:latin typeface="Tahoma" pitchFamily="34" charset="0"/>
                          <a:ea typeface="+mn-ea"/>
                          <a:cs typeface="+mn-cs"/>
                        </a:rPr>
                        <a:t> connaissances du projet</a:t>
                      </a:r>
                      <a:endParaRPr lang="fr-FR" sz="900" b="1" kern="120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1" kern="1200" dirty="0">
                          <a:solidFill>
                            <a:srgbClr val="0000FF"/>
                          </a:solidFill>
                          <a:latin typeface="Tahoma" pitchFamily="34" charset="0"/>
                          <a:ea typeface="+mn-ea"/>
                          <a:cs typeface="+mn-cs"/>
                        </a:rPr>
                        <a:t>4.5 </a:t>
                      </a:r>
                      <a:r>
                        <a:rPr lang="fr-FR" sz="900" b="1" kern="1200" baseline="0" dirty="0">
                          <a:solidFill>
                            <a:schemeClr val="tx1"/>
                          </a:solidFill>
                          <a:latin typeface="Tahoma" pitchFamily="34" charset="0"/>
                          <a:ea typeface="+mn-ea"/>
                          <a:cs typeface="+mn-cs"/>
                        </a:rPr>
                        <a:t> M</a:t>
                      </a:r>
                      <a:r>
                        <a:rPr lang="fr-FR" sz="900" b="1" kern="1200" dirty="0">
                          <a:solidFill>
                            <a:schemeClr val="tx1"/>
                          </a:solidFill>
                          <a:latin typeface="Tahoma" pitchFamily="34" charset="0"/>
                          <a:ea typeface="+mn-ea"/>
                          <a:cs typeface="+mn-cs"/>
                        </a:rPr>
                        <a:t>aîtriser le projet</a:t>
                      </a:r>
                    </a:p>
                    <a:p>
                      <a:pPr algn="l" eaLnBrk="1" hangingPunct="1">
                        <a:spcBef>
                          <a:spcPct val="30000"/>
                        </a:spcBef>
                        <a:buClr>
                          <a:srgbClr val="000099"/>
                        </a:buClr>
                      </a:pPr>
                      <a:r>
                        <a:rPr lang="fr-FR" sz="900" b="1" kern="1200" dirty="0">
                          <a:solidFill>
                            <a:srgbClr val="0000FF"/>
                          </a:solidFill>
                          <a:latin typeface="Tahoma" pitchFamily="34" charset="0"/>
                          <a:ea typeface="+mn-ea"/>
                          <a:cs typeface="+mn-cs"/>
                        </a:rPr>
                        <a:t>4.6 </a:t>
                      </a:r>
                      <a:r>
                        <a:rPr lang="fr-FR" sz="900" b="1" kern="1200" dirty="0">
                          <a:solidFill>
                            <a:schemeClr val="tx1"/>
                          </a:solidFill>
                          <a:latin typeface="Tahoma" pitchFamily="34" charset="0"/>
                          <a:ea typeface="+mn-ea"/>
                          <a:cs typeface="+mn-cs"/>
                        </a:rPr>
                        <a:t>Maîtrise les</a:t>
                      </a:r>
                      <a:r>
                        <a:rPr lang="fr-FR" sz="900" b="1" kern="1200" baseline="0" dirty="0">
                          <a:solidFill>
                            <a:schemeClr val="tx1"/>
                          </a:solidFill>
                          <a:latin typeface="Tahoma" pitchFamily="34" charset="0"/>
                          <a:ea typeface="+mn-ea"/>
                          <a:cs typeface="+mn-cs"/>
                        </a:rPr>
                        <a:t> changements</a:t>
                      </a:r>
                      <a:endParaRPr lang="fr-FR" sz="900" b="1" kern="120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defTabSz="914400" rtl="0" eaLnBrk="1" latinLnBrk="0" hangingPunct="1">
                        <a:spcBef>
                          <a:spcPct val="30000"/>
                        </a:spcBef>
                        <a:buClr>
                          <a:srgbClr val="000099"/>
                        </a:buClr>
                        <a:tabLst>
                          <a:tab pos="177800" algn="l"/>
                        </a:tabLst>
                      </a:pPr>
                      <a:r>
                        <a:rPr lang="fr-FR" sz="900" b="1" kern="1200" noProof="0" dirty="0">
                          <a:solidFill>
                            <a:srgbClr val="0000FF"/>
                          </a:solidFill>
                          <a:latin typeface="Tahoma" pitchFamily="34" charset="0"/>
                          <a:ea typeface="+mn-ea"/>
                          <a:cs typeface="+mn-cs"/>
                        </a:rPr>
                        <a:t>4.7 </a:t>
                      </a:r>
                      <a:r>
                        <a:rPr lang="fr-FR" sz="900" b="1" kern="1200" noProof="0" dirty="0">
                          <a:solidFill>
                            <a:schemeClr val="tx1"/>
                          </a:solidFill>
                          <a:latin typeface="Tahoma" pitchFamily="34" charset="0"/>
                          <a:ea typeface="+mn-ea"/>
                          <a:cs typeface="+mn-cs"/>
                        </a:rPr>
                        <a:t>Clore le projet ou la phase</a:t>
                      </a: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62358">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5. Gestion du périmètre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5.1 Planifier la</a:t>
                      </a:r>
                      <a:r>
                        <a:rPr lang="fr-FR" sz="900" b="0" baseline="0" noProof="0" dirty="0">
                          <a:solidFill>
                            <a:schemeClr val="tx1"/>
                          </a:solidFill>
                          <a:latin typeface="Tahoma" pitchFamily="34" charset="0"/>
                        </a:rPr>
                        <a:t> gestion du périmètre et </a:t>
                      </a:r>
                      <a:r>
                        <a:rPr lang="fr-FR" sz="900" b="0" noProof="0" dirty="0">
                          <a:solidFill>
                            <a:schemeClr val="tx1"/>
                          </a:solidFill>
                          <a:latin typeface="Tahoma" pitchFamily="34" charset="0"/>
                        </a:rPr>
                        <a:t> du</a:t>
                      </a:r>
                      <a:r>
                        <a:rPr lang="fr-FR" sz="900" b="0" baseline="0" noProof="0" dirty="0">
                          <a:solidFill>
                            <a:schemeClr val="tx1"/>
                          </a:solidFill>
                          <a:latin typeface="Tahoma" pitchFamily="34" charset="0"/>
                        </a:rPr>
                        <a:t> Contenu</a:t>
                      </a:r>
                      <a:endParaRPr lang="fr-FR" sz="900" b="0" noProof="0" dirty="0">
                        <a:solidFill>
                          <a:schemeClr val="tx1"/>
                        </a:solidFill>
                        <a:latin typeface="Tahoma" pitchFamily="34" charset="0"/>
                      </a:endParaRPr>
                    </a:p>
                    <a:p>
                      <a:pPr algn="l" eaLnBrk="1" hangingPunct="1">
                        <a:spcBef>
                          <a:spcPct val="30000"/>
                        </a:spcBef>
                        <a:buClr>
                          <a:srgbClr val="000099"/>
                        </a:buClr>
                      </a:pPr>
                      <a:r>
                        <a:rPr lang="fr-FR" sz="900" b="0" noProof="0" dirty="0">
                          <a:solidFill>
                            <a:schemeClr val="tx1"/>
                          </a:solidFill>
                          <a:latin typeface="Tahoma" pitchFamily="34" charset="0"/>
                        </a:rPr>
                        <a:t>5.2 Recueillir</a:t>
                      </a:r>
                      <a:r>
                        <a:rPr lang="fr-FR" sz="900" b="0" baseline="0" noProof="0" dirty="0">
                          <a:solidFill>
                            <a:schemeClr val="tx1"/>
                          </a:solidFill>
                          <a:latin typeface="Tahoma" pitchFamily="34" charset="0"/>
                        </a:rPr>
                        <a:t> les Exigences</a:t>
                      </a:r>
                      <a:endParaRPr lang="fr-FR" sz="900" b="0" noProof="0" dirty="0">
                        <a:solidFill>
                          <a:schemeClr val="tx1"/>
                        </a:solidFill>
                        <a:latin typeface="Tahoma" pitchFamily="34" charset="0"/>
                      </a:endParaRPr>
                    </a:p>
                    <a:p>
                      <a:pPr algn="l" eaLnBrk="1" hangingPunct="1">
                        <a:spcBef>
                          <a:spcPct val="30000"/>
                        </a:spcBef>
                        <a:buClr>
                          <a:srgbClr val="000099"/>
                        </a:buClr>
                      </a:pPr>
                      <a:r>
                        <a:rPr lang="fr-FR" sz="900" b="0" noProof="0" dirty="0">
                          <a:solidFill>
                            <a:schemeClr val="tx1"/>
                          </a:solidFill>
                          <a:latin typeface="Tahoma" pitchFamily="34" charset="0"/>
                        </a:rPr>
                        <a:t>5.3 Définir le périmètre</a:t>
                      </a:r>
                    </a:p>
                    <a:p>
                      <a:pPr marL="180975" indent="-180975" algn="l" eaLnBrk="1" hangingPunct="1">
                        <a:spcBef>
                          <a:spcPct val="30000"/>
                        </a:spcBef>
                        <a:buClr>
                          <a:srgbClr val="000099"/>
                        </a:buClr>
                      </a:pPr>
                      <a:r>
                        <a:rPr lang="fr-FR" sz="900" b="0" noProof="0" dirty="0">
                          <a:solidFill>
                            <a:schemeClr val="tx1"/>
                          </a:solidFill>
                          <a:latin typeface="Tahoma" pitchFamily="34" charset="0"/>
                        </a:rPr>
                        <a:t>5.4 Créer la WBS </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5.5 Valider</a:t>
                      </a:r>
                      <a:r>
                        <a:rPr lang="fr-FR" sz="900" b="0" baseline="0" noProof="0" dirty="0">
                          <a:solidFill>
                            <a:schemeClr val="tx1"/>
                          </a:solidFill>
                          <a:latin typeface="Tahoma" pitchFamily="34" charset="0"/>
                        </a:rPr>
                        <a:t> le périmètre</a:t>
                      </a:r>
                      <a:endParaRPr lang="fr-FR" sz="900" b="0" noProof="0" dirty="0">
                        <a:solidFill>
                          <a:schemeClr val="tx1"/>
                        </a:solidFill>
                        <a:latin typeface="Tahoma" pitchFamily="34" charset="0"/>
                      </a:endParaRPr>
                    </a:p>
                    <a:p>
                      <a:pPr algn="l" eaLnBrk="1" hangingPunct="1">
                        <a:spcBef>
                          <a:spcPct val="30000"/>
                        </a:spcBef>
                        <a:buClr>
                          <a:srgbClr val="000099"/>
                        </a:buClr>
                      </a:pPr>
                      <a:r>
                        <a:rPr lang="fr-FR" sz="900" b="0" noProof="0" dirty="0">
                          <a:solidFill>
                            <a:schemeClr val="tx1"/>
                          </a:solidFill>
                          <a:latin typeface="Tahoma" pitchFamily="34" charset="0"/>
                        </a:rPr>
                        <a:t>5.6 Maîtriser le périmètre et le Contenu</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93248">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6. Gestion de l’échéancier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rgbClr val="000000"/>
                          </a:solidFill>
                          <a:latin typeface="Tahoma" pitchFamily="34" charset="0"/>
                        </a:rPr>
                        <a:t>6.1 </a:t>
                      </a:r>
                      <a:r>
                        <a:rPr lang="fr-FR" sz="900" b="0" noProof="0" dirty="0">
                          <a:solidFill>
                            <a:schemeClr val="tx1"/>
                          </a:solidFill>
                          <a:latin typeface="Tahoma" pitchFamily="34" charset="0"/>
                        </a:rPr>
                        <a:t>Planifier la</a:t>
                      </a:r>
                      <a:r>
                        <a:rPr lang="fr-FR" sz="900" b="0" baseline="0" noProof="0" dirty="0">
                          <a:solidFill>
                            <a:schemeClr val="tx1"/>
                          </a:solidFill>
                          <a:latin typeface="Tahoma" pitchFamily="34" charset="0"/>
                        </a:rPr>
                        <a:t> gestion</a:t>
                      </a:r>
                      <a:r>
                        <a:rPr lang="fr-FR" sz="900" b="0" noProof="0" dirty="0">
                          <a:solidFill>
                            <a:schemeClr val="tx1"/>
                          </a:solidFill>
                          <a:latin typeface="Tahoma" pitchFamily="34" charset="0"/>
                        </a:rPr>
                        <a:t> de</a:t>
                      </a:r>
                      <a:r>
                        <a:rPr lang="fr-FR" sz="900" b="0" baseline="0" noProof="0" dirty="0">
                          <a:solidFill>
                            <a:schemeClr val="tx1"/>
                          </a:solidFill>
                          <a:latin typeface="Tahoma" pitchFamily="34" charset="0"/>
                        </a:rPr>
                        <a:t> l’Echéancier</a:t>
                      </a:r>
                      <a:endParaRPr lang="fr-FR" sz="900" b="0" noProof="0" dirty="0">
                        <a:solidFill>
                          <a:srgbClr val="000000"/>
                        </a:solidFill>
                        <a:latin typeface="Tahoma" pitchFamily="34" charset="0"/>
                      </a:endParaRPr>
                    </a:p>
                    <a:p>
                      <a:pPr algn="l" eaLnBrk="1" hangingPunct="1">
                        <a:spcBef>
                          <a:spcPct val="30000"/>
                        </a:spcBef>
                        <a:buClr>
                          <a:srgbClr val="000099"/>
                        </a:buClr>
                      </a:pPr>
                      <a:r>
                        <a:rPr lang="fr-FR" sz="900" b="0" noProof="0" dirty="0">
                          <a:solidFill>
                            <a:srgbClr val="000000"/>
                          </a:solidFill>
                          <a:latin typeface="Tahoma" pitchFamily="34" charset="0"/>
                        </a:rPr>
                        <a:t>6.2 Définir les Activités</a:t>
                      </a:r>
                    </a:p>
                    <a:p>
                      <a:pPr algn="l" eaLnBrk="1" hangingPunct="1">
                        <a:spcBef>
                          <a:spcPct val="30000"/>
                        </a:spcBef>
                        <a:buClr>
                          <a:srgbClr val="000099"/>
                        </a:buClr>
                      </a:pPr>
                      <a:r>
                        <a:rPr lang="fr-FR" sz="900" b="0" noProof="0" dirty="0">
                          <a:solidFill>
                            <a:srgbClr val="000000"/>
                          </a:solidFill>
                          <a:latin typeface="Tahoma" pitchFamily="34" charset="0"/>
                        </a:rPr>
                        <a:t>6.3 Organiser les activités en séquence</a:t>
                      </a:r>
                      <a:br>
                        <a:rPr lang="fr-FR" sz="900" b="0" noProof="0" dirty="0">
                          <a:solidFill>
                            <a:srgbClr val="000000"/>
                          </a:solidFill>
                          <a:latin typeface="Tahoma" pitchFamily="34" charset="0"/>
                        </a:rPr>
                      </a:br>
                      <a:r>
                        <a:rPr lang="fr-FR" sz="900" b="0" noProof="0" dirty="0">
                          <a:solidFill>
                            <a:schemeClr val="tx1"/>
                          </a:solidFill>
                          <a:latin typeface="Tahoma" pitchFamily="34" charset="0"/>
                        </a:rPr>
                        <a:t>6.4 Estimer la durée des Activités</a:t>
                      </a:r>
                    </a:p>
                    <a:p>
                      <a:pPr algn="l" eaLnBrk="1" hangingPunct="1">
                        <a:spcBef>
                          <a:spcPct val="30000"/>
                        </a:spcBef>
                        <a:buClr>
                          <a:srgbClr val="000099"/>
                        </a:buClr>
                      </a:pPr>
                      <a:r>
                        <a:rPr lang="fr-FR" sz="900" b="0" noProof="0" dirty="0">
                          <a:solidFill>
                            <a:schemeClr val="tx1"/>
                          </a:solidFill>
                          <a:latin typeface="Tahoma" pitchFamily="34" charset="0"/>
                        </a:rPr>
                        <a:t>6.5 Elaborer</a:t>
                      </a:r>
                      <a:r>
                        <a:rPr lang="fr-FR" sz="900" b="0" baseline="0" noProof="0" dirty="0">
                          <a:solidFill>
                            <a:schemeClr val="tx1"/>
                          </a:solidFill>
                          <a:latin typeface="Tahoma" pitchFamily="34" charset="0"/>
                        </a:rPr>
                        <a:t> l’Echéancier</a:t>
                      </a:r>
                      <a:endParaRPr lang="fr-FR" sz="9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900" b="0" kern="1200" noProof="0" dirty="0">
                          <a:solidFill>
                            <a:schemeClr val="tx1"/>
                          </a:solidFill>
                          <a:latin typeface="Tahoma" pitchFamily="34" charset="0"/>
                          <a:ea typeface="+mn-ea"/>
                          <a:cs typeface="+mn-cs"/>
                        </a:rPr>
                        <a:t>6.6 Maîtriser</a:t>
                      </a:r>
                      <a:r>
                        <a:rPr lang="fr-FR" sz="900" b="0" kern="1200" baseline="0" noProof="0" dirty="0">
                          <a:solidFill>
                            <a:schemeClr val="tx1"/>
                          </a:solidFill>
                          <a:latin typeface="Tahoma" pitchFamily="34" charset="0"/>
                          <a:ea typeface="+mn-ea"/>
                          <a:cs typeface="+mn-cs"/>
                        </a:rPr>
                        <a:t> l’Echéancier</a:t>
                      </a:r>
                      <a:endParaRPr lang="fr-FR" sz="900" b="0" kern="1200" noProof="0" dirty="0">
                        <a:solidFill>
                          <a:schemeClr val="tx1"/>
                        </a:solidFill>
                        <a:latin typeface="Tahoma" pitchFamily="34" charset="0"/>
                        <a:ea typeface="+mn-ea"/>
                        <a:cs typeface="+mn-cs"/>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67804">
                <a:tc>
                  <a:txBody>
                    <a:bodyPr/>
                    <a:lstStyle/>
                    <a:p>
                      <a:pPr marL="88900" marR="0" lvl="0" indent="-88900"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7. Gestion des coûts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7.1  Planifier la</a:t>
                      </a:r>
                      <a:r>
                        <a:rPr lang="fr-FR" sz="900" b="0" baseline="0" noProof="0" dirty="0">
                          <a:solidFill>
                            <a:schemeClr val="tx1"/>
                          </a:solidFill>
                          <a:latin typeface="Tahoma" pitchFamily="34" charset="0"/>
                        </a:rPr>
                        <a:t> gestion </a:t>
                      </a:r>
                      <a:r>
                        <a:rPr lang="fr-FR" sz="900" b="0" noProof="0" dirty="0">
                          <a:solidFill>
                            <a:schemeClr val="tx1"/>
                          </a:solidFill>
                          <a:latin typeface="Tahoma" pitchFamily="34" charset="0"/>
                        </a:rPr>
                        <a:t>des Coûts</a:t>
                      </a:r>
                    </a:p>
                    <a:p>
                      <a:pPr algn="l" eaLnBrk="1" hangingPunct="1">
                        <a:spcBef>
                          <a:spcPct val="30000"/>
                        </a:spcBef>
                        <a:buClr>
                          <a:srgbClr val="000099"/>
                        </a:buClr>
                      </a:pPr>
                      <a:r>
                        <a:rPr lang="fr-FR" sz="900" b="0" noProof="0" dirty="0">
                          <a:solidFill>
                            <a:schemeClr val="tx1"/>
                          </a:solidFill>
                          <a:latin typeface="Tahoma" pitchFamily="34" charset="0"/>
                        </a:rPr>
                        <a:t>7.2 Estimer les Coûts</a:t>
                      </a:r>
                    </a:p>
                    <a:p>
                      <a:pPr algn="l" eaLnBrk="1" hangingPunct="1">
                        <a:spcBef>
                          <a:spcPct val="30000"/>
                        </a:spcBef>
                        <a:buClr>
                          <a:srgbClr val="000099"/>
                        </a:buClr>
                      </a:pPr>
                      <a:r>
                        <a:rPr lang="fr-FR" sz="900" b="0" noProof="0" dirty="0">
                          <a:solidFill>
                            <a:schemeClr val="tx1"/>
                          </a:solidFill>
                          <a:latin typeface="Tahoma" pitchFamily="34" charset="0"/>
                        </a:rPr>
                        <a:t>7.3 Déterminer le Budget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7.4 Maîtriser</a:t>
                      </a:r>
                      <a:r>
                        <a:rPr lang="fr-FR" sz="900" b="0" baseline="0" noProof="0" dirty="0">
                          <a:solidFill>
                            <a:schemeClr val="tx1"/>
                          </a:solidFill>
                          <a:latin typeface="Tahoma" pitchFamily="34" charset="0"/>
                        </a:rPr>
                        <a:t> les Coûts</a:t>
                      </a:r>
                      <a:endParaRPr lang="fr-FR" sz="9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97023">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8. Gestion de la qualité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8.1 Planifier la</a:t>
                      </a:r>
                      <a:r>
                        <a:rPr lang="fr-FR" sz="900" b="0" baseline="0" noProof="0" dirty="0">
                          <a:solidFill>
                            <a:schemeClr val="tx1"/>
                          </a:solidFill>
                          <a:latin typeface="Tahoma" pitchFamily="34" charset="0"/>
                        </a:rPr>
                        <a:t> gestion </a:t>
                      </a:r>
                      <a:r>
                        <a:rPr lang="fr-FR" sz="900" b="0" noProof="0" dirty="0">
                          <a:solidFill>
                            <a:schemeClr val="tx1"/>
                          </a:solidFill>
                          <a:latin typeface="Tahoma" pitchFamily="34" charset="0"/>
                        </a:rPr>
                        <a:t>de</a:t>
                      </a:r>
                      <a:r>
                        <a:rPr lang="fr-FR" sz="900" b="0" baseline="0" noProof="0" dirty="0">
                          <a:solidFill>
                            <a:schemeClr val="tx1"/>
                          </a:solidFill>
                          <a:latin typeface="Tahoma" pitchFamily="34" charset="0"/>
                        </a:rPr>
                        <a:t> la Qualité</a:t>
                      </a:r>
                      <a:endParaRPr lang="fr-FR" sz="9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8.2 Gérer la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914400" rtl="0" eaLnBrk="1" fontAlgn="auto" latinLnBrk="0" hangingPunct="1">
                        <a:lnSpc>
                          <a:spcPct val="100000"/>
                        </a:lnSpc>
                        <a:spcBef>
                          <a:spcPct val="30000"/>
                        </a:spcBef>
                        <a:spcAft>
                          <a:spcPts val="0"/>
                        </a:spcAft>
                        <a:buClr>
                          <a:srgbClr val="000099"/>
                        </a:buClr>
                        <a:buSzTx/>
                        <a:buFontTx/>
                        <a:buNone/>
                        <a:tabLst/>
                        <a:defRPr/>
                      </a:pPr>
                      <a:r>
                        <a:rPr lang="fr-FR" sz="900" b="0" noProof="0" dirty="0">
                          <a:solidFill>
                            <a:schemeClr val="tx1"/>
                          </a:solidFill>
                          <a:latin typeface="Tahoma" pitchFamily="34" charset="0"/>
                        </a:rPr>
                        <a:t>8.3 Maitriser la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67804">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9. Gestion des ressources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900" b="0" noProof="0" dirty="0">
                          <a:solidFill>
                            <a:schemeClr val="tx1"/>
                          </a:solidFill>
                          <a:latin typeface="Tahoma" pitchFamily="34" charset="0"/>
                        </a:rPr>
                        <a:t>9.1 Planifier la</a:t>
                      </a:r>
                      <a:r>
                        <a:rPr lang="fr-FR" sz="900" b="0" baseline="0" noProof="0" dirty="0">
                          <a:solidFill>
                            <a:schemeClr val="tx1"/>
                          </a:solidFill>
                          <a:latin typeface="Tahoma" pitchFamily="34" charset="0"/>
                        </a:rPr>
                        <a:t> gestion </a:t>
                      </a:r>
                      <a:r>
                        <a:rPr lang="fr-FR" sz="900" b="0" noProof="0" dirty="0">
                          <a:solidFill>
                            <a:schemeClr val="tx1"/>
                          </a:solidFill>
                          <a:latin typeface="Tahoma" pitchFamily="34" charset="0"/>
                        </a:rPr>
                        <a:t> des Ressources </a:t>
                      </a:r>
                    </a:p>
                    <a:p>
                      <a:pPr marL="180975" marR="0" lvl="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900" b="0" noProof="0" dirty="0">
                          <a:solidFill>
                            <a:schemeClr val="tx1"/>
                          </a:solidFill>
                          <a:latin typeface="Tahoma" pitchFamily="34" charset="0"/>
                        </a:rPr>
                        <a:t>9.2 Estimer</a:t>
                      </a:r>
                      <a:r>
                        <a:rPr lang="fr-FR" sz="900" b="0" baseline="0" noProof="0" dirty="0">
                          <a:solidFill>
                            <a:schemeClr val="tx1"/>
                          </a:solidFill>
                          <a:latin typeface="Tahoma" pitchFamily="34" charset="0"/>
                        </a:rPr>
                        <a:t> les ressources nécessaires aux activités</a:t>
                      </a:r>
                      <a:r>
                        <a:rPr lang="fr-FR" sz="900" b="0" noProof="0" dirty="0">
                          <a:solidFill>
                            <a:schemeClr val="tx1"/>
                          </a:solidFill>
                          <a:latin typeface="Tahoma" pitchFamily="34" charset="0"/>
                        </a:rPr>
                        <a:t> </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9.3 Obtenir</a:t>
                      </a:r>
                      <a:r>
                        <a:rPr lang="fr-FR" sz="900" b="0" baseline="0" noProof="0" dirty="0">
                          <a:solidFill>
                            <a:schemeClr val="tx1"/>
                          </a:solidFill>
                          <a:latin typeface="Tahoma" pitchFamily="34" charset="0"/>
                        </a:rPr>
                        <a:t> les ressources</a:t>
                      </a:r>
                      <a:endParaRPr lang="fr-FR" sz="900" b="0" noProof="0" dirty="0">
                        <a:solidFill>
                          <a:schemeClr val="tx1"/>
                        </a:solidFill>
                        <a:latin typeface="Tahoma" pitchFamily="34" charset="0"/>
                      </a:endParaRPr>
                    </a:p>
                    <a:p>
                      <a:pPr algn="l" eaLnBrk="1" hangingPunct="1">
                        <a:spcBef>
                          <a:spcPct val="30000"/>
                        </a:spcBef>
                        <a:buClr>
                          <a:srgbClr val="000099"/>
                        </a:buClr>
                      </a:pPr>
                      <a:r>
                        <a:rPr lang="fr-FR" sz="900" b="0" noProof="0" dirty="0">
                          <a:solidFill>
                            <a:schemeClr val="tx1"/>
                          </a:solidFill>
                          <a:latin typeface="Tahoma" pitchFamily="34" charset="0"/>
                        </a:rPr>
                        <a:t>9.4 Développer l’Equipe</a:t>
                      </a:r>
                    </a:p>
                    <a:p>
                      <a:pPr algn="l" eaLnBrk="1" hangingPunct="1">
                        <a:spcBef>
                          <a:spcPct val="30000"/>
                        </a:spcBef>
                        <a:buClr>
                          <a:srgbClr val="000099"/>
                        </a:buClr>
                      </a:pPr>
                      <a:r>
                        <a:rPr lang="fr-FR" sz="900" b="0" noProof="0" dirty="0">
                          <a:solidFill>
                            <a:schemeClr val="tx1"/>
                          </a:solidFill>
                          <a:latin typeface="Tahoma" pitchFamily="34" charset="0"/>
                        </a:rPr>
                        <a:t>9.5 Gérer l’Equipe</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defRPr/>
                      </a:pPr>
                      <a:r>
                        <a:rPr lang="fr-FR" sz="900" b="0" noProof="0" dirty="0">
                          <a:solidFill>
                            <a:schemeClr val="tx1"/>
                          </a:solidFill>
                          <a:latin typeface="Tahoma" pitchFamily="34" charset="0"/>
                        </a:rPr>
                        <a:t>9.6</a:t>
                      </a:r>
                      <a:r>
                        <a:rPr lang="fr-FR" sz="900" b="0" baseline="0" noProof="0" dirty="0">
                          <a:solidFill>
                            <a:schemeClr val="tx1"/>
                          </a:solidFill>
                          <a:latin typeface="Tahoma" pitchFamily="34" charset="0"/>
                        </a:rPr>
                        <a:t> Maîtriser les ressources</a:t>
                      </a:r>
                      <a:endParaRPr lang="fr-FR" sz="900" b="0" noProof="0" dirty="0">
                        <a:solidFill>
                          <a:schemeClr val="tx1"/>
                        </a:solidFill>
                        <a:latin typeface="Tahoma" pitchFamily="34" charset="0"/>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1"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8C1104"/>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2036">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10. Gestion des communications du projet (3)</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10.1 Planifier le</a:t>
                      </a:r>
                      <a:r>
                        <a:rPr lang="fr-FR" sz="900" b="0" baseline="0" noProof="0" dirty="0">
                          <a:solidFill>
                            <a:schemeClr val="tx1"/>
                          </a:solidFill>
                          <a:latin typeface="Tahoma" pitchFamily="34" charset="0"/>
                        </a:rPr>
                        <a:t> gestion</a:t>
                      </a:r>
                      <a:r>
                        <a:rPr lang="fr-FR" sz="900" b="0" noProof="0" dirty="0">
                          <a:solidFill>
                            <a:schemeClr val="tx1"/>
                          </a:solidFill>
                          <a:latin typeface="Tahoma" pitchFamily="34" charset="0"/>
                        </a:rPr>
                        <a:t> des  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10.2 Gérer les</a:t>
                      </a:r>
                      <a:r>
                        <a:rPr lang="fr-FR" sz="900" b="0" baseline="0" noProof="0" dirty="0">
                          <a:solidFill>
                            <a:schemeClr val="tx1"/>
                          </a:solidFill>
                          <a:latin typeface="Tahoma" pitchFamily="34" charset="0"/>
                        </a:rPr>
                        <a:t> Communications</a:t>
                      </a:r>
                      <a:endParaRPr lang="fr-FR" sz="9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10.3 Maîtriser</a:t>
                      </a:r>
                      <a:r>
                        <a:rPr lang="fr-FR" sz="900" b="0" baseline="0" noProof="0" dirty="0">
                          <a:solidFill>
                            <a:schemeClr val="tx1"/>
                          </a:solidFill>
                          <a:latin typeface="Tahoma" pitchFamily="34" charset="0"/>
                        </a:rPr>
                        <a:t> les </a:t>
                      </a:r>
                      <a:r>
                        <a:rPr lang="fr-FR" sz="900" b="0" noProof="0" dirty="0">
                          <a:solidFill>
                            <a:schemeClr val="tx1"/>
                          </a:solidFill>
                          <a:latin typeface="Tahoma" pitchFamily="34" charset="0"/>
                        </a:rPr>
                        <a:t>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974985">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11. Gestion des Risques du projet (7)</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11.1 Planifier la gestion des Risques</a:t>
                      </a:r>
                    </a:p>
                    <a:p>
                      <a:pPr algn="l" eaLnBrk="1" hangingPunct="1">
                        <a:spcBef>
                          <a:spcPct val="30000"/>
                        </a:spcBef>
                        <a:buClr>
                          <a:srgbClr val="000099"/>
                        </a:buClr>
                      </a:pPr>
                      <a:r>
                        <a:rPr lang="fr-FR" sz="900" b="0" noProof="0" dirty="0">
                          <a:solidFill>
                            <a:schemeClr val="tx1"/>
                          </a:solidFill>
                          <a:latin typeface="Tahoma" pitchFamily="34" charset="0"/>
                        </a:rPr>
                        <a:t>11.2 Identifier les Risques</a:t>
                      </a:r>
                    </a:p>
                    <a:p>
                      <a:pPr marL="180975" indent="-180975" algn="l" eaLnBrk="1" hangingPunct="1">
                        <a:spcBef>
                          <a:spcPct val="30000"/>
                        </a:spcBef>
                        <a:buClr>
                          <a:srgbClr val="000099"/>
                        </a:buClr>
                      </a:pPr>
                      <a:r>
                        <a:rPr lang="fr-FR" sz="900" b="0" noProof="0" dirty="0">
                          <a:solidFill>
                            <a:schemeClr val="tx1"/>
                          </a:solidFill>
                          <a:latin typeface="Tahoma" pitchFamily="34" charset="0"/>
                        </a:rPr>
                        <a:t>11.3 Mettre</a:t>
                      </a:r>
                      <a:r>
                        <a:rPr lang="fr-FR" sz="900" b="0" baseline="0" noProof="0" dirty="0">
                          <a:solidFill>
                            <a:schemeClr val="tx1"/>
                          </a:solidFill>
                          <a:latin typeface="Tahoma" pitchFamily="34" charset="0"/>
                        </a:rPr>
                        <a:t> en </a:t>
                      </a:r>
                      <a:r>
                        <a:rPr lang="fr-FR" sz="900" b="0" kern="1200" noProof="0" dirty="0">
                          <a:solidFill>
                            <a:schemeClr val="tx1"/>
                          </a:solidFill>
                          <a:latin typeface="Tahoma" pitchFamily="34" charset="0"/>
                          <a:ea typeface="+mn-ea"/>
                          <a:cs typeface="+mn-cs"/>
                        </a:rPr>
                        <a:t>œuvre</a:t>
                      </a:r>
                      <a:r>
                        <a:rPr lang="fr-FR" sz="900" b="0" baseline="0" noProof="0" dirty="0">
                          <a:solidFill>
                            <a:schemeClr val="tx1"/>
                          </a:solidFill>
                          <a:latin typeface="Tahoma" pitchFamily="34" charset="0"/>
                        </a:rPr>
                        <a:t> l’Analyse Qualitative des Risques</a:t>
                      </a:r>
                      <a:endParaRPr lang="fr-FR" sz="900" b="0" noProof="0" dirty="0">
                        <a:solidFill>
                          <a:schemeClr val="tx1"/>
                        </a:solidFill>
                        <a:latin typeface="Tahoma" pitchFamily="34" charset="0"/>
                      </a:endParaRPr>
                    </a:p>
                    <a:p>
                      <a:pPr marL="180975" indent="-180975" algn="l" eaLnBrk="1" hangingPunct="1">
                        <a:spcBef>
                          <a:spcPct val="30000"/>
                        </a:spcBef>
                        <a:buClr>
                          <a:srgbClr val="000099"/>
                        </a:buClr>
                      </a:pPr>
                      <a:r>
                        <a:rPr lang="fr-FR" sz="900" b="0" noProof="0" dirty="0">
                          <a:solidFill>
                            <a:schemeClr val="tx1"/>
                          </a:solidFill>
                          <a:latin typeface="Tahoma" pitchFamily="34" charset="0"/>
                        </a:rPr>
                        <a:t>11.4 Mettre</a:t>
                      </a:r>
                      <a:r>
                        <a:rPr lang="fr-FR" sz="900" b="0" baseline="0" noProof="0" dirty="0">
                          <a:solidFill>
                            <a:schemeClr val="tx1"/>
                          </a:solidFill>
                          <a:latin typeface="Tahoma" pitchFamily="34" charset="0"/>
                        </a:rPr>
                        <a:t> en œuvre l’Analyse Quantitative des Risques</a:t>
                      </a:r>
                      <a:endParaRPr lang="fr-FR" sz="900" b="0" noProof="0" dirty="0">
                        <a:solidFill>
                          <a:schemeClr val="tx1"/>
                        </a:solidFill>
                        <a:latin typeface="Tahoma" pitchFamily="34" charset="0"/>
                      </a:endParaRPr>
                    </a:p>
                    <a:p>
                      <a:pPr algn="l" eaLnBrk="1" hangingPunct="1">
                        <a:spcBef>
                          <a:spcPct val="30000"/>
                        </a:spcBef>
                        <a:buClr>
                          <a:srgbClr val="000099"/>
                        </a:buClr>
                      </a:pPr>
                      <a:r>
                        <a:rPr lang="fr-FR" sz="900" b="0" noProof="0" dirty="0">
                          <a:solidFill>
                            <a:schemeClr val="tx1"/>
                          </a:solidFill>
                          <a:latin typeface="Tahoma" pitchFamily="34" charset="0"/>
                        </a:rPr>
                        <a:t>11.5 Planifier les Réponses aux Risques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defRPr/>
                      </a:pPr>
                      <a:r>
                        <a:rPr lang="fr-FR" sz="900" b="0" noProof="0" dirty="0">
                          <a:solidFill>
                            <a:schemeClr val="tx1"/>
                          </a:solidFill>
                          <a:latin typeface="Tahoma" pitchFamily="34" charset="0"/>
                        </a:rPr>
                        <a:t>11.6 Appliquer les réponses aux Risques</a:t>
                      </a:r>
                    </a:p>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0" noProof="0" dirty="0">
                          <a:solidFill>
                            <a:schemeClr val="tx1"/>
                          </a:solidFill>
                          <a:latin typeface="Tahoma" pitchFamily="34" charset="0"/>
                        </a:rPr>
                        <a:t>11.7  Maîtriser</a:t>
                      </a:r>
                      <a:r>
                        <a:rPr lang="fr-FR" sz="900" b="0" baseline="0" noProof="0" dirty="0">
                          <a:solidFill>
                            <a:schemeClr val="tx1"/>
                          </a:solidFill>
                          <a:latin typeface="Tahoma" pitchFamily="34" charset="0"/>
                        </a:rPr>
                        <a:t> les Risques</a:t>
                      </a:r>
                      <a:endParaRPr lang="fr-FR" sz="9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9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68572">
                <a:tc>
                  <a:txBody>
                    <a:bodyPr/>
                    <a:lstStyle/>
                    <a:p>
                      <a:pPr marL="85725" marR="0" lvl="0" indent="-85725" algn="ctr"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12. Gestion des approvisionnements du projet (3)</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10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1000" b="0" noProof="0" dirty="0">
                          <a:solidFill>
                            <a:schemeClr val="tx1"/>
                          </a:solidFill>
                          <a:latin typeface="Tahoma" pitchFamily="34" charset="0"/>
                        </a:rPr>
                        <a:t>12.1 Planifier la gestion des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1000" b="0" noProof="0" dirty="0">
                          <a:solidFill>
                            <a:schemeClr val="tx1"/>
                          </a:solidFill>
                          <a:latin typeface="Tahoma" pitchFamily="34" charset="0"/>
                        </a:rPr>
                        <a:t>12.2 Procéder aux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1000" b="0" noProof="0" dirty="0">
                          <a:solidFill>
                            <a:schemeClr val="tx1"/>
                          </a:solidFill>
                          <a:latin typeface="Tahoma" pitchFamily="34" charset="0"/>
                        </a:rPr>
                        <a:t>12.3 Maîtriser</a:t>
                      </a:r>
                      <a:r>
                        <a:rPr lang="fr-FR" sz="1000" b="0" baseline="0" noProof="0" dirty="0">
                          <a:solidFill>
                            <a:schemeClr val="tx1"/>
                          </a:solidFill>
                          <a:latin typeface="Tahoma" pitchFamily="34" charset="0"/>
                        </a:rPr>
                        <a:t> les Approvisionnements</a:t>
                      </a:r>
                      <a:endParaRPr lang="fr-FR" sz="10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10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401650">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900" b="1" i="0" u="none" strike="noStrike" kern="1200" cap="none" spc="0" normalizeH="0" baseline="0" noProof="0" dirty="0">
                          <a:ln>
                            <a:noFill/>
                          </a:ln>
                          <a:solidFill>
                            <a:srgbClr val="000000"/>
                          </a:solidFill>
                          <a:effectLst/>
                          <a:uLnTx/>
                          <a:uFillTx/>
                          <a:latin typeface="Tahoma" pitchFamily="34" charset="0"/>
                          <a:ea typeface="+mn-ea"/>
                          <a:cs typeface="+mn-cs"/>
                        </a:rPr>
                        <a:t>13. Gestion des Parties Prenantes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80975" marR="0" lvl="0" indent="-180975"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1000" b="0" noProof="0" dirty="0">
                          <a:solidFill>
                            <a:schemeClr val="tx1"/>
                          </a:solidFill>
                          <a:latin typeface="Tahoma" pitchFamily="34" charset="0"/>
                        </a:rPr>
                        <a:t>13.1 Identifier</a:t>
                      </a:r>
                      <a:r>
                        <a:rPr lang="fr-FR" sz="1000" b="0" baseline="0" noProof="0" dirty="0">
                          <a:solidFill>
                            <a:schemeClr val="tx1"/>
                          </a:solidFill>
                          <a:latin typeface="Tahoma" pitchFamily="34" charset="0"/>
                        </a:rPr>
                        <a:t> les Parties Prenantes</a:t>
                      </a:r>
                      <a:endParaRPr lang="fr-FR" sz="10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1000" b="0" noProof="0" dirty="0">
                          <a:solidFill>
                            <a:schemeClr val="tx1"/>
                          </a:solidFill>
                          <a:latin typeface="Tahoma" pitchFamily="34" charset="0"/>
                        </a:rPr>
                        <a:t>13.2 Planifier l’engagement des Parties Prenantes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1000" b="0" noProof="0" dirty="0">
                          <a:solidFill>
                            <a:schemeClr val="tx1"/>
                          </a:solidFill>
                          <a:latin typeface="Tahoma" pitchFamily="34" charset="0"/>
                        </a:rPr>
                        <a:t>13.3 Gérer l’</a:t>
                      </a:r>
                      <a:r>
                        <a:rPr lang="fr-FR" sz="1000" b="0" baseline="0" noProof="0" dirty="0">
                          <a:solidFill>
                            <a:schemeClr val="tx1"/>
                          </a:solidFill>
                          <a:latin typeface="Tahoma" pitchFamily="34" charset="0"/>
                        </a:rPr>
                        <a:t>Engagement des Parties Prenantes</a:t>
                      </a:r>
                      <a:endParaRPr lang="fr-FR" sz="10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1000" b="0" noProof="0" dirty="0">
                          <a:solidFill>
                            <a:schemeClr val="tx1"/>
                          </a:solidFill>
                          <a:latin typeface="Tahoma" pitchFamily="34" charset="0"/>
                        </a:rPr>
                        <a:t>13.4 Maîtriser</a:t>
                      </a:r>
                      <a:r>
                        <a:rPr lang="fr-FR" sz="1000" b="0" baseline="0" noProof="0" dirty="0">
                          <a:solidFill>
                            <a:schemeClr val="tx1"/>
                          </a:solidFill>
                          <a:latin typeface="Tahoma" pitchFamily="34" charset="0"/>
                        </a:rPr>
                        <a:t> l’Engagement des Parties Prenantes</a:t>
                      </a:r>
                      <a:endParaRPr lang="fr-FR" sz="10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10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cxnSp>
        <p:nvCxnSpPr>
          <p:cNvPr id="3" name="Connecteur droit 2">
            <a:extLst>
              <a:ext uri="{FF2B5EF4-FFF2-40B4-BE49-F238E27FC236}">
                <a16:creationId xmlns:a16="http://schemas.microsoft.com/office/drawing/2014/main" id="{D5E285B6-0DDC-4A52-817B-4EE5D90542FC}"/>
              </a:ext>
            </a:extLst>
          </p:cNvPr>
          <p:cNvCxnSpPr>
            <a:cxnSpLocks/>
          </p:cNvCxnSpPr>
          <p:nvPr/>
        </p:nvCxnSpPr>
        <p:spPr>
          <a:xfrm>
            <a:off x="189186" y="82193"/>
            <a:ext cx="2471821" cy="692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ZoneTexte 3"/>
          <p:cNvSpPr txBox="1"/>
          <p:nvPr/>
        </p:nvSpPr>
        <p:spPr>
          <a:xfrm>
            <a:off x="636998" y="41096"/>
            <a:ext cx="2221343" cy="415498"/>
          </a:xfrm>
          <a:prstGeom prst="rect">
            <a:avLst/>
          </a:prstGeom>
          <a:noFill/>
          <a:ln>
            <a:noFill/>
          </a:ln>
        </p:spPr>
        <p:txBody>
          <a:bodyPr wrap="square" rtlCol="0">
            <a:spAutoFit/>
          </a:bodyPr>
          <a:lstStyle/>
          <a:p>
            <a:r>
              <a:rPr lang="fr-FR" sz="1050" b="1" dirty="0">
                <a:solidFill>
                  <a:srgbClr val="0F0F0F"/>
                </a:solidFill>
                <a:latin typeface="Arial" charset="0"/>
              </a:rPr>
              <a:t>5 Groupes de Processus  </a:t>
            </a:r>
          </a:p>
          <a:p>
            <a:endParaRPr lang="fr-FR" sz="1050" dirty="0"/>
          </a:p>
        </p:txBody>
      </p:sp>
      <p:sp>
        <p:nvSpPr>
          <p:cNvPr id="5" name="ZoneTexte 4"/>
          <p:cNvSpPr txBox="1"/>
          <p:nvPr/>
        </p:nvSpPr>
        <p:spPr>
          <a:xfrm>
            <a:off x="189184" y="359596"/>
            <a:ext cx="1393035" cy="553998"/>
          </a:xfrm>
          <a:prstGeom prst="rect">
            <a:avLst/>
          </a:prstGeom>
          <a:noFill/>
        </p:spPr>
        <p:txBody>
          <a:bodyPr wrap="square" rtlCol="0">
            <a:spAutoFit/>
          </a:bodyPr>
          <a:lstStyle/>
          <a:p>
            <a:pPr lvl="0" fontAlgn="base">
              <a:spcBef>
                <a:spcPct val="0"/>
              </a:spcBef>
              <a:spcAft>
                <a:spcPct val="0"/>
              </a:spcAft>
              <a:buClr>
                <a:srgbClr val="4B36EA"/>
              </a:buClr>
              <a:buSzPct val="130000"/>
              <a:tabLst>
                <a:tab pos="7718425" algn="r"/>
              </a:tabLst>
            </a:pPr>
            <a:r>
              <a:rPr lang="fr-FR" sz="1050" b="1" dirty="0">
                <a:solidFill>
                  <a:srgbClr val="0F0F0F"/>
                </a:solidFill>
                <a:latin typeface="Arial" charset="0"/>
              </a:rPr>
              <a:t>10. Domaines de</a:t>
            </a:r>
          </a:p>
          <a:p>
            <a:pPr lvl="0" fontAlgn="base">
              <a:spcBef>
                <a:spcPct val="0"/>
              </a:spcBef>
              <a:spcAft>
                <a:spcPct val="0"/>
              </a:spcAft>
              <a:buClr>
                <a:srgbClr val="4B36EA"/>
              </a:buClr>
              <a:buSzPct val="130000"/>
              <a:tabLst>
                <a:tab pos="7718425" algn="r"/>
              </a:tabLst>
            </a:pPr>
            <a:r>
              <a:rPr lang="fr-FR" sz="1050" b="1" dirty="0">
                <a:solidFill>
                  <a:srgbClr val="0F0F0F"/>
                </a:solidFill>
                <a:latin typeface="Arial" charset="0"/>
              </a:rPr>
              <a:t>Connaissance</a:t>
            </a:r>
            <a:endParaRPr lang="en-US" sz="1050" b="1" dirty="0">
              <a:solidFill>
                <a:srgbClr val="0F0F0F"/>
              </a:solidFill>
              <a:latin typeface="Arial" charset="0"/>
            </a:endParaRPr>
          </a:p>
          <a:p>
            <a:endParaRPr lang="fr-FR" sz="900" dirty="0"/>
          </a:p>
        </p:txBody>
      </p:sp>
      <p:sp>
        <p:nvSpPr>
          <p:cNvPr id="2" name="Espace réservé du pied de page 1">
            <a:extLst>
              <a:ext uri="{FF2B5EF4-FFF2-40B4-BE49-F238E27FC236}">
                <a16:creationId xmlns:a16="http://schemas.microsoft.com/office/drawing/2014/main" id="{550084E1-D7CB-4553-B870-2C83FD184ABA}"/>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34136609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1292662"/>
          </a:xfrm>
          <a:prstGeom prst="rect">
            <a:avLst/>
          </a:prstGeom>
          <a:solidFill>
            <a:schemeClr val="accent6">
              <a:lumMod val="20000"/>
              <a:lumOff val="80000"/>
            </a:schemeClr>
          </a:solidFill>
        </p:spPr>
        <p:txBody>
          <a:bodyPr wrap="square" rtlCol="0">
            <a:spAutoFit/>
          </a:bodyPr>
          <a:lstStyle/>
          <a:p>
            <a:pPr algn="ctr"/>
            <a:r>
              <a:rPr lang="fr-FR" sz="2600" b="1" dirty="0"/>
              <a:t>Processus de management de projet</a:t>
            </a:r>
          </a:p>
        </p:txBody>
      </p:sp>
      <p:sp>
        <p:nvSpPr>
          <p:cNvPr id="5" name="ZoneTexte 4">
            <a:extLst>
              <a:ext uri="{FF2B5EF4-FFF2-40B4-BE49-F238E27FC236}">
                <a16:creationId xmlns:a16="http://schemas.microsoft.com/office/drawing/2014/main" id="{658AC54D-374F-4797-855F-FA188074A450}"/>
              </a:ext>
            </a:extLst>
          </p:cNvPr>
          <p:cNvSpPr txBox="1"/>
          <p:nvPr/>
        </p:nvSpPr>
        <p:spPr>
          <a:xfrm>
            <a:off x="3367867" y="2691618"/>
            <a:ext cx="2729536" cy="646331"/>
          </a:xfrm>
          <a:prstGeom prst="rect">
            <a:avLst/>
          </a:prstGeom>
          <a:noFill/>
          <a:ln>
            <a:solidFill>
              <a:schemeClr val="tx2"/>
            </a:solidFill>
          </a:ln>
        </p:spPr>
        <p:txBody>
          <a:bodyPr wrap="square" rtlCol="0">
            <a:spAutoFit/>
          </a:bodyPr>
          <a:lstStyle/>
          <a:p>
            <a:r>
              <a:rPr lang="fr-FR" sz="3600" dirty="0"/>
              <a:t>49 Processus</a:t>
            </a:r>
          </a:p>
        </p:txBody>
      </p:sp>
      <p:sp>
        <p:nvSpPr>
          <p:cNvPr id="7" name="ZoneTexte 6">
            <a:extLst>
              <a:ext uri="{FF2B5EF4-FFF2-40B4-BE49-F238E27FC236}">
                <a16:creationId xmlns:a16="http://schemas.microsoft.com/office/drawing/2014/main" id="{5935F780-A735-47BF-B63C-D493253D3A67}"/>
              </a:ext>
            </a:extLst>
          </p:cNvPr>
          <p:cNvSpPr txBox="1"/>
          <p:nvPr/>
        </p:nvSpPr>
        <p:spPr>
          <a:xfrm>
            <a:off x="7545573" y="3904242"/>
            <a:ext cx="4081217" cy="1077218"/>
          </a:xfrm>
          <a:prstGeom prst="rect">
            <a:avLst/>
          </a:prstGeom>
          <a:noFill/>
          <a:ln>
            <a:solidFill>
              <a:srgbClr val="FF0000"/>
            </a:solidFill>
          </a:ln>
        </p:spPr>
        <p:txBody>
          <a:bodyPr wrap="square" rtlCol="0">
            <a:spAutoFit/>
          </a:bodyPr>
          <a:lstStyle/>
          <a:p>
            <a:r>
              <a:rPr lang="fr-FR" sz="3200" dirty="0"/>
              <a:t>10 domaines de connaissance</a:t>
            </a:r>
          </a:p>
        </p:txBody>
      </p:sp>
      <p:sp>
        <p:nvSpPr>
          <p:cNvPr id="8" name="ZoneTexte 7">
            <a:extLst>
              <a:ext uri="{FF2B5EF4-FFF2-40B4-BE49-F238E27FC236}">
                <a16:creationId xmlns:a16="http://schemas.microsoft.com/office/drawing/2014/main" id="{4AA7710F-6143-4EBA-ADAC-C37BB477B038}"/>
              </a:ext>
            </a:extLst>
          </p:cNvPr>
          <p:cNvSpPr txBox="1"/>
          <p:nvPr/>
        </p:nvSpPr>
        <p:spPr>
          <a:xfrm>
            <a:off x="7609331" y="1664406"/>
            <a:ext cx="4139322" cy="584775"/>
          </a:xfrm>
          <a:prstGeom prst="rect">
            <a:avLst/>
          </a:prstGeom>
          <a:noFill/>
          <a:ln>
            <a:solidFill>
              <a:srgbClr val="FF0000"/>
            </a:solidFill>
          </a:ln>
        </p:spPr>
        <p:txBody>
          <a:bodyPr wrap="square" rtlCol="0">
            <a:spAutoFit/>
          </a:bodyPr>
          <a:lstStyle/>
          <a:p>
            <a:r>
              <a:rPr lang="fr-FR" sz="3200" dirty="0"/>
              <a:t>5 Groupes de Processus</a:t>
            </a:r>
          </a:p>
        </p:txBody>
      </p:sp>
      <p:cxnSp>
        <p:nvCxnSpPr>
          <p:cNvPr id="9" name="Connecteur droit avec flèche 8">
            <a:extLst>
              <a:ext uri="{FF2B5EF4-FFF2-40B4-BE49-F238E27FC236}">
                <a16:creationId xmlns:a16="http://schemas.microsoft.com/office/drawing/2014/main" id="{AF93F212-9B63-43A1-9C06-F77D7F1C131F}"/>
              </a:ext>
            </a:extLst>
          </p:cNvPr>
          <p:cNvCxnSpPr>
            <a:cxnSpLocks/>
          </p:cNvCxnSpPr>
          <p:nvPr/>
        </p:nvCxnSpPr>
        <p:spPr>
          <a:xfrm flipV="1">
            <a:off x="6097403" y="1895238"/>
            <a:ext cx="1511928" cy="81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FD92F084-765A-4E67-8EA6-30A0CD7C4096}"/>
              </a:ext>
            </a:extLst>
          </p:cNvPr>
          <p:cNvCxnSpPr>
            <a:cxnSpLocks/>
          </p:cNvCxnSpPr>
          <p:nvPr/>
        </p:nvCxnSpPr>
        <p:spPr>
          <a:xfrm>
            <a:off x="6097403" y="3337949"/>
            <a:ext cx="1442655" cy="970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938959D0-2FED-4BF1-B0DD-352B91895F79}"/>
              </a:ext>
            </a:extLst>
          </p:cNvPr>
          <p:cNvSpPr txBox="1"/>
          <p:nvPr/>
        </p:nvSpPr>
        <p:spPr>
          <a:xfrm>
            <a:off x="2978726" y="5732992"/>
            <a:ext cx="8769927" cy="461665"/>
          </a:xfrm>
          <a:prstGeom prst="rect">
            <a:avLst/>
          </a:prstGeom>
          <a:noFill/>
        </p:spPr>
        <p:txBody>
          <a:bodyPr wrap="square" rtlCol="0">
            <a:spAutoFit/>
          </a:bodyPr>
          <a:lstStyle/>
          <a:p>
            <a:r>
              <a:rPr lang="fr-FR" sz="2400" b="1" dirty="0"/>
              <a:t>Tous les processus s’enchainent pour former le travail du projet</a:t>
            </a:r>
          </a:p>
        </p:txBody>
      </p:sp>
      <p:sp>
        <p:nvSpPr>
          <p:cNvPr id="2" name="Espace réservé du pied de page 1">
            <a:extLst>
              <a:ext uri="{FF2B5EF4-FFF2-40B4-BE49-F238E27FC236}">
                <a16:creationId xmlns:a16="http://schemas.microsoft.com/office/drawing/2014/main" id="{9682FC25-0B98-4500-8D36-F89753DD7F27}"/>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3951476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1208890" y="198797"/>
            <a:ext cx="9144000" cy="923422"/>
          </a:xfrm>
          <a:solidFill>
            <a:schemeClr val="accent1"/>
          </a:solidFill>
        </p:spPr>
        <p:txBody>
          <a:bodyPr>
            <a:normAutofit fontScale="90000"/>
          </a:bodyPr>
          <a:lstStyle/>
          <a:p>
            <a:r>
              <a:rPr lang="fr-FR" sz="6600" b="1" dirty="0">
                <a:solidFill>
                  <a:schemeClr val="bg1"/>
                </a:solidFill>
              </a:rPr>
              <a:t>NORME PMI</a:t>
            </a:r>
          </a:p>
        </p:txBody>
      </p:sp>
      <p:sp>
        <p:nvSpPr>
          <p:cNvPr id="6" name="ZoneTexte 5">
            <a:extLst>
              <a:ext uri="{FF2B5EF4-FFF2-40B4-BE49-F238E27FC236}">
                <a16:creationId xmlns:a16="http://schemas.microsoft.com/office/drawing/2014/main" id="{CDE74A47-AE9F-40C3-9800-D15FB79A9B8A}"/>
              </a:ext>
            </a:extLst>
          </p:cNvPr>
          <p:cNvSpPr txBox="1"/>
          <p:nvPr/>
        </p:nvSpPr>
        <p:spPr>
          <a:xfrm>
            <a:off x="142090" y="2780064"/>
            <a:ext cx="3820308" cy="1200329"/>
          </a:xfrm>
          <a:prstGeom prst="rect">
            <a:avLst/>
          </a:prstGeom>
          <a:solidFill>
            <a:srgbClr val="FF0000"/>
          </a:solidFill>
          <a:ln>
            <a:solidFill>
              <a:srgbClr val="FF0000"/>
            </a:solidFill>
          </a:ln>
        </p:spPr>
        <p:txBody>
          <a:bodyPr wrap="square" rtlCol="0">
            <a:spAutoFit/>
          </a:bodyPr>
          <a:lstStyle/>
          <a:p>
            <a:pPr algn="ctr"/>
            <a:r>
              <a:rPr lang="fr-FR" sz="3600" b="1" dirty="0">
                <a:solidFill>
                  <a:schemeClr val="bg1"/>
                </a:solidFill>
              </a:rPr>
              <a:t>5 GROUPES DE PROCESSUS</a:t>
            </a:r>
          </a:p>
        </p:txBody>
      </p:sp>
      <p:sp>
        <p:nvSpPr>
          <p:cNvPr id="8" name="ZoneTexte 7">
            <a:extLst>
              <a:ext uri="{FF2B5EF4-FFF2-40B4-BE49-F238E27FC236}">
                <a16:creationId xmlns:a16="http://schemas.microsoft.com/office/drawing/2014/main" id="{566E406F-151C-48EE-86FE-D1B3FF930402}"/>
              </a:ext>
            </a:extLst>
          </p:cNvPr>
          <p:cNvSpPr txBox="1"/>
          <p:nvPr/>
        </p:nvSpPr>
        <p:spPr>
          <a:xfrm>
            <a:off x="4457777" y="1165958"/>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d’initialisation (2)  </a:t>
            </a:r>
            <a:r>
              <a:rPr lang="fr-FR" dirty="0" err="1"/>
              <a:t>Initiating</a:t>
            </a:r>
            <a:r>
              <a:rPr lang="fr-FR" dirty="0"/>
              <a:t> process Group </a:t>
            </a:r>
          </a:p>
        </p:txBody>
      </p:sp>
      <p:sp>
        <p:nvSpPr>
          <p:cNvPr id="9" name="ZoneTexte 8">
            <a:extLst>
              <a:ext uri="{FF2B5EF4-FFF2-40B4-BE49-F238E27FC236}">
                <a16:creationId xmlns:a16="http://schemas.microsoft.com/office/drawing/2014/main" id="{40504628-5CFD-42D9-8AA6-231509E4ED61}"/>
              </a:ext>
            </a:extLst>
          </p:cNvPr>
          <p:cNvSpPr txBox="1"/>
          <p:nvPr/>
        </p:nvSpPr>
        <p:spPr>
          <a:xfrm>
            <a:off x="4457778" y="2145732"/>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planification (24)</a:t>
            </a:r>
          </a:p>
          <a:p>
            <a:r>
              <a:rPr lang="fr-FR" dirty="0" err="1"/>
              <a:t>Planing</a:t>
            </a:r>
            <a:r>
              <a:rPr lang="fr-FR" dirty="0"/>
              <a:t> process group </a:t>
            </a:r>
          </a:p>
        </p:txBody>
      </p:sp>
      <p:sp>
        <p:nvSpPr>
          <p:cNvPr id="11" name="ZoneTexte 10">
            <a:extLst>
              <a:ext uri="{FF2B5EF4-FFF2-40B4-BE49-F238E27FC236}">
                <a16:creationId xmlns:a16="http://schemas.microsoft.com/office/drawing/2014/main" id="{43A79928-EEFD-49D3-B882-32045AF6F495}"/>
              </a:ext>
            </a:extLst>
          </p:cNvPr>
          <p:cNvSpPr txBox="1"/>
          <p:nvPr/>
        </p:nvSpPr>
        <p:spPr>
          <a:xfrm>
            <a:off x="4457778" y="3087841"/>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d’exécution (10)</a:t>
            </a:r>
          </a:p>
          <a:p>
            <a:r>
              <a:rPr lang="fr-FR" dirty="0" err="1"/>
              <a:t>Executing</a:t>
            </a:r>
            <a:r>
              <a:rPr lang="fr-FR" dirty="0"/>
              <a:t> process Group </a:t>
            </a:r>
          </a:p>
        </p:txBody>
      </p:sp>
      <p:sp>
        <p:nvSpPr>
          <p:cNvPr id="13" name="ZoneTexte 12">
            <a:extLst>
              <a:ext uri="{FF2B5EF4-FFF2-40B4-BE49-F238E27FC236}">
                <a16:creationId xmlns:a16="http://schemas.microsoft.com/office/drawing/2014/main" id="{6DCF8459-22C1-4D08-9FFF-7AD5BCE1A1B7}"/>
              </a:ext>
            </a:extLst>
          </p:cNvPr>
          <p:cNvSpPr txBox="1"/>
          <p:nvPr/>
        </p:nvSpPr>
        <p:spPr>
          <a:xfrm>
            <a:off x="4457779" y="4129170"/>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maitrise (12)</a:t>
            </a:r>
          </a:p>
          <a:p>
            <a:r>
              <a:rPr lang="fr-FR" dirty="0"/>
              <a:t>Monitoring and </a:t>
            </a:r>
            <a:r>
              <a:rPr lang="fr-FR" dirty="0" err="1"/>
              <a:t>Controlling</a:t>
            </a:r>
            <a:r>
              <a:rPr lang="fr-FR" dirty="0"/>
              <a:t> Processus Group</a:t>
            </a:r>
          </a:p>
        </p:txBody>
      </p:sp>
      <p:sp>
        <p:nvSpPr>
          <p:cNvPr id="14" name="ZoneTexte 13">
            <a:extLst>
              <a:ext uri="{FF2B5EF4-FFF2-40B4-BE49-F238E27FC236}">
                <a16:creationId xmlns:a16="http://schemas.microsoft.com/office/drawing/2014/main" id="{E97EDEB9-0692-49AD-9196-7B953EBAF83A}"/>
              </a:ext>
            </a:extLst>
          </p:cNvPr>
          <p:cNvSpPr txBox="1"/>
          <p:nvPr/>
        </p:nvSpPr>
        <p:spPr>
          <a:xfrm>
            <a:off x="4457777" y="5158501"/>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clôture</a:t>
            </a:r>
          </a:p>
          <a:p>
            <a:r>
              <a:rPr lang="fr-FR" dirty="0" err="1"/>
              <a:t>Closing</a:t>
            </a:r>
            <a:r>
              <a:rPr lang="fr-FR" dirty="0"/>
              <a:t> Process Group (1)</a:t>
            </a:r>
          </a:p>
        </p:txBody>
      </p:sp>
      <p:sp>
        <p:nvSpPr>
          <p:cNvPr id="3" name="Accolade fermante 2">
            <a:extLst>
              <a:ext uri="{FF2B5EF4-FFF2-40B4-BE49-F238E27FC236}">
                <a16:creationId xmlns:a16="http://schemas.microsoft.com/office/drawing/2014/main" id="{6C6D5A63-C7C3-4B84-8D4F-BC25EBD6C590}"/>
              </a:ext>
            </a:extLst>
          </p:cNvPr>
          <p:cNvSpPr/>
          <p:nvPr/>
        </p:nvSpPr>
        <p:spPr>
          <a:xfrm>
            <a:off x="3962400" y="1203623"/>
            <a:ext cx="495377" cy="4908985"/>
          </a:xfrm>
          <a:prstGeom prst="rightBrace">
            <a:avLst/>
          </a:prstGeom>
          <a:solidFill>
            <a:schemeClr val="accent1">
              <a:lumMod val="60000"/>
              <a:lumOff val="40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8943608F-685D-4A25-A4C6-E011BFD1B0E6}"/>
              </a:ext>
            </a:extLst>
          </p:cNvPr>
          <p:cNvSpPr txBox="1"/>
          <p:nvPr/>
        </p:nvSpPr>
        <p:spPr>
          <a:xfrm>
            <a:off x="9148619" y="6488668"/>
            <a:ext cx="4626344" cy="369332"/>
          </a:xfrm>
          <a:prstGeom prst="rect">
            <a:avLst/>
          </a:prstGeom>
          <a:noFill/>
        </p:spPr>
        <p:txBody>
          <a:bodyPr wrap="square" rtlCol="0">
            <a:spAutoFit/>
          </a:bodyPr>
          <a:lstStyle/>
          <a:p>
            <a:r>
              <a:rPr lang="fr-FR" b="1" i="1" dirty="0"/>
              <a:t>Source PMBOK 6</a:t>
            </a:r>
            <a:r>
              <a:rPr lang="fr-FR" b="1" i="1" baseline="30000" dirty="0"/>
              <a:t>e</a:t>
            </a:r>
            <a:r>
              <a:rPr lang="fr-FR" b="1" i="1" dirty="0"/>
              <a:t> Edition</a:t>
            </a:r>
          </a:p>
        </p:txBody>
      </p:sp>
    </p:spTree>
    <p:extLst>
      <p:ext uri="{BB962C8B-B14F-4D97-AF65-F5344CB8AC3E}">
        <p14:creationId xmlns:p14="http://schemas.microsoft.com/office/powerpoint/2010/main" val="4029882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1375144" y="212651"/>
            <a:ext cx="9144000" cy="923422"/>
          </a:xfrm>
          <a:solidFill>
            <a:schemeClr val="accent1"/>
          </a:solidFill>
        </p:spPr>
        <p:txBody>
          <a:bodyPr>
            <a:normAutofit fontScale="90000"/>
          </a:bodyPr>
          <a:lstStyle/>
          <a:p>
            <a:r>
              <a:rPr lang="fr-FR" b="1" dirty="0">
                <a:solidFill>
                  <a:schemeClr val="bg1"/>
                </a:solidFill>
              </a:rPr>
              <a:t>DEROULEMENT DU SEMINAIRE</a:t>
            </a:r>
          </a:p>
        </p:txBody>
      </p:sp>
      <p:sp>
        <p:nvSpPr>
          <p:cNvPr id="3" name="Sous-titre 2">
            <a:extLst>
              <a:ext uri="{FF2B5EF4-FFF2-40B4-BE49-F238E27FC236}">
                <a16:creationId xmlns:a16="http://schemas.microsoft.com/office/drawing/2014/main" id="{75410484-3987-475E-BCC2-AE56C63CEB5D}"/>
              </a:ext>
            </a:extLst>
          </p:cNvPr>
          <p:cNvSpPr>
            <a:spLocks noGrp="1"/>
          </p:cNvSpPr>
          <p:nvPr>
            <p:ph type="subTitle" idx="1"/>
          </p:nvPr>
        </p:nvSpPr>
        <p:spPr>
          <a:xfrm>
            <a:off x="166255" y="1390770"/>
            <a:ext cx="11651672" cy="4525121"/>
          </a:xfrm>
        </p:spPr>
        <p:txBody>
          <a:bodyPr>
            <a:normAutofit/>
          </a:bodyPr>
          <a:lstStyle/>
          <a:p>
            <a:pPr marL="800100" lvl="1" indent="-342900" algn="l">
              <a:buFont typeface="Wingdings" panose="05000000000000000000" pitchFamily="2" charset="2"/>
              <a:buChar char="§"/>
            </a:pPr>
            <a:r>
              <a:rPr lang="fr-FR" sz="4000" dirty="0"/>
              <a:t>COURS </a:t>
            </a:r>
          </a:p>
          <a:p>
            <a:pPr marL="800100" lvl="1" indent="-342900" algn="l">
              <a:buFont typeface="Wingdings" panose="05000000000000000000" pitchFamily="2" charset="2"/>
              <a:buChar char="§"/>
            </a:pPr>
            <a:r>
              <a:rPr lang="fr-FR" sz="4000" dirty="0"/>
              <a:t>EXERCICE ( ?)</a:t>
            </a:r>
          </a:p>
          <a:p>
            <a:pPr marL="800100" lvl="1" indent="-342900" algn="l">
              <a:buFont typeface="Wingdings" panose="05000000000000000000" pitchFamily="2" charset="2"/>
              <a:buChar char="§"/>
            </a:pPr>
            <a:r>
              <a:rPr lang="fr-FR" sz="4000" dirty="0"/>
              <a:t>TRAVAUX PRATIQUES </a:t>
            </a:r>
          </a:p>
          <a:p>
            <a:pPr marL="1257300" lvl="2" indent="-342900" algn="l">
              <a:buFont typeface="Wingdings" panose="05000000000000000000" pitchFamily="2" charset="2"/>
              <a:buChar char="§"/>
            </a:pPr>
            <a:r>
              <a:rPr lang="fr-FR" sz="3800" dirty="0"/>
              <a:t> Ms Excel, Ms Powerpoint, Ms Project</a:t>
            </a:r>
          </a:p>
          <a:p>
            <a:pPr marL="800100" lvl="1" indent="-342900" algn="l">
              <a:buFont typeface="Wingdings" panose="05000000000000000000" pitchFamily="2" charset="2"/>
              <a:buChar char="§"/>
            </a:pPr>
            <a:r>
              <a:rPr lang="fr-FR" sz="4000" dirty="0"/>
              <a:t>PRESENTATION DE VOTRE PROJET LE DERNIER JOUR</a:t>
            </a:r>
          </a:p>
          <a:p>
            <a:pPr marL="1257300" lvl="2" indent="-342900" algn="l">
              <a:buFont typeface="Wingdings" panose="05000000000000000000" pitchFamily="2" charset="2"/>
              <a:buChar char="§"/>
            </a:pPr>
            <a:r>
              <a:rPr lang="fr-FR" sz="3800" b="1" i="1" dirty="0"/>
              <a:t>30 Minutes de présentation</a:t>
            </a:r>
          </a:p>
          <a:p>
            <a:pPr marL="1257300" lvl="2" indent="-342900" algn="l">
              <a:buFont typeface="Wingdings" panose="05000000000000000000" pitchFamily="2" charset="2"/>
              <a:buChar char="§"/>
            </a:pPr>
            <a:r>
              <a:rPr lang="fr-FR" sz="3800" b="1" i="1" dirty="0"/>
              <a:t>10 minutes d’échanges avec tous les participants</a:t>
            </a:r>
          </a:p>
        </p:txBody>
      </p:sp>
    </p:spTree>
    <p:extLst>
      <p:ext uri="{BB962C8B-B14F-4D97-AF65-F5344CB8AC3E}">
        <p14:creationId xmlns:p14="http://schemas.microsoft.com/office/powerpoint/2010/main" val="2973285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96981" y="2598003"/>
            <a:ext cx="2299855" cy="892552"/>
          </a:xfrm>
          <a:prstGeom prst="rect">
            <a:avLst/>
          </a:prstGeom>
          <a:solidFill>
            <a:schemeClr val="accent6">
              <a:lumMod val="20000"/>
              <a:lumOff val="80000"/>
            </a:schemeClr>
          </a:solidFill>
        </p:spPr>
        <p:txBody>
          <a:bodyPr wrap="square" rtlCol="0">
            <a:spAutoFit/>
          </a:bodyPr>
          <a:lstStyle/>
          <a:p>
            <a:pPr algn="ctr"/>
            <a:r>
              <a:rPr lang="fr-FR" sz="2600" b="1" dirty="0"/>
              <a:t>Les 5 groupes de processus</a:t>
            </a:r>
          </a:p>
        </p:txBody>
      </p:sp>
      <p:sp>
        <p:nvSpPr>
          <p:cNvPr id="11" name="ZoneTexte 10">
            <a:extLst>
              <a:ext uri="{FF2B5EF4-FFF2-40B4-BE49-F238E27FC236}">
                <a16:creationId xmlns:a16="http://schemas.microsoft.com/office/drawing/2014/main" id="{916763B5-2E0C-4F57-B9A0-AEF5D70D4F99}"/>
              </a:ext>
            </a:extLst>
          </p:cNvPr>
          <p:cNvSpPr txBox="1"/>
          <p:nvPr/>
        </p:nvSpPr>
        <p:spPr>
          <a:xfrm>
            <a:off x="2997664" y="6362009"/>
            <a:ext cx="8797101" cy="369332"/>
          </a:xfrm>
          <a:prstGeom prst="rect">
            <a:avLst/>
          </a:prstGeom>
          <a:solidFill>
            <a:srgbClr val="FF0000"/>
          </a:solidFill>
        </p:spPr>
        <p:txBody>
          <a:bodyPr wrap="square" rtlCol="0">
            <a:spAutoFit/>
          </a:bodyPr>
          <a:lstStyle/>
          <a:p>
            <a:pPr algn="ctr"/>
            <a:r>
              <a:rPr lang="fr-FR" b="1" dirty="0">
                <a:solidFill>
                  <a:schemeClr val="bg1"/>
                </a:solidFill>
              </a:rPr>
              <a:t>Les 47 Processus regroupés en 5 groupes de processus / Processus Group ( Guide PMBOK)</a:t>
            </a:r>
          </a:p>
        </p:txBody>
      </p:sp>
      <p:grpSp>
        <p:nvGrpSpPr>
          <p:cNvPr id="12" name="Groupe 11">
            <a:extLst>
              <a:ext uri="{FF2B5EF4-FFF2-40B4-BE49-F238E27FC236}">
                <a16:creationId xmlns:a16="http://schemas.microsoft.com/office/drawing/2014/main" id="{EF04737D-C795-442D-A83A-5B77CED5F304}"/>
              </a:ext>
            </a:extLst>
          </p:cNvPr>
          <p:cNvGrpSpPr>
            <a:grpSpLocks/>
          </p:cNvGrpSpPr>
          <p:nvPr/>
        </p:nvGrpSpPr>
        <p:grpSpPr bwMode="auto">
          <a:xfrm>
            <a:off x="2928391" y="1136073"/>
            <a:ext cx="7490227" cy="5280720"/>
            <a:chOff x="2850285" y="1949977"/>
            <a:chExt cx="5585970" cy="3531771"/>
          </a:xfrm>
        </p:grpSpPr>
        <p:sp>
          <p:nvSpPr>
            <p:cNvPr id="13" name="AutoShape 3">
              <a:extLst>
                <a:ext uri="{FF2B5EF4-FFF2-40B4-BE49-F238E27FC236}">
                  <a16:creationId xmlns:a16="http://schemas.microsoft.com/office/drawing/2014/main" id="{FAECF49A-B1A9-489C-BE15-09D6A6EE3EB2}"/>
                </a:ext>
              </a:extLst>
            </p:cNvPr>
            <p:cNvSpPr>
              <a:spLocks noChangeArrowheads="1"/>
            </p:cNvSpPr>
            <p:nvPr/>
          </p:nvSpPr>
          <p:spPr bwMode="auto">
            <a:xfrm flipH="1" flipV="1">
              <a:off x="2990876" y="3821855"/>
              <a:ext cx="696280" cy="442559"/>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15" name="AutoShape 4">
              <a:extLst>
                <a:ext uri="{FF2B5EF4-FFF2-40B4-BE49-F238E27FC236}">
                  <a16:creationId xmlns:a16="http://schemas.microsoft.com/office/drawing/2014/main" id="{1F8FC130-02C9-446F-9BA2-4B2BB7D767A6}"/>
                </a:ext>
              </a:extLst>
            </p:cNvPr>
            <p:cNvSpPr>
              <a:spLocks noChangeArrowheads="1"/>
            </p:cNvSpPr>
            <p:nvPr/>
          </p:nvSpPr>
          <p:spPr bwMode="auto">
            <a:xfrm flipH="1">
              <a:off x="2948549" y="3199307"/>
              <a:ext cx="696280" cy="431972"/>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16" name="Oval 5">
              <a:extLst>
                <a:ext uri="{FF2B5EF4-FFF2-40B4-BE49-F238E27FC236}">
                  <a16:creationId xmlns:a16="http://schemas.microsoft.com/office/drawing/2014/main" id="{4B5F653F-EEC1-4D59-8B53-439DE52DD501}"/>
                </a:ext>
              </a:extLst>
            </p:cNvPr>
            <p:cNvSpPr>
              <a:spLocks noChangeArrowheads="1"/>
            </p:cNvSpPr>
            <p:nvPr/>
          </p:nvSpPr>
          <p:spPr bwMode="auto">
            <a:xfrm>
              <a:off x="2850285" y="1949977"/>
              <a:ext cx="5063232" cy="3531771"/>
            </a:xfrm>
            <a:prstGeom prst="ellipse">
              <a:avLst/>
            </a:prstGeom>
            <a:solidFill>
              <a:srgbClr val="CCECFF"/>
            </a:solidFill>
            <a:ln w="9525">
              <a:noFill/>
              <a:round/>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17" name="Text Box 6">
              <a:extLst>
                <a:ext uri="{FF2B5EF4-FFF2-40B4-BE49-F238E27FC236}">
                  <a16:creationId xmlns:a16="http://schemas.microsoft.com/office/drawing/2014/main" id="{A6D4260C-7229-40F7-A4EB-905E10A3B3FF}"/>
                </a:ext>
              </a:extLst>
            </p:cNvPr>
            <p:cNvSpPr txBox="1">
              <a:spLocks noChangeArrowheads="1"/>
            </p:cNvSpPr>
            <p:nvPr/>
          </p:nvSpPr>
          <p:spPr bwMode="auto">
            <a:xfrm>
              <a:off x="4298057" y="1962056"/>
              <a:ext cx="2347224" cy="370397"/>
            </a:xfrm>
            <a:prstGeom prst="rect">
              <a:avLst/>
            </a:prstGeom>
            <a:noFill/>
            <a:ln w="9525">
              <a:noFill/>
              <a:miter lim="800000"/>
              <a:headEnd/>
              <a:tailEnd/>
            </a:ln>
          </p:spPr>
          <p:txBody>
            <a:bodyPr wrap="square" lIns="60782" tIns="30392" rIns="60782" bIns="30392">
              <a:spAutoFit/>
            </a:bodyPr>
            <a:lstStyle/>
            <a:p>
              <a:pPr algn="ctr">
                <a:defRPr/>
              </a:pPr>
              <a:r>
                <a:rPr lang="fr-FR" sz="1600" b="1" dirty="0">
                  <a:latin typeface="+mj-lt"/>
                  <a:ea typeface="Tahoma" pitchFamily="34" charset="0"/>
                  <a:cs typeface="Tahoma" pitchFamily="34" charset="0"/>
                </a:rPr>
                <a:t>Processus </a:t>
              </a:r>
            </a:p>
            <a:p>
              <a:pPr algn="ctr">
                <a:defRPr/>
              </a:pPr>
              <a:r>
                <a:rPr lang="fr-FR" sz="1600" b="1" dirty="0">
                  <a:latin typeface="+mj-lt"/>
                  <a:ea typeface="Tahoma" pitchFamily="34" charset="0"/>
                  <a:cs typeface="Tahoma" pitchFamily="34" charset="0"/>
                </a:rPr>
                <a:t>de surveillance et de maîtrise (12)</a:t>
              </a:r>
            </a:p>
          </p:txBody>
        </p:sp>
        <p:sp>
          <p:nvSpPr>
            <p:cNvPr id="18" name="AutoShape 16">
              <a:extLst>
                <a:ext uri="{FF2B5EF4-FFF2-40B4-BE49-F238E27FC236}">
                  <a16:creationId xmlns:a16="http://schemas.microsoft.com/office/drawing/2014/main" id="{E8477AFA-9D0B-4AB4-8B52-E7AAB760E2BE}"/>
                </a:ext>
              </a:extLst>
            </p:cNvPr>
            <p:cNvSpPr>
              <a:spLocks noChangeArrowheads="1"/>
            </p:cNvSpPr>
            <p:nvPr/>
          </p:nvSpPr>
          <p:spPr bwMode="auto">
            <a:xfrm flipV="1">
              <a:off x="7682833" y="3821855"/>
              <a:ext cx="696281" cy="436207"/>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19" name="AutoShape 17">
              <a:extLst>
                <a:ext uri="{FF2B5EF4-FFF2-40B4-BE49-F238E27FC236}">
                  <a16:creationId xmlns:a16="http://schemas.microsoft.com/office/drawing/2014/main" id="{DD752B31-2C44-4E17-9033-79E3764E2985}"/>
                </a:ext>
              </a:extLst>
            </p:cNvPr>
            <p:cNvSpPr>
              <a:spLocks noChangeArrowheads="1"/>
            </p:cNvSpPr>
            <p:nvPr/>
          </p:nvSpPr>
          <p:spPr bwMode="auto">
            <a:xfrm>
              <a:off x="7742091" y="3059552"/>
              <a:ext cx="694164" cy="434089"/>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grpSp>
      <p:sp>
        <p:nvSpPr>
          <p:cNvPr id="20" name="AutoShape 10">
            <a:extLst>
              <a:ext uri="{FF2B5EF4-FFF2-40B4-BE49-F238E27FC236}">
                <a16:creationId xmlns:a16="http://schemas.microsoft.com/office/drawing/2014/main" id="{3020E864-F5D1-486C-B022-8FDB6CE4B549}"/>
              </a:ext>
            </a:extLst>
          </p:cNvPr>
          <p:cNvSpPr>
            <a:spLocks noChangeArrowheads="1"/>
          </p:cNvSpPr>
          <p:nvPr/>
        </p:nvSpPr>
        <p:spPr bwMode="auto">
          <a:xfrm>
            <a:off x="5326094" y="1774191"/>
            <a:ext cx="2426524" cy="19846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17694720 60000 65536"/>
              <a:gd name="T11" fmla="*/ 5898240 60000 65536"/>
              <a:gd name="T12" fmla="*/ 5898240 60000 65536"/>
              <a:gd name="T13" fmla="*/ 5898240 60000 65536"/>
              <a:gd name="T14" fmla="*/ 0 60000 65536"/>
              <a:gd name="T15" fmla="*/ 0 w 21600"/>
              <a:gd name="T16" fmla="*/ 8319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lIns="60782" tIns="30392" rIns="60782" bIns="30392"/>
          <a:lstStyle/>
          <a:p>
            <a:pPr>
              <a:defRPr/>
            </a:pPr>
            <a:endParaRPr lang="en-US" sz="1350" dirty="0">
              <a:latin typeface="+mj-lt"/>
            </a:endParaRPr>
          </a:p>
        </p:txBody>
      </p:sp>
      <p:grpSp>
        <p:nvGrpSpPr>
          <p:cNvPr id="22" name="Groupe 21">
            <a:extLst>
              <a:ext uri="{FF2B5EF4-FFF2-40B4-BE49-F238E27FC236}">
                <a16:creationId xmlns:a16="http://schemas.microsoft.com/office/drawing/2014/main" id="{3A2192C0-CDF7-4B96-9140-14C8EA978B6F}"/>
              </a:ext>
            </a:extLst>
          </p:cNvPr>
          <p:cNvGrpSpPr>
            <a:grpSpLocks/>
          </p:cNvGrpSpPr>
          <p:nvPr/>
        </p:nvGrpSpPr>
        <p:grpSpPr bwMode="auto">
          <a:xfrm>
            <a:off x="7617156" y="2609475"/>
            <a:ext cx="1803660" cy="1797050"/>
            <a:chOff x="6888900" y="2769451"/>
            <a:chExt cx="1274644" cy="873125"/>
          </a:xfrm>
        </p:grpSpPr>
        <p:sp>
          <p:nvSpPr>
            <p:cNvPr id="23" name="AutoShape 19">
              <a:extLst>
                <a:ext uri="{FF2B5EF4-FFF2-40B4-BE49-F238E27FC236}">
                  <a16:creationId xmlns:a16="http://schemas.microsoft.com/office/drawing/2014/main" id="{39ED81AF-C35F-4DF6-9268-6CFBEA741914}"/>
                </a:ext>
              </a:extLst>
            </p:cNvPr>
            <p:cNvSpPr>
              <a:spLocks noChangeArrowheads="1"/>
            </p:cNvSpPr>
            <p:nvPr/>
          </p:nvSpPr>
          <p:spPr bwMode="auto">
            <a:xfrm>
              <a:off x="6888900" y="2769451"/>
              <a:ext cx="1274644" cy="873125"/>
            </a:xfrm>
            <a:prstGeom prst="rightArrow">
              <a:avLst>
                <a:gd name="adj1" fmla="val 50000"/>
                <a:gd name="adj2" fmla="val 30417"/>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600" b="1" dirty="0">
                <a:solidFill>
                  <a:schemeClr val="bg1"/>
                </a:solidFill>
                <a:effectLst>
                  <a:outerShdw blurRad="38100" dist="38100" dir="2700000" algn="tl">
                    <a:srgbClr val="000000"/>
                  </a:outerShdw>
                </a:effectLst>
                <a:latin typeface="+mj-lt"/>
              </a:endParaRPr>
            </a:p>
          </p:txBody>
        </p:sp>
        <p:sp>
          <p:nvSpPr>
            <p:cNvPr id="24" name="Text Box 20">
              <a:extLst>
                <a:ext uri="{FF2B5EF4-FFF2-40B4-BE49-F238E27FC236}">
                  <a16:creationId xmlns:a16="http://schemas.microsoft.com/office/drawing/2014/main" id="{BA65C0F0-E5AC-4A8A-A2B9-7EC8926A820C}"/>
                </a:ext>
              </a:extLst>
            </p:cNvPr>
            <p:cNvSpPr txBox="1">
              <a:spLocks noChangeArrowheads="1"/>
            </p:cNvSpPr>
            <p:nvPr/>
          </p:nvSpPr>
          <p:spPr bwMode="auto">
            <a:xfrm>
              <a:off x="6918542" y="3077804"/>
              <a:ext cx="1215358" cy="313944"/>
            </a:xfrm>
            <a:prstGeom prst="rect">
              <a:avLst/>
            </a:prstGeom>
            <a:noFill/>
            <a:ln w="9525">
              <a:noFill/>
              <a:miter lim="800000"/>
              <a:headEnd/>
              <a:tailEnd/>
            </a:ln>
          </p:spPr>
          <p:txBody>
            <a:bodyPr lIns="60782" tIns="30392" rIns="60782" bIns="30392">
              <a:spAutoFit/>
            </a:bodyPr>
            <a:lstStyle/>
            <a:p>
              <a:pPr algn="ctr">
                <a:defRPr/>
              </a:pPr>
              <a:r>
                <a:rPr lang="fr-FR" b="1" dirty="0">
                  <a:solidFill>
                    <a:schemeClr val="bg1"/>
                  </a:solidFill>
                  <a:latin typeface="+mj-lt"/>
                  <a:ea typeface="Tahoma" pitchFamily="34" charset="0"/>
                  <a:cs typeface="Tahoma" pitchFamily="34" charset="0"/>
                </a:rPr>
                <a:t>Processus (1)</a:t>
              </a:r>
            </a:p>
            <a:p>
              <a:pPr algn="ctr">
                <a:defRPr/>
              </a:pPr>
              <a:r>
                <a:rPr lang="fr-FR" b="1" dirty="0">
                  <a:solidFill>
                    <a:schemeClr val="bg1"/>
                  </a:solidFill>
                  <a:latin typeface="+mj-lt"/>
                  <a:ea typeface="Tahoma" pitchFamily="34" charset="0"/>
                  <a:cs typeface="Tahoma" pitchFamily="34" charset="0"/>
                </a:rPr>
                <a:t>de </a:t>
              </a:r>
              <a:r>
                <a:rPr lang="fr-FR" sz="2000" b="1" dirty="0">
                  <a:solidFill>
                    <a:schemeClr val="bg1"/>
                  </a:solidFill>
                  <a:latin typeface="+mj-lt"/>
                  <a:ea typeface="Tahoma" pitchFamily="34" charset="0"/>
                  <a:cs typeface="Tahoma" pitchFamily="34" charset="0"/>
                </a:rPr>
                <a:t>clôture</a:t>
              </a:r>
              <a:endParaRPr lang="fr-FR" b="1" dirty="0">
                <a:solidFill>
                  <a:schemeClr val="bg1"/>
                </a:solidFill>
                <a:latin typeface="+mj-lt"/>
                <a:ea typeface="Tahoma" pitchFamily="34" charset="0"/>
                <a:cs typeface="Tahoma" pitchFamily="34" charset="0"/>
              </a:endParaRPr>
            </a:p>
          </p:txBody>
        </p:sp>
      </p:grpSp>
      <p:grpSp>
        <p:nvGrpSpPr>
          <p:cNvPr id="25" name="Groupe 27">
            <a:extLst>
              <a:ext uri="{FF2B5EF4-FFF2-40B4-BE49-F238E27FC236}">
                <a16:creationId xmlns:a16="http://schemas.microsoft.com/office/drawing/2014/main" id="{A790FCD8-2A0F-4D3D-99A0-AB55F5F9CAD3}"/>
              </a:ext>
            </a:extLst>
          </p:cNvPr>
          <p:cNvGrpSpPr>
            <a:grpSpLocks/>
          </p:cNvGrpSpPr>
          <p:nvPr/>
        </p:nvGrpSpPr>
        <p:grpSpPr bwMode="auto">
          <a:xfrm>
            <a:off x="3193774" y="2747672"/>
            <a:ext cx="2172596" cy="1489469"/>
            <a:chOff x="2761990" y="3123931"/>
            <a:chExt cx="1385939" cy="1985956"/>
          </a:xfrm>
        </p:grpSpPr>
        <p:sp>
          <p:nvSpPr>
            <p:cNvPr id="26" name="AutoShape 22">
              <a:extLst>
                <a:ext uri="{FF2B5EF4-FFF2-40B4-BE49-F238E27FC236}">
                  <a16:creationId xmlns:a16="http://schemas.microsoft.com/office/drawing/2014/main" id="{880A2F20-47AA-4FBE-B0BB-49547E312646}"/>
                </a:ext>
              </a:extLst>
            </p:cNvPr>
            <p:cNvSpPr>
              <a:spLocks noChangeArrowheads="1"/>
            </p:cNvSpPr>
            <p:nvPr/>
          </p:nvSpPr>
          <p:spPr bwMode="auto">
            <a:xfrm>
              <a:off x="2761990" y="3123931"/>
              <a:ext cx="1385939" cy="1985956"/>
            </a:xfrm>
            <a:prstGeom prst="rightArrow">
              <a:avLst>
                <a:gd name="adj1" fmla="val 50000"/>
                <a:gd name="adj2" fmla="val 33215"/>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400" b="1" dirty="0">
                <a:solidFill>
                  <a:schemeClr val="accent1"/>
                </a:solidFill>
                <a:effectLst>
                  <a:outerShdw blurRad="38100" dist="38100" dir="2700000" algn="tl">
                    <a:srgbClr val="000000">
                      <a:alpha val="43137"/>
                    </a:srgbClr>
                  </a:outerShdw>
                </a:effectLst>
                <a:latin typeface="+mj-lt"/>
              </a:endParaRPr>
            </a:p>
          </p:txBody>
        </p:sp>
        <p:sp>
          <p:nvSpPr>
            <p:cNvPr id="27" name="Text Box 23">
              <a:extLst>
                <a:ext uri="{FF2B5EF4-FFF2-40B4-BE49-F238E27FC236}">
                  <a16:creationId xmlns:a16="http://schemas.microsoft.com/office/drawing/2014/main" id="{16B519BA-90FD-46BF-8A4E-DCB881EF9208}"/>
                </a:ext>
              </a:extLst>
            </p:cNvPr>
            <p:cNvSpPr txBox="1">
              <a:spLocks noChangeArrowheads="1"/>
            </p:cNvSpPr>
            <p:nvPr/>
          </p:nvSpPr>
          <p:spPr bwMode="auto">
            <a:xfrm>
              <a:off x="2780936" y="3644560"/>
              <a:ext cx="1171526" cy="738426"/>
            </a:xfrm>
            <a:prstGeom prst="rect">
              <a:avLst/>
            </a:prstGeom>
            <a:noFill/>
            <a:ln w="9525">
              <a:noFill/>
              <a:miter lim="800000"/>
              <a:headEnd/>
              <a:tailEnd/>
            </a:ln>
          </p:spPr>
          <p:txBody>
            <a:bodyPr wrap="square" lIns="60782" tIns="30392" rIns="60782" bIns="30392">
              <a:spAutoFit/>
            </a:bodyPr>
            <a:lstStyle/>
            <a:p>
              <a:pPr>
                <a:defRPr/>
              </a:pPr>
              <a:r>
                <a:rPr lang="fr-FR" sz="1600" b="1" dirty="0">
                  <a:solidFill>
                    <a:schemeClr val="bg1"/>
                  </a:solidFill>
                  <a:latin typeface="+mj-lt"/>
                  <a:ea typeface="Tahoma" pitchFamily="34" charset="0"/>
                  <a:cs typeface="Tahoma" pitchFamily="34" charset="0"/>
                </a:rPr>
                <a:t>Processus </a:t>
              </a:r>
            </a:p>
            <a:p>
              <a:pPr>
                <a:defRPr/>
              </a:pPr>
              <a:r>
                <a:rPr lang="fr-FR" sz="1600" b="1" dirty="0">
                  <a:solidFill>
                    <a:schemeClr val="bg1"/>
                  </a:solidFill>
                  <a:latin typeface="+mj-lt"/>
                  <a:ea typeface="Tahoma" pitchFamily="34" charset="0"/>
                  <a:cs typeface="Tahoma" pitchFamily="34" charset="0"/>
                </a:rPr>
                <a:t>de démarrage (2)</a:t>
              </a:r>
            </a:p>
          </p:txBody>
        </p:sp>
      </p:grpSp>
      <p:sp>
        <p:nvSpPr>
          <p:cNvPr id="28" name="ZoneTexte 27">
            <a:extLst>
              <a:ext uri="{FF2B5EF4-FFF2-40B4-BE49-F238E27FC236}">
                <a16:creationId xmlns:a16="http://schemas.microsoft.com/office/drawing/2014/main" id="{8E97C885-B140-49DF-89E4-2AECB441F20C}"/>
              </a:ext>
            </a:extLst>
          </p:cNvPr>
          <p:cNvSpPr txBox="1"/>
          <p:nvPr/>
        </p:nvSpPr>
        <p:spPr>
          <a:xfrm>
            <a:off x="3367537" y="665018"/>
            <a:ext cx="8284136" cy="307777"/>
          </a:xfrm>
          <a:prstGeom prst="rect">
            <a:avLst/>
          </a:prstGeom>
          <a:solidFill>
            <a:schemeClr val="tx1">
              <a:lumMod val="85000"/>
              <a:lumOff val="15000"/>
            </a:schemeClr>
          </a:solidFill>
        </p:spPr>
        <p:txBody>
          <a:bodyPr wrap="square" rtlCol="0">
            <a:spAutoFit/>
          </a:bodyPr>
          <a:lstStyle/>
          <a:p>
            <a:r>
              <a:rPr lang="fr-FR" sz="1400" b="1" dirty="0">
                <a:solidFill>
                  <a:schemeClr val="bg1"/>
                </a:solidFill>
              </a:rPr>
              <a:t> DEBUT PROJET                                                                                                                                                       FIN PROJET</a:t>
            </a:r>
          </a:p>
        </p:txBody>
      </p:sp>
      <p:sp>
        <p:nvSpPr>
          <p:cNvPr id="29" name="AutoShape 13">
            <a:extLst>
              <a:ext uri="{FF2B5EF4-FFF2-40B4-BE49-F238E27FC236}">
                <a16:creationId xmlns:a16="http://schemas.microsoft.com/office/drawing/2014/main" id="{C6E97BED-8BE9-43B4-BEB5-06B5F97F8E6C}"/>
              </a:ext>
            </a:extLst>
          </p:cNvPr>
          <p:cNvSpPr>
            <a:spLocks noChangeArrowheads="1"/>
          </p:cNvSpPr>
          <p:nvPr/>
        </p:nvSpPr>
        <p:spPr bwMode="auto">
          <a:xfrm flipH="1" flipV="1">
            <a:off x="4958446" y="3157802"/>
            <a:ext cx="2658706" cy="2094633"/>
          </a:xfrm>
          <a:custGeom>
            <a:avLst/>
            <a:gdLst>
              <a:gd name="T0" fmla="*/ 15434998 w 21600"/>
              <a:gd name="T1" fmla="*/ 0 h 21600"/>
              <a:gd name="T2" fmla="*/ 5100902 w 21600"/>
              <a:gd name="T3" fmla="*/ 9721878 h 21600"/>
              <a:gd name="T4" fmla="*/ 16230047 w 21600"/>
              <a:gd name="T5" fmla="*/ 3740323 h 21600"/>
              <a:gd name="T6" fmla="*/ 26133548 w 21600"/>
              <a:gd name="T7" fmla="*/ 6431327 h 21600"/>
              <a:gd name="T8" fmla="*/ 36037180 w 21600"/>
              <a:gd name="T9" fmla="*/ 3740323 h 21600"/>
              <a:gd name="T10" fmla="*/ 17694720 60000 65536"/>
              <a:gd name="T11" fmla="*/ 5898240 60000 65536"/>
              <a:gd name="T12" fmla="*/ 5898240 60000 65536"/>
              <a:gd name="T13" fmla="*/ 5898240 60000 65536"/>
              <a:gd name="T14" fmla="*/ 0 60000 65536"/>
              <a:gd name="T15" fmla="*/ 0 w 21600"/>
              <a:gd name="T16" fmla="*/ 8310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wrap="none" lIns="60782" tIns="30392" rIns="60782" bIns="30392" anchor="ctr"/>
          <a:lstStyle/>
          <a:p>
            <a:pPr>
              <a:defRPr/>
            </a:pPr>
            <a:endParaRPr lang="en-US" sz="1350" dirty="0">
              <a:latin typeface="+mj-lt"/>
            </a:endParaRPr>
          </a:p>
        </p:txBody>
      </p:sp>
      <p:sp>
        <p:nvSpPr>
          <p:cNvPr id="30" name="Text Box 14">
            <a:extLst>
              <a:ext uri="{FF2B5EF4-FFF2-40B4-BE49-F238E27FC236}">
                <a16:creationId xmlns:a16="http://schemas.microsoft.com/office/drawing/2014/main" id="{49239AC0-DFA9-4D3A-A532-D1E058F9040D}"/>
              </a:ext>
            </a:extLst>
          </p:cNvPr>
          <p:cNvSpPr txBox="1">
            <a:spLocks noChangeArrowheads="1"/>
          </p:cNvSpPr>
          <p:nvPr/>
        </p:nvSpPr>
        <p:spPr bwMode="auto">
          <a:xfrm>
            <a:off x="5379673" y="4689778"/>
            <a:ext cx="2279427" cy="479954"/>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1600" b="1" dirty="0">
                <a:solidFill>
                  <a:schemeClr val="bg1"/>
                </a:solidFill>
                <a:latin typeface="+mj-lt"/>
                <a:ea typeface="Tahoma" pitchFamily="34" charset="0"/>
                <a:cs typeface="Tahoma" pitchFamily="34" charset="0"/>
              </a:rPr>
              <a:t>Processus </a:t>
            </a:r>
          </a:p>
          <a:p>
            <a:pPr algn="ctr">
              <a:lnSpc>
                <a:spcPct val="85000"/>
              </a:lnSpc>
              <a:defRPr/>
            </a:pPr>
            <a:r>
              <a:rPr lang="fr-FR" sz="1600" b="1" dirty="0">
                <a:solidFill>
                  <a:schemeClr val="bg1"/>
                </a:solidFill>
                <a:latin typeface="+mj-lt"/>
                <a:ea typeface="Tahoma" pitchFamily="34" charset="0"/>
                <a:cs typeface="Tahoma" pitchFamily="34" charset="0"/>
              </a:rPr>
              <a:t>d’exécution (10)</a:t>
            </a:r>
          </a:p>
        </p:txBody>
      </p:sp>
      <p:sp>
        <p:nvSpPr>
          <p:cNvPr id="31" name="Text Box 11">
            <a:extLst>
              <a:ext uri="{FF2B5EF4-FFF2-40B4-BE49-F238E27FC236}">
                <a16:creationId xmlns:a16="http://schemas.microsoft.com/office/drawing/2014/main" id="{2C2E9261-F8D2-4A75-9EA5-14AAB0DB4C02}"/>
              </a:ext>
            </a:extLst>
          </p:cNvPr>
          <p:cNvSpPr txBox="1">
            <a:spLocks noChangeArrowheads="1"/>
          </p:cNvSpPr>
          <p:nvPr/>
        </p:nvSpPr>
        <p:spPr bwMode="auto">
          <a:xfrm>
            <a:off x="5350190" y="1854640"/>
            <a:ext cx="2186430" cy="479954"/>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1600" b="1" dirty="0">
                <a:solidFill>
                  <a:schemeClr val="bg1"/>
                </a:solidFill>
                <a:latin typeface="+mj-lt"/>
                <a:ea typeface="Tahoma" pitchFamily="34" charset="0"/>
                <a:cs typeface="Tahoma" pitchFamily="34" charset="0"/>
              </a:rPr>
              <a:t>Processus </a:t>
            </a:r>
          </a:p>
          <a:p>
            <a:pPr algn="ctr">
              <a:lnSpc>
                <a:spcPct val="85000"/>
              </a:lnSpc>
              <a:defRPr/>
            </a:pPr>
            <a:r>
              <a:rPr lang="fr-FR" sz="1600" b="1" dirty="0">
                <a:solidFill>
                  <a:schemeClr val="bg1"/>
                </a:solidFill>
                <a:latin typeface="+mj-lt"/>
                <a:ea typeface="Tahoma" pitchFamily="34" charset="0"/>
                <a:cs typeface="Tahoma" pitchFamily="34" charset="0"/>
              </a:rPr>
              <a:t>de planification (24)</a:t>
            </a:r>
          </a:p>
        </p:txBody>
      </p:sp>
      <p:sp>
        <p:nvSpPr>
          <p:cNvPr id="2" name="Espace réservé du pied de page 1">
            <a:extLst>
              <a:ext uri="{FF2B5EF4-FFF2-40B4-BE49-F238E27FC236}">
                <a16:creationId xmlns:a16="http://schemas.microsoft.com/office/drawing/2014/main" id="{C2B3EAC8-5FF8-4704-A6F7-289E8FA12B6D}"/>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606054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468582" y="2008908"/>
            <a:ext cx="9324109" cy="1770351"/>
          </a:xfrm>
          <a:solidFill>
            <a:schemeClr val="accent3">
              <a:lumMod val="60000"/>
              <a:lumOff val="40000"/>
            </a:schemeClr>
          </a:solidFill>
        </p:spPr>
        <p:txBody>
          <a:bodyPr rtlCol="0">
            <a:normAutofit/>
          </a:bodyPr>
          <a:lstStyle/>
          <a:p>
            <a:pPr>
              <a:defRPr/>
            </a:pPr>
            <a:r>
              <a:rPr lang="fr-FR" altLang="fr-FR" b="1" dirty="0">
                <a:solidFill>
                  <a:srgbClr val="FF0000"/>
                </a:solidFill>
              </a:rPr>
              <a:t>GROUPE DE PROCESSUS DE D’INITIALISATION</a:t>
            </a:r>
          </a:p>
        </p:txBody>
      </p:sp>
    </p:spTree>
    <p:extLst>
      <p:ext uri="{BB962C8B-B14F-4D97-AF65-F5344CB8AC3E}">
        <p14:creationId xmlns:p14="http://schemas.microsoft.com/office/powerpoint/2010/main" val="450503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40245"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 y="2453366"/>
            <a:ext cx="2340244"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340245" y="172658"/>
            <a:ext cx="9703709" cy="4862870"/>
          </a:xfrm>
          <a:prstGeom prst="rect">
            <a:avLst/>
          </a:prstGeom>
          <a:noFill/>
        </p:spPr>
        <p:txBody>
          <a:bodyPr wrap="square" rtlCol="0">
            <a:spAutoFit/>
          </a:bodyPr>
          <a:lstStyle/>
          <a:p>
            <a:endParaRPr lang="fr-FR" sz="1000" b="1" dirty="0"/>
          </a:p>
          <a:p>
            <a:pPr marL="914400" lvl="1" indent="-457200">
              <a:buFont typeface="Wingdings" panose="05000000000000000000" pitchFamily="2" charset="2"/>
              <a:buChar char="§"/>
            </a:pPr>
            <a:r>
              <a:rPr lang="fr-FR" sz="2000" dirty="0"/>
              <a:t>Elaborer par le sponsor / structure ou en collaboration avec le Chef de projet ou PMO</a:t>
            </a:r>
          </a:p>
          <a:p>
            <a:pPr marL="914400" lvl="1" indent="-457200">
              <a:buFont typeface="Wingdings" panose="05000000000000000000" pitchFamily="2" charset="2"/>
              <a:buChar char="§"/>
            </a:pPr>
            <a:r>
              <a:rPr lang="fr-FR" sz="2000" dirty="0"/>
              <a:t>Démarrer et cadrer le projet</a:t>
            </a:r>
          </a:p>
          <a:p>
            <a:pPr marL="914400" lvl="1" indent="-457200">
              <a:buFont typeface="Wingdings" panose="05000000000000000000" pitchFamily="2" charset="2"/>
              <a:buChar char="§"/>
            </a:pPr>
            <a:r>
              <a:rPr lang="fr-FR" sz="2000" dirty="0"/>
              <a:t>Autoriser formellement l’existence ou démarrage du projet au sein de l’organisation</a:t>
            </a:r>
          </a:p>
          <a:p>
            <a:pPr marL="914400" lvl="1" indent="-457200">
              <a:buFont typeface="Wingdings" panose="05000000000000000000" pitchFamily="2" charset="2"/>
              <a:buChar char="§"/>
            </a:pPr>
            <a:r>
              <a:rPr lang="fr-FR" sz="2000" dirty="0"/>
              <a:t>Définir un nouveau projet / nouvelle phase d’un projet existant</a:t>
            </a:r>
          </a:p>
          <a:p>
            <a:pPr marL="914400" lvl="1" indent="-457200">
              <a:buFont typeface="Wingdings" panose="05000000000000000000" pitchFamily="2" charset="2"/>
              <a:buChar char="§"/>
            </a:pPr>
            <a:r>
              <a:rPr lang="fr-FR" sz="2000" dirty="0"/>
              <a:t>Nommer officiellement le chef de projet et lui donner son autorité et sa </a:t>
            </a:r>
            <a:r>
              <a:rPr lang="fr-FR" sz="2000" dirty="0" err="1"/>
              <a:t>légitilité</a:t>
            </a:r>
            <a:r>
              <a:rPr lang="fr-FR" sz="2000" dirty="0"/>
              <a:t>, l’autorisation de mobiliser les ressources</a:t>
            </a:r>
          </a:p>
          <a:p>
            <a:pPr marL="914400" lvl="1" indent="-457200">
              <a:buFont typeface="Wingdings" panose="05000000000000000000" pitchFamily="2" charset="2"/>
              <a:buChar char="§"/>
            </a:pPr>
            <a:r>
              <a:rPr lang="fr-FR" sz="2000" dirty="0"/>
              <a:t>Formaliser les objectifs clés du projet, chiffrables et quantifiables, au niveau du projet ou de son résultat ( ou produit final, service)</a:t>
            </a:r>
          </a:p>
          <a:p>
            <a:pPr marL="914400" lvl="1" indent="-457200">
              <a:buFont typeface="Wingdings" panose="05000000000000000000" pitchFamily="2" charset="2"/>
              <a:buChar char="§"/>
            </a:pPr>
            <a:r>
              <a:rPr lang="fr-FR" sz="2000" dirty="0"/>
              <a:t>Formaliser les éléments de cadre du projet ( périmètre de base, dates, budget…)</a:t>
            </a:r>
          </a:p>
          <a:p>
            <a:pPr marL="914400" lvl="1" indent="-457200">
              <a:buFont typeface="Wingdings" panose="05000000000000000000" pitchFamily="2" charset="2"/>
              <a:buChar char="§"/>
            </a:pPr>
            <a:r>
              <a:rPr lang="fr-FR" sz="2000" dirty="0"/>
              <a:t>Offrir un lien direct entre le projet et son organisation en montrant l’engagement de cette dernière</a:t>
            </a:r>
          </a:p>
          <a:p>
            <a:pPr marL="914400" lvl="1" indent="-457200">
              <a:buFont typeface="Wingdings" panose="05000000000000000000" pitchFamily="2" charset="2"/>
              <a:buChar char="§"/>
            </a:pPr>
            <a:r>
              <a:rPr lang="fr-FR" sz="2000" dirty="0"/>
              <a:t>Identifier les parties prenantes et leurs attentes dès le démarrage du projet</a:t>
            </a:r>
          </a:p>
          <a:p>
            <a:pPr marL="914400" lvl="1" indent="-457200">
              <a:buFont typeface="+mj-lt"/>
              <a:buAutoNum type="arabicPeriod"/>
            </a:pPr>
            <a:endParaRPr lang="fr-FR" sz="2000" dirty="0"/>
          </a:p>
        </p:txBody>
      </p:sp>
      <p:sp>
        <p:nvSpPr>
          <p:cNvPr id="5" name="ZoneTexte 4">
            <a:extLst>
              <a:ext uri="{FF2B5EF4-FFF2-40B4-BE49-F238E27FC236}">
                <a16:creationId xmlns:a16="http://schemas.microsoft.com/office/drawing/2014/main" id="{E73CEFC3-8183-4FFB-AB4E-44C4B4F27D5F}"/>
              </a:ext>
            </a:extLst>
          </p:cNvPr>
          <p:cNvSpPr txBox="1"/>
          <p:nvPr/>
        </p:nvSpPr>
        <p:spPr>
          <a:xfrm>
            <a:off x="2974508" y="4622696"/>
            <a:ext cx="5483476" cy="461665"/>
          </a:xfrm>
          <a:prstGeom prst="rect">
            <a:avLst/>
          </a:prstGeom>
          <a:noFill/>
          <a:ln>
            <a:solidFill>
              <a:schemeClr val="bg1"/>
            </a:solidFill>
          </a:ln>
        </p:spPr>
        <p:txBody>
          <a:bodyPr wrap="square">
            <a:spAutoFit/>
          </a:bodyPr>
          <a:lstStyle/>
          <a:p>
            <a:pPr>
              <a:defRPr/>
            </a:pPr>
            <a:r>
              <a:rPr lang="fr-FR" sz="2400" b="1" dirty="0">
                <a:solidFill>
                  <a:srgbClr val="FF0000"/>
                </a:solidFill>
              </a:rPr>
              <a:t>2 processus de démarrage</a:t>
            </a:r>
          </a:p>
        </p:txBody>
      </p:sp>
      <p:sp>
        <p:nvSpPr>
          <p:cNvPr id="7" name="Rectangle 6">
            <a:extLst>
              <a:ext uri="{FF2B5EF4-FFF2-40B4-BE49-F238E27FC236}">
                <a16:creationId xmlns:a16="http://schemas.microsoft.com/office/drawing/2014/main" id="{00EEC470-0AD0-41D2-B829-A4240A9A520A}"/>
              </a:ext>
            </a:extLst>
          </p:cNvPr>
          <p:cNvSpPr/>
          <p:nvPr/>
        </p:nvSpPr>
        <p:spPr>
          <a:xfrm>
            <a:off x="2722202" y="5084361"/>
            <a:ext cx="5479689" cy="954107"/>
          </a:xfrm>
          <a:prstGeom prst="rect">
            <a:avLst/>
          </a:prstGeom>
          <a:solidFill>
            <a:schemeClr val="bg1"/>
          </a:solidFill>
          <a:ln w="38100">
            <a:solidFill>
              <a:srgbClr val="FFFF00"/>
            </a:solidFill>
          </a:ln>
        </p:spPr>
        <p:txBody>
          <a:bodyPr wrap="square">
            <a:spAutoFit/>
          </a:bodyPr>
          <a:lstStyle/>
          <a:p>
            <a:pPr marL="77153" indent="-77153">
              <a:buFont typeface="Arial" panose="020B0604020202020204" pitchFamily="34" charset="0"/>
              <a:buChar char="•"/>
              <a:defRPr/>
            </a:pPr>
            <a:r>
              <a:rPr lang="fr-FR" sz="2800" dirty="0">
                <a:ea typeface="Tahoma" panose="020B0604030504040204" pitchFamily="34" charset="0"/>
                <a:cs typeface="Tahoma" panose="020B0604030504040204" pitchFamily="34" charset="0"/>
              </a:rPr>
              <a:t>Élaborer la charte du projet</a:t>
            </a:r>
          </a:p>
          <a:p>
            <a:pPr marL="77153" indent="-77153">
              <a:buFont typeface="Arial" panose="020B0604020202020204" pitchFamily="34" charset="0"/>
              <a:buChar char="•"/>
              <a:defRPr/>
            </a:pPr>
            <a:r>
              <a:rPr lang="fr-FR" sz="2800" dirty="0">
                <a:ea typeface="Tahoma" panose="020B0604030504040204" pitchFamily="34" charset="0"/>
                <a:cs typeface="Tahoma" panose="020B0604030504040204" pitchFamily="34" charset="0"/>
              </a:rPr>
              <a:t>Identifier les parties prenantes</a:t>
            </a:r>
          </a:p>
        </p:txBody>
      </p:sp>
      <p:sp>
        <p:nvSpPr>
          <p:cNvPr id="2" name="ZoneTexte 1">
            <a:extLst>
              <a:ext uri="{FF2B5EF4-FFF2-40B4-BE49-F238E27FC236}">
                <a16:creationId xmlns:a16="http://schemas.microsoft.com/office/drawing/2014/main" id="{58D1F76A-B5AA-4CC9-8E53-1937E88FF1B7}"/>
              </a:ext>
            </a:extLst>
          </p:cNvPr>
          <p:cNvSpPr txBox="1"/>
          <p:nvPr/>
        </p:nvSpPr>
        <p:spPr>
          <a:xfrm>
            <a:off x="2722202" y="6193170"/>
            <a:ext cx="8028925" cy="646331"/>
          </a:xfrm>
          <a:prstGeom prst="rect">
            <a:avLst/>
          </a:prstGeom>
          <a:noFill/>
        </p:spPr>
        <p:txBody>
          <a:bodyPr wrap="square" rtlCol="0">
            <a:spAutoFit/>
          </a:bodyPr>
          <a:lstStyle/>
          <a:p>
            <a:pPr algn="ctr"/>
            <a:r>
              <a:rPr lang="fr-FR" b="1" dirty="0"/>
              <a:t>Utiliser à chaque démarrage de projet ou de phase du projet pour aligner les attentes des parties prenantes avec les objectifs du projet</a:t>
            </a:r>
          </a:p>
        </p:txBody>
      </p:sp>
      <p:sp>
        <p:nvSpPr>
          <p:cNvPr id="8" name="Espace réservé du pied de page 7">
            <a:extLst>
              <a:ext uri="{FF2B5EF4-FFF2-40B4-BE49-F238E27FC236}">
                <a16:creationId xmlns:a16="http://schemas.microsoft.com/office/drawing/2014/main" id="{F98D5879-5F51-40F4-A821-B83488F6930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776304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nodeType="clickEffect">
                                  <p:stCondLst>
                                    <p:cond delay="0"/>
                                  </p:stCondLst>
                                  <p:iterate type="lt">
                                    <p:tmPct val="4000"/>
                                  </p:iterate>
                                  <p:childTnLst>
                                    <p:set>
                                      <p:cBhvr override="childStyle">
                                        <p:cTn id="14" dur="500" fill="hold"/>
                                        <p:tgtEl>
                                          <p:spTgt spid="7">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468582" y="2008908"/>
            <a:ext cx="9324109"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ELABORER LA CHARTE DU PROJET</a:t>
            </a:r>
          </a:p>
        </p:txBody>
      </p:sp>
    </p:spTree>
    <p:extLst>
      <p:ext uri="{BB962C8B-B14F-4D97-AF65-F5344CB8AC3E}">
        <p14:creationId xmlns:p14="http://schemas.microsoft.com/office/powerpoint/2010/main" val="3386189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62345" y="2484362"/>
            <a:ext cx="2341417"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pic>
        <p:nvPicPr>
          <p:cNvPr id="9" name="Image 8"/>
          <p:cNvPicPr>
            <a:picLocks noChangeAspect="1"/>
          </p:cNvPicPr>
          <p:nvPr/>
        </p:nvPicPr>
        <p:blipFill>
          <a:blip r:embed="rId3"/>
          <a:stretch>
            <a:fillRect/>
          </a:stretch>
        </p:blipFill>
        <p:spPr>
          <a:xfrm>
            <a:off x="2528454" y="1038387"/>
            <a:ext cx="9318584" cy="4025996"/>
          </a:xfrm>
          <a:prstGeom prst="rect">
            <a:avLst/>
          </a:prstGeom>
        </p:spPr>
      </p:pic>
      <p:sp>
        <p:nvSpPr>
          <p:cNvPr id="10" name="ZoneTexte 9">
            <a:extLst>
              <a:ext uri="{FF2B5EF4-FFF2-40B4-BE49-F238E27FC236}">
                <a16:creationId xmlns:a16="http://schemas.microsoft.com/office/drawing/2014/main" id="{D2D80AEC-8795-4710-9C0B-673886909921}"/>
              </a:ext>
            </a:extLst>
          </p:cNvPr>
          <p:cNvSpPr txBox="1"/>
          <p:nvPr/>
        </p:nvSpPr>
        <p:spPr>
          <a:xfrm>
            <a:off x="183749" y="4409571"/>
            <a:ext cx="1877526" cy="954107"/>
          </a:xfrm>
          <a:prstGeom prst="rect">
            <a:avLst/>
          </a:prstGeom>
          <a:solidFill>
            <a:schemeClr val="accent6">
              <a:lumMod val="20000"/>
              <a:lumOff val="80000"/>
            </a:schemeClr>
          </a:solidFill>
        </p:spPr>
        <p:txBody>
          <a:bodyPr wrap="square" rtlCol="0">
            <a:spAutoFit/>
          </a:bodyPr>
          <a:lstStyle/>
          <a:p>
            <a:pPr algn="ctr"/>
            <a:r>
              <a:rPr lang="fr-FR" sz="2800" b="1" dirty="0"/>
              <a:t>CHARTE DE PROJET</a:t>
            </a:r>
          </a:p>
        </p:txBody>
      </p:sp>
      <p:sp>
        <p:nvSpPr>
          <p:cNvPr id="2" name="Espace réservé du pied de page 1">
            <a:extLst>
              <a:ext uri="{FF2B5EF4-FFF2-40B4-BE49-F238E27FC236}">
                <a16:creationId xmlns:a16="http://schemas.microsoft.com/office/drawing/2014/main" id="{F8F35F19-3DA2-4590-A26B-88751C8F22E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03614028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62345" y="1228999"/>
            <a:ext cx="2341417"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5" name="ZoneTexte 4">
            <a:extLst>
              <a:ext uri="{FF2B5EF4-FFF2-40B4-BE49-F238E27FC236}">
                <a16:creationId xmlns:a16="http://schemas.microsoft.com/office/drawing/2014/main" id="{589C7476-FCEA-43E4-8A13-6F1C7945F13A}"/>
              </a:ext>
            </a:extLst>
          </p:cNvPr>
          <p:cNvSpPr txBox="1"/>
          <p:nvPr/>
        </p:nvSpPr>
        <p:spPr>
          <a:xfrm>
            <a:off x="2874936" y="479116"/>
            <a:ext cx="8826284" cy="5078313"/>
          </a:xfrm>
          <a:prstGeom prst="rect">
            <a:avLst/>
          </a:prstGeom>
          <a:noFill/>
        </p:spPr>
        <p:txBody>
          <a:bodyPr wrap="square" rtlCol="0">
            <a:spAutoFit/>
          </a:bodyPr>
          <a:lstStyle/>
          <a:p>
            <a:pPr marL="342900" indent="-342900">
              <a:buFont typeface="Wingdings" panose="05000000000000000000" pitchFamily="2" charset="2"/>
              <a:buChar char="ü"/>
            </a:pPr>
            <a:r>
              <a:rPr lang="fr-FR" sz="2400" b="1" dirty="0"/>
              <a:t>SON CONTENU</a:t>
            </a:r>
          </a:p>
          <a:p>
            <a:endParaRPr lang="fr-FR" sz="2000" dirty="0"/>
          </a:p>
          <a:p>
            <a:pPr marL="285750" indent="-285750">
              <a:buFont typeface="Wingdings" panose="05000000000000000000" pitchFamily="2" charset="2"/>
              <a:buChar char="§"/>
            </a:pPr>
            <a:r>
              <a:rPr lang="fr-FR" sz="2000" dirty="0"/>
              <a:t>La finalité ou la justification du projet</a:t>
            </a:r>
          </a:p>
          <a:p>
            <a:pPr marL="285750" indent="-285750">
              <a:buFont typeface="Wingdings" panose="05000000000000000000" pitchFamily="2" charset="2"/>
              <a:buChar char="§"/>
            </a:pPr>
            <a:r>
              <a:rPr lang="fr-FR" sz="2000" dirty="0"/>
              <a:t>Les objectifs mesurables du projet et les critères de succès correspondants</a:t>
            </a:r>
          </a:p>
          <a:p>
            <a:pPr marL="285750" indent="-285750">
              <a:buFont typeface="Wingdings" panose="05000000000000000000" pitchFamily="2" charset="2"/>
              <a:buChar char="§"/>
            </a:pPr>
            <a:r>
              <a:rPr lang="fr-FR" sz="2000" dirty="0"/>
              <a:t>Un aperçu synthétique des exigences</a:t>
            </a:r>
          </a:p>
          <a:p>
            <a:pPr marL="285750" indent="-285750">
              <a:buFont typeface="Wingdings" panose="05000000000000000000" pitchFamily="2" charset="2"/>
              <a:buChar char="§"/>
            </a:pPr>
            <a:r>
              <a:rPr lang="fr-FR" sz="2000" dirty="0"/>
              <a:t>Les hypothèses et les contraintes</a:t>
            </a:r>
          </a:p>
          <a:p>
            <a:pPr marL="285750" indent="-285750">
              <a:buFont typeface="Wingdings" panose="05000000000000000000" pitchFamily="2" charset="2"/>
              <a:buChar char="§"/>
            </a:pPr>
            <a:r>
              <a:rPr lang="fr-FR" sz="2000" dirty="0"/>
              <a:t>Une description générale synthétique du projet et de ses limites</a:t>
            </a:r>
          </a:p>
          <a:p>
            <a:pPr marL="285750" indent="-285750">
              <a:buFont typeface="Wingdings" panose="05000000000000000000" pitchFamily="2" charset="2"/>
              <a:buChar char="§"/>
            </a:pPr>
            <a:r>
              <a:rPr lang="fr-FR" sz="2000" dirty="0"/>
              <a:t>Les risques principaux</a:t>
            </a:r>
          </a:p>
          <a:p>
            <a:pPr marL="285750" indent="-285750">
              <a:buFont typeface="Wingdings" panose="05000000000000000000" pitchFamily="2" charset="2"/>
              <a:buChar char="§"/>
            </a:pPr>
            <a:r>
              <a:rPr lang="fr-FR" sz="2000" dirty="0"/>
              <a:t>Un échéancier récapitulatif</a:t>
            </a:r>
          </a:p>
          <a:p>
            <a:pPr marL="285750" indent="-285750">
              <a:buFont typeface="Wingdings" panose="05000000000000000000" pitchFamily="2" charset="2"/>
              <a:buChar char="§"/>
            </a:pPr>
            <a:r>
              <a:rPr lang="fr-FR" sz="2000" dirty="0"/>
              <a:t>Un budget récapitulatif</a:t>
            </a:r>
          </a:p>
          <a:p>
            <a:pPr marL="285750" indent="-285750">
              <a:buFont typeface="Wingdings" panose="05000000000000000000" pitchFamily="2" charset="2"/>
              <a:buChar char="§"/>
            </a:pPr>
            <a:r>
              <a:rPr lang="fr-FR" sz="2000" dirty="0"/>
              <a:t>Une liste des principales parties prenantes</a:t>
            </a:r>
          </a:p>
          <a:p>
            <a:pPr marL="285750" indent="-285750">
              <a:buFont typeface="Wingdings" panose="05000000000000000000" pitchFamily="2" charset="2"/>
              <a:buChar char="§"/>
            </a:pPr>
            <a:r>
              <a:rPr lang="fr-FR" sz="2000" dirty="0"/>
              <a:t>Les exigences d’acceptation du projet ( ce qui constituera le succès du projet, qui décidera que le projet à réussi et qui posera sa signature )</a:t>
            </a:r>
          </a:p>
          <a:p>
            <a:pPr marL="285750" indent="-285750">
              <a:buFont typeface="Wingdings" panose="05000000000000000000" pitchFamily="2" charset="2"/>
              <a:buChar char="§"/>
            </a:pPr>
            <a:r>
              <a:rPr lang="fr-FR" sz="2000" dirty="0"/>
              <a:t>Le chef de projet désigné, sa responsabilité et son niveau d’autorité</a:t>
            </a:r>
          </a:p>
          <a:p>
            <a:pPr marL="285750" indent="-285750">
              <a:buFont typeface="Wingdings" panose="05000000000000000000" pitchFamily="2" charset="2"/>
              <a:buChar char="§"/>
            </a:pPr>
            <a:r>
              <a:rPr lang="fr-FR" sz="2000" dirty="0"/>
              <a:t>Les noms et les niveaux d’autorité du commanditaire, ou des autres personnes qui autorisent la charte du projet.</a:t>
            </a:r>
          </a:p>
        </p:txBody>
      </p:sp>
      <p:sp>
        <p:nvSpPr>
          <p:cNvPr id="7" name="ZoneTexte 6">
            <a:extLst>
              <a:ext uri="{FF2B5EF4-FFF2-40B4-BE49-F238E27FC236}">
                <a16:creationId xmlns:a16="http://schemas.microsoft.com/office/drawing/2014/main" id="{D2D80AEC-8795-4710-9C0B-673886909921}"/>
              </a:ext>
            </a:extLst>
          </p:cNvPr>
          <p:cNvSpPr txBox="1"/>
          <p:nvPr/>
        </p:nvSpPr>
        <p:spPr>
          <a:xfrm>
            <a:off x="183749" y="3629993"/>
            <a:ext cx="1877526" cy="954107"/>
          </a:xfrm>
          <a:prstGeom prst="rect">
            <a:avLst/>
          </a:prstGeom>
          <a:solidFill>
            <a:schemeClr val="accent6">
              <a:lumMod val="20000"/>
              <a:lumOff val="80000"/>
            </a:schemeClr>
          </a:solidFill>
        </p:spPr>
        <p:txBody>
          <a:bodyPr wrap="square" rtlCol="0">
            <a:spAutoFit/>
          </a:bodyPr>
          <a:lstStyle/>
          <a:p>
            <a:pPr algn="ctr"/>
            <a:r>
              <a:rPr lang="fr-FR" sz="2800" b="1" dirty="0"/>
              <a:t>CHARTE DE PROJET</a:t>
            </a:r>
          </a:p>
        </p:txBody>
      </p:sp>
      <p:sp>
        <p:nvSpPr>
          <p:cNvPr id="2" name="Espace réservé du pied de page 1">
            <a:extLst>
              <a:ext uri="{FF2B5EF4-FFF2-40B4-BE49-F238E27FC236}">
                <a16:creationId xmlns:a16="http://schemas.microsoft.com/office/drawing/2014/main" id="{4502020D-C0F2-45FF-98E1-E9F640A270B2}"/>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8652155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62345" y="1228999"/>
            <a:ext cx="2341417"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7" name="ZoneTexte 6">
            <a:extLst>
              <a:ext uri="{FF2B5EF4-FFF2-40B4-BE49-F238E27FC236}">
                <a16:creationId xmlns:a16="http://schemas.microsoft.com/office/drawing/2014/main" id="{D2D80AEC-8795-4710-9C0B-673886909921}"/>
              </a:ext>
            </a:extLst>
          </p:cNvPr>
          <p:cNvSpPr txBox="1"/>
          <p:nvPr/>
        </p:nvSpPr>
        <p:spPr>
          <a:xfrm>
            <a:off x="185802" y="3018272"/>
            <a:ext cx="1877526" cy="954107"/>
          </a:xfrm>
          <a:prstGeom prst="rect">
            <a:avLst/>
          </a:prstGeom>
          <a:solidFill>
            <a:schemeClr val="accent6">
              <a:lumMod val="20000"/>
              <a:lumOff val="80000"/>
            </a:schemeClr>
          </a:solidFill>
        </p:spPr>
        <p:txBody>
          <a:bodyPr wrap="square" rtlCol="0">
            <a:spAutoFit/>
          </a:bodyPr>
          <a:lstStyle/>
          <a:p>
            <a:pPr algn="ctr"/>
            <a:r>
              <a:rPr lang="fr-FR" sz="2800" b="1" dirty="0"/>
              <a:t>CHARTE DE PROJET</a:t>
            </a:r>
          </a:p>
        </p:txBody>
      </p:sp>
      <p:sp>
        <p:nvSpPr>
          <p:cNvPr id="8" name="ZoneTexte 7">
            <a:extLst>
              <a:ext uri="{FF2B5EF4-FFF2-40B4-BE49-F238E27FC236}">
                <a16:creationId xmlns:a16="http://schemas.microsoft.com/office/drawing/2014/main" id="{D2D80AEC-8795-4710-9C0B-673886909921}"/>
              </a:ext>
            </a:extLst>
          </p:cNvPr>
          <p:cNvSpPr txBox="1"/>
          <p:nvPr/>
        </p:nvSpPr>
        <p:spPr>
          <a:xfrm>
            <a:off x="185802" y="4376657"/>
            <a:ext cx="1877526" cy="523220"/>
          </a:xfrm>
          <a:prstGeom prst="rect">
            <a:avLst/>
          </a:prstGeom>
          <a:solidFill>
            <a:schemeClr val="accent6">
              <a:lumMod val="20000"/>
              <a:lumOff val="80000"/>
            </a:schemeClr>
          </a:solidFill>
        </p:spPr>
        <p:txBody>
          <a:bodyPr wrap="square" rtlCol="0">
            <a:spAutoFit/>
          </a:bodyPr>
          <a:lstStyle/>
          <a:p>
            <a:pPr algn="ctr"/>
            <a:r>
              <a:rPr lang="fr-FR" sz="2800" b="1" dirty="0"/>
              <a:t>EXEMPLE</a:t>
            </a:r>
          </a:p>
        </p:txBody>
      </p:sp>
      <p:sp>
        <p:nvSpPr>
          <p:cNvPr id="9" name="Espace réservé du contenu 2"/>
          <p:cNvSpPr>
            <a:spLocks noGrp="1"/>
          </p:cNvSpPr>
          <p:nvPr>
            <p:ph idx="1"/>
          </p:nvPr>
        </p:nvSpPr>
        <p:spPr>
          <a:xfrm>
            <a:off x="2651911" y="40801"/>
            <a:ext cx="9188794" cy="6607971"/>
          </a:xfrm>
        </p:spPr>
        <p:txBody>
          <a:bodyPr>
            <a:noAutofit/>
          </a:bodyPr>
          <a:lstStyle/>
          <a:p>
            <a:r>
              <a:rPr lang="fr-FR" sz="1800" dirty="0"/>
              <a:t>Désignation/nom : Projet d’Appui à l’Autonomisation Réelle des Femmes au Tchad</a:t>
            </a:r>
          </a:p>
          <a:p>
            <a:r>
              <a:rPr lang="fr-FR" sz="1800" dirty="0"/>
              <a:t>Sigle : P.A.R.F.T. </a:t>
            </a:r>
          </a:p>
          <a:p>
            <a:r>
              <a:rPr lang="fr-FR" sz="1800" dirty="0"/>
              <a:t>Contexte : Selon les statistiques, 70 % de la population féminine tchadienne vit sous le seuil de pauvreté, tout en ayant à assumer les  charges alimentaires et d’éducation de leurs enfants. </a:t>
            </a:r>
          </a:p>
          <a:p>
            <a:r>
              <a:rPr lang="fr-FR" sz="1800" dirty="0"/>
              <a:t>Finalité/objectif : Lutte contre la pauvreté et amélioration des conditions de vie des familles.</a:t>
            </a:r>
          </a:p>
          <a:p>
            <a:r>
              <a:rPr lang="fr-FR" sz="1800" dirty="0"/>
              <a:t>Contraintes : Sociales, légales</a:t>
            </a:r>
          </a:p>
          <a:p>
            <a:r>
              <a:rPr lang="fr-FR" sz="1800" dirty="0"/>
              <a:t>Durée : 5 ans</a:t>
            </a:r>
          </a:p>
          <a:p>
            <a:r>
              <a:rPr lang="fr-FR" sz="1800" dirty="0"/>
              <a:t>Budget/estimation : 15 millions</a:t>
            </a:r>
          </a:p>
          <a:p>
            <a:r>
              <a:rPr lang="fr-FR" sz="1800" dirty="0"/>
              <a:t>Principales sources de financement : Initiatrice – Bailleurs de Fonds – Etat – Groupements féminins</a:t>
            </a:r>
          </a:p>
          <a:p>
            <a:r>
              <a:rPr lang="fr-FR" sz="1800" dirty="0"/>
              <a:t>Principales parties prenantes : Populations Féminines – Groupements féminins – Femmes Leaders politiques – Pères de familles – Ministères de la Femme et de l’Action Sociale – Etablissements bancaires – Commission Bancaire en Afrique Centrale</a:t>
            </a:r>
          </a:p>
          <a:p>
            <a:r>
              <a:rPr lang="fr-FR" sz="1800" dirty="0"/>
              <a:t>Risques principaux : Non adhésion des femmes à l’initiative – Sabotage du projet par les pères de famille – Sabotage du projet par les Ministères en charge de la Femme et de l’Action sociale – Insuffisance de financement</a:t>
            </a:r>
          </a:p>
          <a:p>
            <a:r>
              <a:rPr lang="fr-FR" sz="1800" dirty="0"/>
              <a:t> Les Phases du projet : Recensement et mobilisation de la population cible – Création de coopératives et groupements féminins – Formation des acteurs – Financement des activités – Suivi des activités</a:t>
            </a:r>
          </a:p>
          <a:p>
            <a:r>
              <a:rPr lang="fr-FR" sz="1800" dirty="0"/>
              <a:t>Le Chef de projet : Mme DAH SIMONE</a:t>
            </a:r>
          </a:p>
          <a:p>
            <a:pPr marL="0" indent="0">
              <a:buNone/>
            </a:pPr>
            <a:r>
              <a:rPr lang="fr-FR" sz="1800" dirty="0"/>
              <a:t> </a:t>
            </a:r>
          </a:p>
          <a:p>
            <a:endParaRPr lang="fr-FR" sz="1800" dirty="0"/>
          </a:p>
        </p:txBody>
      </p:sp>
      <p:sp>
        <p:nvSpPr>
          <p:cNvPr id="2" name="Espace réservé du pied de page 1">
            <a:extLst>
              <a:ext uri="{FF2B5EF4-FFF2-40B4-BE49-F238E27FC236}">
                <a16:creationId xmlns:a16="http://schemas.microsoft.com/office/drawing/2014/main" id="{393C7068-2F25-48C1-B5FB-A62B21D3EB2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1498827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62345" y="1228999"/>
            <a:ext cx="2341417"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7" name="ZoneTexte 6">
            <a:extLst>
              <a:ext uri="{FF2B5EF4-FFF2-40B4-BE49-F238E27FC236}">
                <a16:creationId xmlns:a16="http://schemas.microsoft.com/office/drawing/2014/main" id="{D2D80AEC-8795-4710-9C0B-673886909921}"/>
              </a:ext>
            </a:extLst>
          </p:cNvPr>
          <p:cNvSpPr txBox="1"/>
          <p:nvPr/>
        </p:nvSpPr>
        <p:spPr>
          <a:xfrm>
            <a:off x="185802" y="3018272"/>
            <a:ext cx="1877526" cy="954107"/>
          </a:xfrm>
          <a:prstGeom prst="rect">
            <a:avLst/>
          </a:prstGeom>
          <a:solidFill>
            <a:schemeClr val="accent6">
              <a:lumMod val="20000"/>
              <a:lumOff val="80000"/>
            </a:schemeClr>
          </a:solidFill>
        </p:spPr>
        <p:txBody>
          <a:bodyPr wrap="square" rtlCol="0">
            <a:spAutoFit/>
          </a:bodyPr>
          <a:lstStyle/>
          <a:p>
            <a:pPr algn="ctr"/>
            <a:r>
              <a:rPr lang="fr-FR" sz="2800" b="1" dirty="0"/>
              <a:t>CHARTE DE PROJET</a:t>
            </a:r>
          </a:p>
        </p:txBody>
      </p:sp>
      <p:sp>
        <p:nvSpPr>
          <p:cNvPr id="8" name="ZoneTexte 7">
            <a:extLst>
              <a:ext uri="{FF2B5EF4-FFF2-40B4-BE49-F238E27FC236}">
                <a16:creationId xmlns:a16="http://schemas.microsoft.com/office/drawing/2014/main" id="{D2D80AEC-8795-4710-9C0B-673886909921}"/>
              </a:ext>
            </a:extLst>
          </p:cNvPr>
          <p:cNvSpPr txBox="1"/>
          <p:nvPr/>
        </p:nvSpPr>
        <p:spPr>
          <a:xfrm>
            <a:off x="185802" y="4376657"/>
            <a:ext cx="1877526" cy="523220"/>
          </a:xfrm>
          <a:prstGeom prst="rect">
            <a:avLst/>
          </a:prstGeom>
          <a:solidFill>
            <a:schemeClr val="accent6">
              <a:lumMod val="20000"/>
              <a:lumOff val="80000"/>
            </a:schemeClr>
          </a:solidFill>
        </p:spPr>
        <p:txBody>
          <a:bodyPr wrap="square" rtlCol="0">
            <a:spAutoFit/>
          </a:bodyPr>
          <a:lstStyle/>
          <a:p>
            <a:pPr algn="ctr"/>
            <a:r>
              <a:rPr lang="fr-FR" sz="2800" b="1" dirty="0"/>
              <a:t>EXEMPLE</a:t>
            </a:r>
          </a:p>
        </p:txBody>
      </p:sp>
      <p:sp>
        <p:nvSpPr>
          <p:cNvPr id="10" name="Espace réservé du contenu 2"/>
          <p:cNvSpPr>
            <a:spLocks noGrp="1"/>
          </p:cNvSpPr>
          <p:nvPr>
            <p:ph idx="1"/>
          </p:nvPr>
        </p:nvSpPr>
        <p:spPr>
          <a:xfrm>
            <a:off x="2466107" y="286929"/>
            <a:ext cx="9266110" cy="4351338"/>
          </a:xfrm>
        </p:spPr>
        <p:txBody>
          <a:bodyPr>
            <a:normAutofit/>
          </a:bodyPr>
          <a:lstStyle/>
          <a:p>
            <a:r>
              <a:rPr lang="fr-FR" dirty="0"/>
              <a:t>Formée et ayant travaillé dans le secteur bancaire pendant plusieurs années, le Chef de projet mettra son expérience au service du financement à moindre coût des activités des femmes ne pouvant accéder au crédit bancaire. </a:t>
            </a:r>
          </a:p>
          <a:p>
            <a:r>
              <a:rPr lang="fr-FR" dirty="0"/>
              <a:t>Précision des attributions et pouvoirs du Chef de projet : Management général du projet</a:t>
            </a:r>
          </a:p>
          <a:p>
            <a:r>
              <a:rPr lang="fr-FR" dirty="0"/>
              <a:t>Commanditaire : Mme DA SIMONE</a:t>
            </a:r>
          </a:p>
          <a:p>
            <a:endParaRPr lang="fr-FR" dirty="0"/>
          </a:p>
          <a:p>
            <a:endParaRPr lang="fr-FR" dirty="0"/>
          </a:p>
        </p:txBody>
      </p:sp>
      <p:sp>
        <p:nvSpPr>
          <p:cNvPr id="2" name="Espace réservé du pied de page 1">
            <a:extLst>
              <a:ext uri="{FF2B5EF4-FFF2-40B4-BE49-F238E27FC236}">
                <a16:creationId xmlns:a16="http://schemas.microsoft.com/office/drawing/2014/main" id="{22DFD30F-15AF-4A6D-AE92-9AAEF9ACA2B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3127459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33805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159326" y="2242237"/>
            <a:ext cx="3061855" cy="707886"/>
          </a:xfrm>
          <a:prstGeom prst="rect">
            <a:avLst/>
          </a:prstGeom>
          <a:noFill/>
        </p:spPr>
        <p:txBody>
          <a:bodyPr wrap="square" rtlCol="0">
            <a:spAutoFit/>
          </a:bodyPr>
          <a:lstStyle/>
          <a:p>
            <a:pPr algn="ctr"/>
            <a:r>
              <a:rPr lang="fr-FR" sz="4000" b="1" dirty="0"/>
              <a:t>PRATIQUE</a:t>
            </a:r>
          </a:p>
        </p:txBody>
      </p:sp>
      <p:sp>
        <p:nvSpPr>
          <p:cNvPr id="2" name="ZoneTexte 1">
            <a:extLst>
              <a:ext uri="{FF2B5EF4-FFF2-40B4-BE49-F238E27FC236}">
                <a16:creationId xmlns:a16="http://schemas.microsoft.com/office/drawing/2014/main" id="{BFAEFB84-0B3B-48D7-9020-126BDBDE4850}"/>
              </a:ext>
            </a:extLst>
          </p:cNvPr>
          <p:cNvSpPr txBox="1"/>
          <p:nvPr/>
        </p:nvSpPr>
        <p:spPr>
          <a:xfrm>
            <a:off x="3539835" y="210912"/>
            <a:ext cx="8040413" cy="7386638"/>
          </a:xfrm>
          <a:prstGeom prst="rect">
            <a:avLst/>
          </a:prstGeom>
          <a:noFill/>
        </p:spPr>
        <p:txBody>
          <a:bodyPr wrap="square" rtlCol="0">
            <a:spAutoFit/>
          </a:bodyPr>
          <a:lstStyle/>
          <a:p>
            <a:pPr algn="ctr"/>
            <a:r>
              <a:rPr lang="fr-FR" sz="3200" b="1" dirty="0"/>
              <a:t>La charte de votre projet:</a:t>
            </a:r>
          </a:p>
          <a:p>
            <a:endParaRPr lang="fr-FR" sz="1400" dirty="0"/>
          </a:p>
          <a:p>
            <a:r>
              <a:rPr lang="fr-FR" sz="2600" dirty="0"/>
              <a:t>Désignation / nom:</a:t>
            </a:r>
          </a:p>
          <a:p>
            <a:r>
              <a:rPr lang="fr-FR" sz="2600" dirty="0"/>
              <a:t>Cigle:</a:t>
            </a:r>
          </a:p>
          <a:p>
            <a:r>
              <a:rPr lang="fr-FR" sz="2600" dirty="0"/>
              <a:t>Contexte:</a:t>
            </a:r>
          </a:p>
          <a:p>
            <a:r>
              <a:rPr lang="fr-FR" sz="2600" dirty="0"/>
              <a:t>Finalité / objectif:</a:t>
            </a:r>
          </a:p>
          <a:p>
            <a:r>
              <a:rPr lang="fr-FR" sz="2600" dirty="0"/>
              <a:t>Contraintes :</a:t>
            </a:r>
          </a:p>
          <a:p>
            <a:r>
              <a:rPr lang="fr-FR" sz="2600" dirty="0"/>
              <a:t>Durée:</a:t>
            </a:r>
          </a:p>
          <a:p>
            <a:r>
              <a:rPr lang="fr-FR" sz="2600" dirty="0"/>
              <a:t>Budget /estimation:</a:t>
            </a:r>
          </a:p>
          <a:p>
            <a:r>
              <a:rPr lang="fr-FR" sz="2600" dirty="0"/>
              <a:t>Principales sources de financement:</a:t>
            </a:r>
          </a:p>
          <a:p>
            <a:r>
              <a:rPr lang="fr-FR" sz="2600" dirty="0"/>
              <a:t>Principales parties prenantes:</a:t>
            </a:r>
          </a:p>
          <a:p>
            <a:r>
              <a:rPr lang="fr-FR" sz="2600" dirty="0"/>
              <a:t>Risques principaux:</a:t>
            </a:r>
          </a:p>
          <a:p>
            <a:r>
              <a:rPr lang="fr-FR" sz="2600" dirty="0"/>
              <a:t>Les Phases du projet:</a:t>
            </a:r>
          </a:p>
          <a:p>
            <a:r>
              <a:rPr lang="fr-FR" sz="2600" dirty="0"/>
              <a:t>Le chef de projet:</a:t>
            </a:r>
          </a:p>
          <a:p>
            <a:r>
              <a:rPr lang="fr-FR" sz="2600" dirty="0"/>
              <a:t>Précision des attributions et pouvoirs du chef de projet:</a:t>
            </a:r>
          </a:p>
          <a:p>
            <a:r>
              <a:rPr lang="fr-FR" sz="2600" dirty="0"/>
              <a:t>Signature du commanditaire:</a:t>
            </a:r>
          </a:p>
          <a:p>
            <a:endParaRPr lang="fr-FR" sz="2600" dirty="0"/>
          </a:p>
          <a:p>
            <a:endParaRPr lang="fr-FR" sz="2600" dirty="0"/>
          </a:p>
        </p:txBody>
      </p:sp>
      <p:sp>
        <p:nvSpPr>
          <p:cNvPr id="3" name="Espace réservé du pied de page 2">
            <a:extLst>
              <a:ext uri="{FF2B5EF4-FFF2-40B4-BE49-F238E27FC236}">
                <a16:creationId xmlns:a16="http://schemas.microsoft.com/office/drawing/2014/main" id="{2FA1F803-1C3C-4F25-B83B-278A5FEC85F5}"/>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3832040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1468582" y="2008908"/>
            <a:ext cx="9324109"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IDENTIFIER LES PARTIES PRENANTES</a:t>
            </a:r>
          </a:p>
        </p:txBody>
      </p:sp>
    </p:spTree>
    <p:extLst>
      <p:ext uri="{BB962C8B-B14F-4D97-AF65-F5344CB8AC3E}">
        <p14:creationId xmlns:p14="http://schemas.microsoft.com/office/powerpoint/2010/main" val="2260410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3691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54626" y="2598003"/>
            <a:ext cx="2259874" cy="830997"/>
          </a:xfrm>
          <a:prstGeom prst="rect">
            <a:avLst/>
          </a:prstGeom>
          <a:solidFill>
            <a:schemeClr val="accent6">
              <a:lumMod val="20000"/>
              <a:lumOff val="80000"/>
            </a:schemeClr>
          </a:solidFill>
        </p:spPr>
        <p:txBody>
          <a:bodyPr wrap="square" rtlCol="0">
            <a:spAutoFit/>
          </a:bodyPr>
          <a:lstStyle/>
          <a:p>
            <a:pPr algn="ctr"/>
            <a:r>
              <a:rPr lang="fr-FR" sz="2400" b="1" dirty="0"/>
              <a:t>L’ECHEC D’UN PROJET</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369127" y="180109"/>
            <a:ext cx="9822873" cy="151240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dirty="0"/>
              <a:t>Qu’est ce qui peut faire échouer un projet ?</a:t>
            </a:r>
          </a:p>
          <a:p>
            <a:pPr lvl="3"/>
            <a:endParaRPr lang="fr-FR" sz="2400" dirty="0"/>
          </a:p>
          <a:p>
            <a:pPr marL="342900" indent="-342900">
              <a:lnSpc>
                <a:spcPct val="150000"/>
              </a:lnSpc>
              <a:buFont typeface="Wingdings" panose="05000000000000000000" pitchFamily="2" charset="2"/>
              <a:buChar char="ü"/>
            </a:pPr>
            <a:endParaRPr lang="fr-FR" sz="2400" dirty="0"/>
          </a:p>
        </p:txBody>
      </p:sp>
      <p:sp>
        <p:nvSpPr>
          <p:cNvPr id="2" name="Espace réservé du pied de page 1">
            <a:extLst>
              <a:ext uri="{FF2B5EF4-FFF2-40B4-BE49-F238E27FC236}">
                <a16:creationId xmlns:a16="http://schemas.microsoft.com/office/drawing/2014/main" id="{D2CCE2CC-FB8C-48F8-ADC8-537B9F46E86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90680048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83128" y="1577220"/>
            <a:ext cx="3061855" cy="1569660"/>
          </a:xfrm>
          <a:prstGeom prst="rect">
            <a:avLst/>
          </a:prstGeom>
          <a:noFill/>
        </p:spPr>
        <p:txBody>
          <a:bodyPr wrap="square" rtlCol="0">
            <a:spAutoFit/>
          </a:bodyPr>
          <a:lstStyle/>
          <a:p>
            <a:pPr algn="ctr"/>
            <a:r>
              <a:rPr lang="fr-FR" sz="3200" b="1" dirty="0"/>
              <a:t>MANAGEMENT DES PARTIES PRENANTES</a:t>
            </a:r>
          </a:p>
        </p:txBody>
      </p:sp>
      <p:graphicFrame>
        <p:nvGraphicFramePr>
          <p:cNvPr id="5" name="Tableau 4">
            <a:extLst>
              <a:ext uri="{FF2B5EF4-FFF2-40B4-BE49-F238E27FC236}">
                <a16:creationId xmlns:a16="http://schemas.microsoft.com/office/drawing/2014/main" id="{96DA7E5F-B378-4BA8-BD55-BD282F0B4B41}"/>
              </a:ext>
            </a:extLst>
          </p:cNvPr>
          <p:cNvGraphicFramePr>
            <a:graphicFrameLocks noGrp="1"/>
          </p:cNvGraphicFramePr>
          <p:nvPr>
            <p:extLst/>
          </p:nvPr>
        </p:nvGraphicFramePr>
        <p:xfrm>
          <a:off x="3061853" y="137776"/>
          <a:ext cx="9019311" cy="6817205"/>
        </p:xfrm>
        <a:graphic>
          <a:graphicData uri="http://schemas.openxmlformats.org/drawingml/2006/table">
            <a:tbl>
              <a:tblPr firstRow="1" bandRow="1">
                <a:tableStyleId>{5C22544A-7EE6-4342-B048-85BDC9FD1C3A}</a:tableStyleId>
              </a:tblPr>
              <a:tblGrid>
                <a:gridCol w="6331529">
                  <a:extLst>
                    <a:ext uri="{9D8B030D-6E8A-4147-A177-3AD203B41FA5}">
                      <a16:colId xmlns:a16="http://schemas.microsoft.com/office/drawing/2014/main" val="2126170792"/>
                    </a:ext>
                  </a:extLst>
                </a:gridCol>
                <a:gridCol w="775854">
                  <a:extLst>
                    <a:ext uri="{9D8B030D-6E8A-4147-A177-3AD203B41FA5}">
                      <a16:colId xmlns:a16="http://schemas.microsoft.com/office/drawing/2014/main" val="973778650"/>
                    </a:ext>
                  </a:extLst>
                </a:gridCol>
                <a:gridCol w="900546">
                  <a:extLst>
                    <a:ext uri="{9D8B030D-6E8A-4147-A177-3AD203B41FA5}">
                      <a16:colId xmlns:a16="http://schemas.microsoft.com/office/drawing/2014/main" val="3571137902"/>
                    </a:ext>
                  </a:extLst>
                </a:gridCol>
                <a:gridCol w="1011382">
                  <a:extLst>
                    <a:ext uri="{9D8B030D-6E8A-4147-A177-3AD203B41FA5}">
                      <a16:colId xmlns:a16="http://schemas.microsoft.com/office/drawing/2014/main" val="501303867"/>
                    </a:ext>
                  </a:extLst>
                </a:gridCol>
              </a:tblGrid>
              <a:tr h="575046">
                <a:tc>
                  <a:txBody>
                    <a:bodyPr/>
                    <a:lstStyle/>
                    <a:p>
                      <a:pPr algn="ctr"/>
                      <a:r>
                        <a:rPr lang="fr-FR" dirty="0"/>
                        <a:t>Budget du projet</a:t>
                      </a:r>
                    </a:p>
                  </a:txBody>
                  <a:tcPr/>
                </a:tc>
                <a:tc>
                  <a:txBody>
                    <a:bodyPr/>
                    <a:lstStyle/>
                    <a:p>
                      <a:pPr algn="ctr"/>
                      <a:r>
                        <a:rPr lang="fr-FR" dirty="0"/>
                        <a:t>choix</a:t>
                      </a:r>
                    </a:p>
                  </a:txBody>
                  <a:tcPr/>
                </a:tc>
                <a:tc>
                  <a:txBody>
                    <a:bodyPr/>
                    <a:lstStyle/>
                    <a:p>
                      <a:pPr algn="ctr"/>
                      <a:r>
                        <a:rPr lang="fr-FR" dirty="0"/>
                        <a:t>Valeur</a:t>
                      </a:r>
                    </a:p>
                    <a:p>
                      <a:pPr algn="ctr"/>
                      <a:r>
                        <a:rPr lang="fr-FR" dirty="0"/>
                        <a:t> cible</a:t>
                      </a:r>
                    </a:p>
                  </a:txBody>
                  <a:tcPr/>
                </a:tc>
                <a:tc>
                  <a:txBody>
                    <a:bodyPr/>
                    <a:lstStyle/>
                    <a:p>
                      <a:pPr algn="ctr"/>
                      <a:r>
                        <a:rPr lang="fr-FR" dirty="0"/>
                        <a:t>Votre  notation</a:t>
                      </a:r>
                    </a:p>
                  </a:txBody>
                  <a:tcPr/>
                </a:tc>
                <a:extLst>
                  <a:ext uri="{0D108BD9-81ED-4DB2-BD59-A6C34878D82A}">
                    <a16:rowId xmlns:a16="http://schemas.microsoft.com/office/drawing/2014/main" val="1020992721"/>
                  </a:ext>
                </a:extLst>
              </a:tr>
              <a:tr h="575046">
                <a:tc>
                  <a:txBody>
                    <a:bodyPr/>
                    <a:lstStyle/>
                    <a:p>
                      <a:r>
                        <a:rPr lang="fr-FR" dirty="0"/>
                        <a:t>Un registre des parties prenantes contient toutes les parties prenantes et leur niveau intérêt / Pouvoir dans le projet</a:t>
                      </a:r>
                    </a:p>
                  </a:txBody>
                  <a:tcPr/>
                </a:tc>
                <a:tc>
                  <a:txBody>
                    <a:bodyPr/>
                    <a:lstStyle/>
                    <a:p>
                      <a:r>
                        <a:rPr lang="fr-FR" dirty="0"/>
                        <a:t>0, 3, 5</a:t>
                      </a:r>
                      <a:endParaRPr lang="fr-FR" baseline="0" dirty="0"/>
                    </a:p>
                    <a:p>
                      <a:endParaRPr lang="fr-FR"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617802200"/>
                  </a:ext>
                </a:extLst>
              </a:tr>
              <a:tr h="575046">
                <a:tc>
                  <a:txBody>
                    <a:bodyPr/>
                    <a:lstStyle/>
                    <a:p>
                      <a:pPr marL="0" algn="l" defTabSz="914400" rtl="0" eaLnBrk="1" latinLnBrk="0" hangingPunct="1"/>
                      <a:r>
                        <a:rPr lang="fr-FR" sz="1800" kern="1200" dirty="0">
                          <a:solidFill>
                            <a:schemeClr val="dk1"/>
                          </a:solidFill>
                          <a:latin typeface="+mn-lt"/>
                          <a:ea typeface="+mn-ea"/>
                          <a:cs typeface="+mn-cs"/>
                        </a:rPr>
                        <a:t>Un plan sur l’implication des parties prenantes a été établi </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algn="l" defTabSz="914400" rtl="0" eaLnBrk="1" latinLnBrk="0" hangingPunct="1"/>
                      <a:endParaRPr lang="fr-FR" sz="1800" kern="1200" dirty="0">
                        <a:solidFill>
                          <a:schemeClr val="dk1"/>
                        </a:solidFill>
                        <a:latin typeface="+mn-lt"/>
                        <a:ea typeface="+mn-ea"/>
                        <a:cs typeface="+mn-cs"/>
                      </a:endParaRPr>
                    </a:p>
                  </a:txBody>
                  <a:tcPr/>
                </a:tc>
                <a:extLst>
                  <a:ext uri="{0D108BD9-81ED-4DB2-BD59-A6C34878D82A}">
                    <a16:rowId xmlns:a16="http://schemas.microsoft.com/office/drawing/2014/main" val="4145226790"/>
                  </a:ext>
                </a:extLst>
              </a:tr>
              <a:tr h="575046">
                <a:tc>
                  <a:txBody>
                    <a:bodyPr/>
                    <a:lstStyle/>
                    <a:p>
                      <a:r>
                        <a:rPr lang="fr-FR" sz="1800" kern="1200" dirty="0">
                          <a:solidFill>
                            <a:schemeClr val="dk1"/>
                          </a:solidFill>
                          <a:latin typeface="+mn-lt"/>
                          <a:ea typeface="+mn-ea"/>
                          <a:cs typeface="+mn-cs"/>
                        </a:rPr>
                        <a:t>Un plan de conduite du changement a été établi et suivi</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b="1" dirty="0">
                        <a:solidFill>
                          <a:srgbClr val="FF0000"/>
                        </a:solidFill>
                      </a:endParaRPr>
                    </a:p>
                  </a:txBody>
                  <a:tcPr/>
                </a:tc>
                <a:extLst>
                  <a:ext uri="{0D108BD9-81ED-4DB2-BD59-A6C34878D82A}">
                    <a16:rowId xmlns:a16="http://schemas.microsoft.com/office/drawing/2014/main" val="227430433"/>
                  </a:ext>
                </a:extLst>
              </a:tr>
              <a:tr h="5750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mn-lt"/>
                          <a:ea typeface="+mn-ea"/>
                          <a:cs typeface="+mn-cs"/>
                        </a:rPr>
                        <a:t>Les activités de conduite de changement sont enregistrées dans l’échéancier</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3830246541"/>
                  </a:ext>
                </a:extLst>
              </a:tr>
              <a:tr h="575046">
                <a:tc>
                  <a:txBody>
                    <a:bodyPr/>
                    <a:lstStyle/>
                    <a:p>
                      <a:pPr marL="0" algn="l" defTabSz="914400" rtl="0" eaLnBrk="1" latinLnBrk="0" hangingPunct="1"/>
                      <a:r>
                        <a:rPr lang="fr-FR" sz="1800" kern="1200" dirty="0">
                          <a:solidFill>
                            <a:schemeClr val="dk1"/>
                          </a:solidFill>
                          <a:latin typeface="+mn-lt"/>
                          <a:ea typeface="+mn-ea"/>
                          <a:cs typeface="+mn-cs"/>
                        </a:rPr>
                        <a:t>Les activités de conduite du changement sont enregistrés dans enregistrés dans le budget</a:t>
                      </a:r>
                    </a:p>
                  </a:txBody>
                  <a:tcPr/>
                </a:tc>
                <a:tc>
                  <a:txBody>
                    <a:bodyPr/>
                    <a:lstStyle/>
                    <a:p>
                      <a:r>
                        <a:rPr lang="fr-FR" dirty="0"/>
                        <a:t>0, 3, 5</a:t>
                      </a:r>
                      <a:endParaRPr lang="fr-FR" baseline="0" dirty="0"/>
                    </a:p>
                  </a:txBody>
                  <a:tcPr/>
                </a:tc>
                <a:tc>
                  <a:txBody>
                    <a:bodyPr/>
                    <a:lstStyle/>
                    <a:p>
                      <a:r>
                        <a:rPr lang="fr-FR"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solidFill>
                          <a:srgbClr val="FF0000"/>
                        </a:solidFill>
                      </a:endParaRPr>
                    </a:p>
                  </a:txBody>
                  <a:tcPr/>
                </a:tc>
                <a:extLst>
                  <a:ext uri="{0D108BD9-81ED-4DB2-BD59-A6C34878D82A}">
                    <a16:rowId xmlns:a16="http://schemas.microsoft.com/office/drawing/2014/main" val="2812462739"/>
                  </a:ext>
                </a:extLst>
              </a:tr>
              <a:tr h="696103">
                <a:tc>
                  <a:txBody>
                    <a:bodyPr/>
                    <a:lstStyle/>
                    <a:p>
                      <a:r>
                        <a:rPr lang="fr-FR" dirty="0"/>
                        <a:t>Les engagements des utilisateurs clés / bénéficiaires sont réalisés selon le plan , avec revues, réunions et résolution de problèmes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1452519780"/>
                  </a:ext>
                </a:extLst>
              </a:tr>
              <a:tr h="748145">
                <a:tc>
                  <a:txBody>
                    <a:bodyPr/>
                    <a:lstStyle/>
                    <a:p>
                      <a:r>
                        <a:rPr lang="fr-FR" dirty="0"/>
                        <a:t>Les parties prenantes sont sollicités et impliquées dans le projet et dans des actions de conduite du changement</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913994849"/>
                  </a:ext>
                </a:extLst>
              </a:tr>
              <a:tr h="748145">
                <a:tc>
                  <a:txBody>
                    <a:bodyPr/>
                    <a:lstStyle/>
                    <a:p>
                      <a:r>
                        <a:rPr lang="fr-FR" dirty="0"/>
                        <a:t>Les livrables du projet respectent les attentes / exigences des clients/bénéficiaires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3788677760"/>
                  </a:ext>
                </a:extLst>
              </a:tr>
              <a:tr h="748145">
                <a:tc>
                  <a:txBody>
                    <a:bodyPr/>
                    <a:lstStyle/>
                    <a:p>
                      <a:r>
                        <a:rPr lang="fr-FR" dirty="0"/>
                        <a:t>Un espace de collaboration a été crée et contient toute la documentation du projet à jour. Toutes les parties prenantes y ont accès</a:t>
                      </a:r>
                    </a:p>
                  </a:txBody>
                  <a:tcPr/>
                </a:tc>
                <a:tc>
                  <a:txBody>
                    <a:bodyPr/>
                    <a:lstStyle/>
                    <a:p>
                      <a:r>
                        <a:rPr lang="fr-FR" dirty="0"/>
                        <a:t>0, 3, 5</a:t>
                      </a:r>
                      <a:endParaRPr lang="fr-FR" baseline="0" dirty="0"/>
                    </a:p>
                  </a:txBody>
                  <a:tcPr/>
                </a:tc>
                <a:tc>
                  <a:txBody>
                    <a:bodyPr/>
                    <a:lstStyle/>
                    <a:p>
                      <a:r>
                        <a:rPr lang="fr-FR" dirty="0"/>
                        <a:t>5</a:t>
                      </a:r>
                    </a:p>
                  </a:txBody>
                  <a:tcPr/>
                </a:tc>
                <a:tc>
                  <a:txBody>
                    <a:bodyPr/>
                    <a:lstStyle/>
                    <a:p>
                      <a:endParaRPr lang="fr-FR" dirty="0"/>
                    </a:p>
                  </a:txBody>
                  <a:tcPr/>
                </a:tc>
                <a:extLst>
                  <a:ext uri="{0D108BD9-81ED-4DB2-BD59-A6C34878D82A}">
                    <a16:rowId xmlns:a16="http://schemas.microsoft.com/office/drawing/2014/main" val="686851987"/>
                  </a:ext>
                </a:extLst>
              </a:tr>
            </a:tbl>
          </a:graphicData>
        </a:graphic>
      </p:graphicFrame>
      <p:sp>
        <p:nvSpPr>
          <p:cNvPr id="7" name="ZoneTexte 6">
            <a:extLst>
              <a:ext uri="{FF2B5EF4-FFF2-40B4-BE49-F238E27FC236}">
                <a16:creationId xmlns:a16="http://schemas.microsoft.com/office/drawing/2014/main" id="{37821913-3E80-42F9-A4D1-CF77DBD63EB0}"/>
              </a:ext>
            </a:extLst>
          </p:cNvPr>
          <p:cNvSpPr txBox="1"/>
          <p:nvPr/>
        </p:nvSpPr>
        <p:spPr>
          <a:xfrm>
            <a:off x="-1" y="3794178"/>
            <a:ext cx="2978727" cy="2677656"/>
          </a:xfrm>
          <a:prstGeom prst="rect">
            <a:avLst/>
          </a:prstGeom>
          <a:solidFill>
            <a:schemeClr val="accent1"/>
          </a:solidFill>
        </p:spPr>
        <p:txBody>
          <a:bodyPr wrap="square" rtlCol="0">
            <a:spAutoFit/>
          </a:bodyPr>
          <a:lstStyle/>
          <a:p>
            <a:pPr algn="ctr"/>
            <a:r>
              <a:rPr lang="fr-FR" sz="2800" b="1" dirty="0">
                <a:solidFill>
                  <a:schemeClr val="bg1"/>
                </a:solidFill>
              </a:rPr>
              <a:t>Bilan de santé / </a:t>
            </a:r>
          </a:p>
          <a:p>
            <a:pPr algn="ctr"/>
            <a:r>
              <a:rPr lang="fr-FR" sz="2800" b="1" dirty="0">
                <a:solidFill>
                  <a:schemeClr val="bg1"/>
                </a:solidFill>
              </a:rPr>
              <a:t>Bilan de la maturité</a:t>
            </a:r>
          </a:p>
          <a:p>
            <a:pPr algn="ctr"/>
            <a:r>
              <a:rPr lang="fr-FR" sz="2800" b="1" dirty="0">
                <a:solidFill>
                  <a:schemeClr val="bg1"/>
                </a:solidFill>
              </a:rPr>
              <a:t>Analyse de la maîtrise des parties prenantes</a:t>
            </a:r>
          </a:p>
        </p:txBody>
      </p:sp>
      <p:sp>
        <p:nvSpPr>
          <p:cNvPr id="2" name="Espace réservé du pied de page 1">
            <a:extLst>
              <a:ext uri="{FF2B5EF4-FFF2-40B4-BE49-F238E27FC236}">
                <a16:creationId xmlns:a16="http://schemas.microsoft.com/office/drawing/2014/main" id="{7EA4807D-96EA-48CC-9F0C-8EC5A4DA4FB8}"/>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4240806243"/>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8500"/>
            <a:ext cx="2340245"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0" y="810540"/>
            <a:ext cx="2311302"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3" name="ZoneTexte 2">
            <a:extLst>
              <a:ext uri="{FF2B5EF4-FFF2-40B4-BE49-F238E27FC236}">
                <a16:creationId xmlns:a16="http://schemas.microsoft.com/office/drawing/2014/main" id="{3FAEE3A6-B1C6-439D-9DA2-717C46E6A3A5}"/>
              </a:ext>
            </a:extLst>
          </p:cNvPr>
          <p:cNvSpPr txBox="1"/>
          <p:nvPr/>
        </p:nvSpPr>
        <p:spPr>
          <a:xfrm>
            <a:off x="2169764" y="1809084"/>
            <a:ext cx="9703709" cy="2400657"/>
          </a:xfrm>
          <a:prstGeom prst="rect">
            <a:avLst/>
          </a:prstGeom>
          <a:noFill/>
        </p:spPr>
        <p:txBody>
          <a:bodyPr wrap="square" rtlCol="0">
            <a:spAutoFit/>
          </a:bodyPr>
          <a:lstStyle/>
          <a:p>
            <a:endParaRPr lang="fr-FR" sz="1000" b="1" dirty="0"/>
          </a:p>
          <a:p>
            <a:pPr marL="914400" lvl="1" indent="-457200">
              <a:buFont typeface="Wingdings" panose="05000000000000000000" pitchFamily="2" charset="2"/>
              <a:buChar char="§"/>
            </a:pPr>
            <a:r>
              <a:rPr lang="fr-FR" sz="2000" dirty="0"/>
              <a:t>Identifier régulièrement les parties prenantes</a:t>
            </a:r>
          </a:p>
          <a:p>
            <a:pPr marL="914400" lvl="1" indent="-457200">
              <a:buFont typeface="Wingdings" panose="05000000000000000000" pitchFamily="2" charset="2"/>
              <a:buChar char="§"/>
            </a:pPr>
            <a:r>
              <a:rPr lang="fr-FR" sz="2000" dirty="0"/>
              <a:t>Documenter et alimenter les informations pertinentes concernant leur intérêt leur participation, leur interdépendance,  leur influence et leur impact potentiel sur le projet</a:t>
            </a:r>
          </a:p>
          <a:p>
            <a:pPr marL="914400" lvl="1" indent="-457200">
              <a:buFont typeface="Wingdings" panose="05000000000000000000" pitchFamily="2" charset="2"/>
              <a:buChar char="§"/>
            </a:pPr>
            <a:r>
              <a:rPr lang="fr-FR" sz="2000" dirty="0"/>
              <a:t>Equipe projet: indentification de  l’orientation à suivre pour chaque partie prenante</a:t>
            </a:r>
          </a:p>
          <a:p>
            <a:pPr marL="914400" lvl="1" indent="-457200">
              <a:buFont typeface="Wingdings" panose="05000000000000000000" pitchFamily="2" charset="2"/>
              <a:buChar char="§"/>
            </a:pPr>
            <a:r>
              <a:rPr lang="fr-FR" sz="2000" dirty="0"/>
              <a:t>Exécuté périodiquement pendant toute la durée du projet</a:t>
            </a:r>
          </a:p>
          <a:p>
            <a:pPr marL="914400" lvl="1" indent="-457200">
              <a:buFont typeface="+mj-lt"/>
              <a:buAutoNum type="arabicPeriod"/>
            </a:pPr>
            <a:endParaRPr lang="fr-FR" sz="2000" dirty="0"/>
          </a:p>
        </p:txBody>
      </p:sp>
      <p:sp>
        <p:nvSpPr>
          <p:cNvPr id="2" name="ZoneTexte 1">
            <a:extLst>
              <a:ext uri="{FF2B5EF4-FFF2-40B4-BE49-F238E27FC236}">
                <a16:creationId xmlns:a16="http://schemas.microsoft.com/office/drawing/2014/main" id="{58D1F76A-B5AA-4CC9-8E53-1937E88FF1B7}"/>
              </a:ext>
            </a:extLst>
          </p:cNvPr>
          <p:cNvSpPr txBox="1"/>
          <p:nvPr/>
        </p:nvSpPr>
        <p:spPr>
          <a:xfrm>
            <a:off x="2722202" y="6193170"/>
            <a:ext cx="8028925" cy="646331"/>
          </a:xfrm>
          <a:prstGeom prst="rect">
            <a:avLst/>
          </a:prstGeom>
          <a:noFill/>
        </p:spPr>
        <p:txBody>
          <a:bodyPr wrap="square" rtlCol="0">
            <a:spAutoFit/>
          </a:bodyPr>
          <a:lstStyle/>
          <a:p>
            <a:pPr algn="ctr"/>
            <a:r>
              <a:rPr lang="fr-FR" b="1" dirty="0"/>
              <a:t>Utiliser à chaque démarrage de projet ou de phase du projet pour aligner les attentes des parties prenantes avec les objectifs du projet</a:t>
            </a:r>
          </a:p>
        </p:txBody>
      </p:sp>
      <p:sp>
        <p:nvSpPr>
          <p:cNvPr id="8" name="ZoneTexte 7">
            <a:extLst>
              <a:ext uri="{FF2B5EF4-FFF2-40B4-BE49-F238E27FC236}">
                <a16:creationId xmlns:a16="http://schemas.microsoft.com/office/drawing/2014/main" id="{D2D80AEC-8795-4710-9C0B-673886909921}"/>
              </a:ext>
            </a:extLst>
          </p:cNvPr>
          <p:cNvSpPr txBox="1"/>
          <p:nvPr/>
        </p:nvSpPr>
        <p:spPr>
          <a:xfrm>
            <a:off x="60116" y="2332077"/>
            <a:ext cx="2220013" cy="1384995"/>
          </a:xfrm>
          <a:prstGeom prst="rect">
            <a:avLst/>
          </a:prstGeom>
          <a:solidFill>
            <a:schemeClr val="accent6">
              <a:lumMod val="20000"/>
              <a:lumOff val="80000"/>
            </a:schemeClr>
          </a:solidFill>
        </p:spPr>
        <p:txBody>
          <a:bodyPr wrap="square" rtlCol="0">
            <a:spAutoFit/>
          </a:bodyPr>
          <a:lstStyle/>
          <a:p>
            <a:pPr algn="ctr"/>
            <a:r>
              <a:rPr lang="fr-FR" sz="2800" b="1" dirty="0"/>
              <a:t>IDENTIFIER LES PARTIES PRENANTES</a:t>
            </a:r>
          </a:p>
        </p:txBody>
      </p:sp>
      <p:sp>
        <p:nvSpPr>
          <p:cNvPr id="5" name="Espace réservé du pied de page 4">
            <a:extLst>
              <a:ext uri="{FF2B5EF4-FFF2-40B4-BE49-F238E27FC236}">
                <a16:creationId xmlns:a16="http://schemas.microsoft.com/office/drawing/2014/main" id="{342187F7-CB82-4431-BA4C-2B51D7DAD5E0}"/>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16637094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36321"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97382" y="2635842"/>
            <a:ext cx="2823052" cy="1643527"/>
          </a:xfrm>
          <a:prstGeom prst="rect">
            <a:avLst/>
          </a:prstGeom>
          <a:noFill/>
        </p:spPr>
        <p:txBody>
          <a:bodyPr wrap="square" rtlCol="0">
            <a:spAutoFit/>
          </a:bodyPr>
          <a:lstStyle/>
          <a:p>
            <a:pPr algn="ctr"/>
            <a:r>
              <a:rPr lang="fr-FR" sz="3360" b="1" dirty="0"/>
              <a:t>LES PARTIES PRENANTES</a:t>
            </a:r>
          </a:p>
          <a:p>
            <a:pPr algn="ctr"/>
            <a:r>
              <a:rPr lang="fr-FR" sz="3360" b="1" dirty="0"/>
              <a:t>????</a:t>
            </a:r>
          </a:p>
        </p:txBody>
      </p:sp>
      <p:sp>
        <p:nvSpPr>
          <p:cNvPr id="11" name="AutoShape 2" descr="Résultat de recherche d'images pour &quot;echec des projets informatiques 4 causes majeures&quot;"/>
          <p:cNvSpPr>
            <a:spLocks noChangeAspect="1" noChangeArrowheads="1"/>
          </p:cNvSpPr>
          <p:nvPr/>
        </p:nvSpPr>
        <p:spPr bwMode="auto">
          <a:xfrm>
            <a:off x="7996781" y="2293909"/>
            <a:ext cx="228600" cy="34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fr-FR" altLang="fr-FR" sz="2200">
              <a:solidFill>
                <a:schemeClr val="tx1"/>
              </a:solidFill>
            </a:endParaRPr>
          </a:p>
        </p:txBody>
      </p:sp>
      <p:sp>
        <p:nvSpPr>
          <p:cNvPr id="12" name="Rectangle 6"/>
          <p:cNvSpPr txBox="1">
            <a:spLocks noChangeArrowheads="1"/>
          </p:cNvSpPr>
          <p:nvPr/>
        </p:nvSpPr>
        <p:spPr>
          <a:xfrm>
            <a:off x="5989782" y="605905"/>
            <a:ext cx="3113578" cy="512433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defRPr/>
            </a:pPr>
            <a:r>
              <a:rPr lang="fr-FR" altLang="fr-FR" sz="41300" dirty="0"/>
              <a:t>?</a:t>
            </a:r>
          </a:p>
        </p:txBody>
      </p:sp>
    </p:spTree>
    <p:extLst>
      <p:ext uri="{BB962C8B-B14F-4D97-AF65-F5344CB8AC3E}">
        <p14:creationId xmlns:p14="http://schemas.microsoft.com/office/powerpoint/2010/main" val="1446392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1" y="0"/>
            <a:ext cx="3403600"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97382" y="2635842"/>
            <a:ext cx="3144582" cy="2160591"/>
          </a:xfrm>
          <a:prstGeom prst="rect">
            <a:avLst/>
          </a:prstGeom>
          <a:noFill/>
        </p:spPr>
        <p:txBody>
          <a:bodyPr wrap="square" rtlCol="0">
            <a:spAutoFit/>
          </a:bodyPr>
          <a:lstStyle/>
          <a:p>
            <a:pPr algn="ctr"/>
            <a:r>
              <a:rPr lang="fr-FR" sz="3360" b="1" dirty="0"/>
              <a:t>LES PARTIES PRENANTES</a:t>
            </a:r>
          </a:p>
          <a:p>
            <a:pPr algn="ctr"/>
            <a:r>
              <a:rPr lang="fr-FR" sz="3360" b="1" dirty="0">
                <a:highlight>
                  <a:srgbClr val="FFFF00"/>
                </a:highlight>
              </a:rPr>
              <a:t>POURQUOI LES IDENTIFIER ?</a:t>
            </a:r>
          </a:p>
        </p:txBody>
      </p:sp>
      <p:sp>
        <p:nvSpPr>
          <p:cNvPr id="11" name="AutoShape 2" descr="Résultat de recherche d'images pour &quot;echec des projets informatiques 4 causes majeures&quot;"/>
          <p:cNvSpPr>
            <a:spLocks noChangeAspect="1" noChangeArrowheads="1"/>
          </p:cNvSpPr>
          <p:nvPr/>
        </p:nvSpPr>
        <p:spPr bwMode="auto">
          <a:xfrm>
            <a:off x="7996781" y="2293909"/>
            <a:ext cx="228600" cy="34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fr-FR" altLang="fr-FR" sz="2200">
              <a:solidFill>
                <a:schemeClr val="tx1"/>
              </a:solidFill>
            </a:endParaRPr>
          </a:p>
        </p:txBody>
      </p:sp>
      <p:sp>
        <p:nvSpPr>
          <p:cNvPr id="2" name="ZoneTexte 1">
            <a:extLst>
              <a:ext uri="{FF2B5EF4-FFF2-40B4-BE49-F238E27FC236}">
                <a16:creationId xmlns:a16="http://schemas.microsoft.com/office/drawing/2014/main" id="{50832193-7511-4451-8043-DB93A901437B}"/>
              </a:ext>
            </a:extLst>
          </p:cNvPr>
          <p:cNvSpPr txBox="1"/>
          <p:nvPr/>
        </p:nvSpPr>
        <p:spPr>
          <a:xfrm>
            <a:off x="3684280" y="564979"/>
            <a:ext cx="8271163" cy="6863417"/>
          </a:xfrm>
          <a:prstGeom prst="rect">
            <a:avLst/>
          </a:prstGeom>
          <a:noFill/>
        </p:spPr>
        <p:txBody>
          <a:bodyPr wrap="square" rtlCol="0">
            <a:spAutoFit/>
          </a:bodyPr>
          <a:lstStyle/>
          <a:p>
            <a:pPr marL="685800" indent="-685800">
              <a:buFont typeface="Wingdings" panose="05000000000000000000" pitchFamily="2" charset="2"/>
              <a:buChar char="§"/>
            </a:pPr>
            <a:r>
              <a:rPr lang="fr-FR" sz="4400" dirty="0"/>
              <a:t>Recueil des exigences</a:t>
            </a:r>
          </a:p>
          <a:p>
            <a:pPr marL="685800" indent="-685800">
              <a:buFont typeface="Wingdings" panose="05000000000000000000" pitchFamily="2" charset="2"/>
              <a:buChar char="§"/>
            </a:pPr>
            <a:r>
              <a:rPr lang="fr-FR" sz="4400" dirty="0"/>
              <a:t>Plan de communication</a:t>
            </a:r>
          </a:p>
          <a:p>
            <a:pPr marL="685800" indent="-685800">
              <a:buFont typeface="Wingdings" panose="05000000000000000000" pitchFamily="2" charset="2"/>
              <a:buChar char="§"/>
            </a:pPr>
            <a:r>
              <a:rPr lang="fr-FR" sz="4400" dirty="0"/>
              <a:t>Plan d’approvisionnement</a:t>
            </a:r>
          </a:p>
          <a:p>
            <a:pPr marL="685800" indent="-685800">
              <a:buFont typeface="Wingdings" panose="05000000000000000000" pitchFamily="2" charset="2"/>
              <a:buChar char="§"/>
            </a:pPr>
            <a:r>
              <a:rPr lang="fr-FR" sz="4400" dirty="0"/>
              <a:t>Gestion de leur engagement</a:t>
            </a:r>
          </a:p>
          <a:p>
            <a:pPr marL="685800" indent="-685800">
              <a:buFont typeface="Wingdings" panose="05000000000000000000" pitchFamily="2" charset="2"/>
              <a:buChar char="§"/>
            </a:pPr>
            <a:r>
              <a:rPr lang="fr-FR" sz="4400" dirty="0"/>
              <a:t>Validation du contenu / Livrable</a:t>
            </a:r>
          </a:p>
          <a:p>
            <a:pPr marL="685800" indent="-685800">
              <a:buFont typeface="Wingdings" panose="05000000000000000000" pitchFamily="2" charset="2"/>
              <a:buChar char="§"/>
            </a:pPr>
            <a:r>
              <a:rPr lang="fr-FR" sz="4400" dirty="0"/>
              <a:t>La cession des livrables</a:t>
            </a:r>
          </a:p>
          <a:p>
            <a:pPr marL="685800" indent="-685800">
              <a:buFont typeface="Wingdings" panose="05000000000000000000" pitchFamily="2" charset="2"/>
              <a:buChar char="§"/>
            </a:pPr>
            <a:r>
              <a:rPr lang="fr-FR" sz="4400" dirty="0"/>
              <a:t>La pérennisation du livrables</a:t>
            </a:r>
          </a:p>
          <a:p>
            <a:pPr marL="685800" indent="-685800">
              <a:buFont typeface="Wingdings" panose="05000000000000000000" pitchFamily="2" charset="2"/>
              <a:buChar char="§"/>
            </a:pPr>
            <a:r>
              <a:rPr lang="fr-FR" sz="4400" dirty="0"/>
              <a:t>L’étude d’impact</a:t>
            </a:r>
          </a:p>
          <a:p>
            <a:pPr marL="685800" indent="-685800">
              <a:buFont typeface="Wingdings" panose="05000000000000000000" pitchFamily="2" charset="2"/>
              <a:buChar char="§"/>
            </a:pPr>
            <a:r>
              <a:rPr lang="fr-FR" sz="4400" dirty="0"/>
              <a:t>…</a:t>
            </a:r>
          </a:p>
          <a:p>
            <a:pPr marL="685800" indent="-685800">
              <a:buFont typeface="Wingdings" panose="05000000000000000000" pitchFamily="2" charset="2"/>
              <a:buChar char="§"/>
            </a:pPr>
            <a:endParaRPr lang="fr-FR" sz="4400" dirty="0"/>
          </a:p>
        </p:txBody>
      </p:sp>
    </p:spTree>
    <p:extLst>
      <p:ext uri="{BB962C8B-B14F-4D97-AF65-F5344CB8AC3E}">
        <p14:creationId xmlns:p14="http://schemas.microsoft.com/office/powerpoint/2010/main" val="381723686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1565" y="2242238"/>
            <a:ext cx="3061855" cy="1569660"/>
          </a:xfrm>
          <a:prstGeom prst="rect">
            <a:avLst/>
          </a:prstGeom>
          <a:noFill/>
        </p:spPr>
        <p:txBody>
          <a:bodyPr wrap="square" rtlCol="0">
            <a:spAutoFit/>
          </a:bodyPr>
          <a:lstStyle/>
          <a:p>
            <a:pPr algn="ctr"/>
            <a:r>
              <a:rPr lang="fr-FR" sz="3200" b="1" dirty="0"/>
              <a:t>MANGEMENT DES PARTIES PRENANTES</a:t>
            </a:r>
          </a:p>
        </p:txBody>
      </p:sp>
      <p:sp>
        <p:nvSpPr>
          <p:cNvPr id="2" name="ZoneTexte 1">
            <a:extLst>
              <a:ext uri="{FF2B5EF4-FFF2-40B4-BE49-F238E27FC236}">
                <a16:creationId xmlns:a16="http://schemas.microsoft.com/office/drawing/2014/main" id="{A1E004AC-F5E6-4A78-8EFB-2CC978FE84BE}"/>
              </a:ext>
            </a:extLst>
          </p:cNvPr>
          <p:cNvSpPr txBox="1"/>
          <p:nvPr/>
        </p:nvSpPr>
        <p:spPr>
          <a:xfrm>
            <a:off x="3186545" y="401782"/>
            <a:ext cx="8839200" cy="6863417"/>
          </a:xfrm>
          <a:prstGeom prst="rect">
            <a:avLst/>
          </a:prstGeom>
          <a:noFill/>
        </p:spPr>
        <p:txBody>
          <a:bodyPr wrap="square" rtlCol="0">
            <a:spAutoFit/>
          </a:bodyPr>
          <a:lstStyle/>
          <a:p>
            <a:pPr marL="285750" indent="-285750">
              <a:buFont typeface="Wingdings" panose="05000000000000000000" pitchFamily="2" charset="2"/>
              <a:buChar char="ü"/>
            </a:pPr>
            <a:r>
              <a:rPr lang="fr-FR" sz="2000" b="1" dirty="0"/>
              <a:t>Un individu, un groupe ou une organisation qui est impacté, impacte, peut impacter ou se sentir impacté par une décision, une activité ou le résultat d’un projet ( PMBOK)</a:t>
            </a:r>
            <a:endParaRPr lang="fr-FR" sz="2400" b="1" dirty="0"/>
          </a:p>
          <a:p>
            <a:pPr marL="285750" indent="-285750">
              <a:buFontTx/>
              <a:buChar char="-"/>
            </a:pPr>
            <a:r>
              <a:rPr lang="fr-FR" sz="2400" dirty="0"/>
              <a:t>Il permet:</a:t>
            </a:r>
          </a:p>
          <a:p>
            <a:endParaRPr lang="fr-FR" sz="800" dirty="0"/>
          </a:p>
          <a:p>
            <a:pPr marL="800100" lvl="1" indent="-342900">
              <a:lnSpc>
                <a:spcPct val="150000"/>
              </a:lnSpc>
              <a:buFont typeface="Wingdings" panose="05000000000000000000" pitchFamily="2" charset="2"/>
              <a:buChar char="§"/>
            </a:pPr>
            <a:r>
              <a:rPr lang="fr-FR" sz="2000" dirty="0"/>
              <a:t>Identifier les parties prenantes</a:t>
            </a:r>
          </a:p>
          <a:p>
            <a:pPr marL="800100" lvl="1" indent="-342900">
              <a:lnSpc>
                <a:spcPct val="150000"/>
              </a:lnSpc>
              <a:buFont typeface="Wingdings" panose="05000000000000000000" pitchFamily="2" charset="2"/>
              <a:buChar char="§"/>
            </a:pPr>
            <a:r>
              <a:rPr lang="fr-FR" sz="2000" dirty="0"/>
              <a:t>Analyser les attentes et leur impact positif ou négatif sur le projet</a:t>
            </a:r>
          </a:p>
          <a:p>
            <a:pPr marL="800100" lvl="1" indent="-342900">
              <a:lnSpc>
                <a:spcPct val="150000"/>
              </a:lnSpc>
              <a:buFont typeface="Wingdings" panose="05000000000000000000" pitchFamily="2" charset="2"/>
              <a:buChar char="§"/>
            </a:pPr>
            <a:r>
              <a:rPr lang="fr-FR" sz="2000" dirty="0"/>
              <a:t>Développement des stratégies de management pour les impliquer dans les décisions du projet et de son exécution</a:t>
            </a:r>
          </a:p>
          <a:p>
            <a:pPr marL="800100" lvl="1" indent="-342900">
              <a:lnSpc>
                <a:spcPct val="150000"/>
              </a:lnSpc>
              <a:buFont typeface="Wingdings" panose="05000000000000000000" pitchFamily="2" charset="2"/>
              <a:buChar char="§"/>
            </a:pPr>
            <a:r>
              <a:rPr lang="fr-FR" sz="2000" dirty="0"/>
              <a:t>Communication continue avec les parties prenantes</a:t>
            </a:r>
          </a:p>
          <a:p>
            <a:pPr marL="800100" lvl="1" indent="-342900">
              <a:lnSpc>
                <a:spcPct val="150000"/>
              </a:lnSpc>
              <a:buFont typeface="Wingdings" panose="05000000000000000000" pitchFamily="2" charset="2"/>
              <a:buChar char="§"/>
            </a:pPr>
            <a:r>
              <a:rPr lang="fr-FR" sz="2000" dirty="0"/>
              <a:t>Gérer les intérêts contradictoires</a:t>
            </a:r>
          </a:p>
          <a:p>
            <a:pPr marL="800100" lvl="1" indent="-342900">
              <a:lnSpc>
                <a:spcPct val="150000"/>
              </a:lnSpc>
              <a:buFont typeface="Wingdings" panose="05000000000000000000" pitchFamily="2" charset="2"/>
              <a:buChar char="§"/>
            </a:pPr>
            <a:r>
              <a:rPr lang="fr-FR" sz="2000" b="1" dirty="0">
                <a:solidFill>
                  <a:srgbClr val="FF0000"/>
                </a:solidFill>
              </a:rPr>
              <a:t>La satisfaction des parties prenantes doit être gérée comme un objectif principal du projet.</a:t>
            </a:r>
          </a:p>
          <a:p>
            <a:pPr marL="800100" lvl="1" indent="-342900">
              <a:lnSpc>
                <a:spcPct val="150000"/>
              </a:lnSpc>
              <a:buFont typeface="Wingdings" panose="05000000000000000000" pitchFamily="2" charset="2"/>
              <a:buChar char="§"/>
            </a:pPr>
            <a:r>
              <a:rPr lang="fr-FR" sz="2000" b="1" dirty="0">
                <a:solidFill>
                  <a:srgbClr val="FF0000"/>
                </a:solidFill>
              </a:rPr>
              <a:t>La capacité du chef de projet à bien gérer les parties prenantes peut faire la différence entre le succès et l’échec de celui-ci</a:t>
            </a:r>
          </a:p>
          <a:p>
            <a:pPr marL="742950" lvl="1" indent="-285750">
              <a:buFontTx/>
              <a:buChar char="-"/>
            </a:pPr>
            <a:endParaRPr lang="fr-FR" sz="2400" dirty="0"/>
          </a:p>
          <a:p>
            <a:pPr marL="742950" lvl="1" indent="-285750">
              <a:buFontTx/>
              <a:buChar char="-"/>
            </a:pPr>
            <a:endParaRPr lang="fr-FR" sz="2400" dirty="0"/>
          </a:p>
        </p:txBody>
      </p:sp>
      <p:sp>
        <p:nvSpPr>
          <p:cNvPr id="3" name="Espace réservé du pied de page 2">
            <a:extLst>
              <a:ext uri="{FF2B5EF4-FFF2-40B4-BE49-F238E27FC236}">
                <a16:creationId xmlns:a16="http://schemas.microsoft.com/office/drawing/2014/main" id="{C2024BAF-144E-45F1-99CE-8B3B2391CA59}"/>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320485019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22073"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99510" y="2449890"/>
            <a:ext cx="2823052" cy="1126462"/>
          </a:xfrm>
          <a:prstGeom prst="rect">
            <a:avLst/>
          </a:prstGeom>
          <a:noFill/>
        </p:spPr>
        <p:txBody>
          <a:bodyPr wrap="square" rtlCol="0">
            <a:spAutoFit/>
          </a:bodyPr>
          <a:lstStyle/>
          <a:p>
            <a:pPr algn="ctr"/>
            <a:r>
              <a:rPr lang="fr-FR" sz="3360" b="1" dirty="0"/>
              <a:t>LES PARTIES PRENANTES</a:t>
            </a:r>
          </a:p>
        </p:txBody>
      </p:sp>
      <p:pic>
        <p:nvPicPr>
          <p:cNvPr id="2" name="Image 1"/>
          <p:cNvPicPr>
            <a:picLocks noChangeAspect="1"/>
          </p:cNvPicPr>
          <p:nvPr/>
        </p:nvPicPr>
        <p:blipFill>
          <a:blip r:embed="rId3"/>
          <a:stretch>
            <a:fillRect/>
          </a:stretch>
        </p:blipFill>
        <p:spPr>
          <a:xfrm>
            <a:off x="3818478" y="215325"/>
            <a:ext cx="7433117" cy="4469130"/>
          </a:xfrm>
          <a:prstGeom prst="rect">
            <a:avLst/>
          </a:prstGeom>
        </p:spPr>
      </p:pic>
      <p:sp>
        <p:nvSpPr>
          <p:cNvPr id="3" name="ZoneTexte 2"/>
          <p:cNvSpPr txBox="1"/>
          <p:nvPr/>
        </p:nvSpPr>
        <p:spPr>
          <a:xfrm>
            <a:off x="4068115" y="5189419"/>
            <a:ext cx="7347610" cy="867930"/>
          </a:xfrm>
          <a:prstGeom prst="rect">
            <a:avLst/>
          </a:prstGeom>
          <a:noFill/>
        </p:spPr>
        <p:txBody>
          <a:bodyPr wrap="square" rtlCol="0">
            <a:spAutoFit/>
          </a:bodyPr>
          <a:lstStyle/>
          <a:p>
            <a:r>
              <a:rPr lang="fr-FR" sz="1680" b="1" u="sng" dirty="0"/>
              <a:t>Source:</a:t>
            </a:r>
            <a:r>
              <a:rPr lang="en-US" altLang="fr-FR" sz="1680" b="1" u="sng" dirty="0"/>
              <a:t>A Guide to the Project Management Body of Knowledge (2013).</a:t>
            </a:r>
            <a:r>
              <a:rPr lang="en-US" altLang="fr-FR" sz="1680" b="1" dirty="0"/>
              <a:t> The Project Management Institute.  http://www.pmi.org</a:t>
            </a:r>
          </a:p>
          <a:p>
            <a:r>
              <a:rPr lang="fr-FR" sz="1680" dirty="0"/>
              <a:t> </a:t>
            </a:r>
          </a:p>
        </p:txBody>
      </p:sp>
    </p:spTree>
    <p:extLst>
      <p:ext uri="{BB962C8B-B14F-4D97-AF65-F5344CB8AC3E}">
        <p14:creationId xmlns:p14="http://schemas.microsoft.com/office/powerpoint/2010/main" val="136508585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36321"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87433" y="2485171"/>
            <a:ext cx="3061454" cy="2160591"/>
          </a:xfrm>
          <a:prstGeom prst="rect">
            <a:avLst/>
          </a:prstGeom>
          <a:noFill/>
        </p:spPr>
        <p:txBody>
          <a:bodyPr wrap="square" rtlCol="0">
            <a:spAutoFit/>
          </a:bodyPr>
          <a:lstStyle/>
          <a:p>
            <a:pPr algn="ctr"/>
            <a:r>
              <a:rPr lang="fr-FR" sz="3360" b="1" dirty="0"/>
              <a:t>LES PARTIES PRENANTES</a:t>
            </a:r>
          </a:p>
          <a:p>
            <a:pPr algn="ctr"/>
            <a:r>
              <a:rPr lang="fr-FR" sz="3360" b="1" dirty="0"/>
              <a:t>POURQUOI LES IDENTIFIER ?</a:t>
            </a:r>
          </a:p>
        </p:txBody>
      </p:sp>
      <p:sp>
        <p:nvSpPr>
          <p:cNvPr id="11" name="AutoShape 2" descr="Résultat de recherche d'images pour &quot;echec des projets informatiques 4 causes majeures&quot;"/>
          <p:cNvSpPr>
            <a:spLocks noChangeAspect="1" noChangeArrowheads="1"/>
          </p:cNvSpPr>
          <p:nvPr/>
        </p:nvSpPr>
        <p:spPr bwMode="auto">
          <a:xfrm>
            <a:off x="7996781" y="2293909"/>
            <a:ext cx="228600" cy="34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fr-FR" altLang="fr-FR" sz="2200">
              <a:solidFill>
                <a:schemeClr val="tx1"/>
              </a:solidFill>
            </a:endParaRPr>
          </a:p>
        </p:txBody>
      </p:sp>
      <p:sp>
        <p:nvSpPr>
          <p:cNvPr id="12" name="Rectangle 6"/>
          <p:cNvSpPr txBox="1">
            <a:spLocks noChangeArrowheads="1"/>
          </p:cNvSpPr>
          <p:nvPr/>
        </p:nvSpPr>
        <p:spPr>
          <a:xfrm>
            <a:off x="3879273" y="1138210"/>
            <a:ext cx="8146472" cy="491622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defRPr/>
            </a:pPr>
            <a:r>
              <a:rPr lang="fr-FR" altLang="fr-FR" sz="2800" dirty="0"/>
              <a:t>Passif = fait le minimum</a:t>
            </a:r>
          </a:p>
          <a:p>
            <a:pPr>
              <a:defRPr/>
            </a:pPr>
            <a:r>
              <a:rPr lang="fr-FR" altLang="fr-FR" sz="2800" dirty="0"/>
              <a:t>Hésitant = prêt à s’investir mais en attente de retour</a:t>
            </a:r>
          </a:p>
          <a:p>
            <a:pPr>
              <a:defRPr/>
            </a:pPr>
            <a:r>
              <a:rPr lang="fr-FR" altLang="fr-FR" sz="2800" dirty="0"/>
              <a:t>Déchiré = à la fois positif et négatif</a:t>
            </a:r>
          </a:p>
          <a:p>
            <a:pPr>
              <a:defRPr/>
            </a:pPr>
            <a:r>
              <a:rPr lang="fr-FR" altLang="fr-FR" sz="2800" dirty="0"/>
              <a:t>Engagé = est à fond sans retenue</a:t>
            </a:r>
          </a:p>
          <a:p>
            <a:pPr>
              <a:defRPr/>
            </a:pPr>
            <a:r>
              <a:rPr lang="fr-FR" altLang="fr-FR" sz="2800" dirty="0"/>
              <a:t>Constructif = soutient avec un esprit critique / positif</a:t>
            </a:r>
          </a:p>
          <a:p>
            <a:pPr>
              <a:defRPr/>
            </a:pPr>
            <a:r>
              <a:rPr lang="fr-FR" altLang="fr-FR" sz="2800" dirty="0"/>
              <a:t>Opposant = contre, ne cèdera qu’à une hiérarchie</a:t>
            </a:r>
          </a:p>
          <a:p>
            <a:pPr>
              <a:defRPr/>
            </a:pPr>
            <a:r>
              <a:rPr lang="fr-FR" altLang="fr-FR" sz="2800" dirty="0"/>
              <a:t>Irréductible = plutôt se démettre que se soumettre</a:t>
            </a:r>
          </a:p>
          <a:p>
            <a:pPr>
              <a:defRPr/>
            </a:pPr>
            <a:r>
              <a:rPr lang="fr-FR" altLang="fr-FR" sz="2800" dirty="0"/>
              <a:t>Naïf = Oui, Oui…</a:t>
            </a:r>
          </a:p>
        </p:txBody>
      </p:sp>
    </p:spTree>
    <p:extLst>
      <p:ext uri="{BB962C8B-B14F-4D97-AF65-F5344CB8AC3E}">
        <p14:creationId xmlns:p14="http://schemas.microsoft.com/office/powerpoint/2010/main" val="3835271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0" y="0"/>
            <a:ext cx="24661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62345" y="2484362"/>
            <a:ext cx="2341417" cy="1384995"/>
          </a:xfrm>
          <a:prstGeom prst="rect">
            <a:avLst/>
          </a:prstGeom>
          <a:solidFill>
            <a:schemeClr val="accent6">
              <a:lumMod val="20000"/>
              <a:lumOff val="80000"/>
            </a:schemeClr>
          </a:solidFill>
        </p:spPr>
        <p:txBody>
          <a:bodyPr wrap="square" rtlCol="0">
            <a:spAutoFit/>
          </a:bodyPr>
          <a:lstStyle/>
          <a:p>
            <a:pPr algn="ctr"/>
            <a:r>
              <a:rPr lang="fr-FR" sz="2800" b="1" dirty="0"/>
              <a:t>Groupe de Processus d’initialisation</a:t>
            </a:r>
          </a:p>
        </p:txBody>
      </p:sp>
      <p:sp>
        <p:nvSpPr>
          <p:cNvPr id="10" name="ZoneTexte 9">
            <a:extLst>
              <a:ext uri="{FF2B5EF4-FFF2-40B4-BE49-F238E27FC236}">
                <a16:creationId xmlns:a16="http://schemas.microsoft.com/office/drawing/2014/main" id="{D2D80AEC-8795-4710-9C0B-673886909921}"/>
              </a:ext>
            </a:extLst>
          </p:cNvPr>
          <p:cNvSpPr txBox="1"/>
          <p:nvPr/>
        </p:nvSpPr>
        <p:spPr>
          <a:xfrm>
            <a:off x="62345" y="4409571"/>
            <a:ext cx="2220013" cy="1384995"/>
          </a:xfrm>
          <a:prstGeom prst="rect">
            <a:avLst/>
          </a:prstGeom>
          <a:solidFill>
            <a:schemeClr val="accent6">
              <a:lumMod val="20000"/>
              <a:lumOff val="80000"/>
            </a:schemeClr>
          </a:solidFill>
        </p:spPr>
        <p:txBody>
          <a:bodyPr wrap="square" rtlCol="0">
            <a:spAutoFit/>
          </a:bodyPr>
          <a:lstStyle/>
          <a:p>
            <a:pPr algn="ctr"/>
            <a:r>
              <a:rPr lang="fr-FR" sz="2800" b="1" dirty="0"/>
              <a:t>IDENTIFIER LES PARTIES PRENANTES</a:t>
            </a:r>
          </a:p>
        </p:txBody>
      </p:sp>
      <p:pic>
        <p:nvPicPr>
          <p:cNvPr id="3" name="Image 2"/>
          <p:cNvPicPr>
            <a:picLocks noChangeAspect="1"/>
          </p:cNvPicPr>
          <p:nvPr/>
        </p:nvPicPr>
        <p:blipFill>
          <a:blip r:embed="rId3"/>
          <a:stretch>
            <a:fillRect/>
          </a:stretch>
        </p:blipFill>
        <p:spPr>
          <a:xfrm>
            <a:off x="2587510" y="600346"/>
            <a:ext cx="9496079" cy="5645471"/>
          </a:xfrm>
          <a:prstGeom prst="rect">
            <a:avLst/>
          </a:prstGeom>
        </p:spPr>
      </p:pic>
      <p:sp>
        <p:nvSpPr>
          <p:cNvPr id="2" name="Espace réservé du pied de page 1">
            <a:extLst>
              <a:ext uri="{FF2B5EF4-FFF2-40B4-BE49-F238E27FC236}">
                <a16:creationId xmlns:a16="http://schemas.microsoft.com/office/drawing/2014/main" id="{8A37F096-57EE-40EF-BC8B-0A19560BA8D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83227113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A111C5E3-D66D-449E-9290-E75F5DD3B9BF}"/>
              </a:ext>
            </a:extLst>
          </p:cNvPr>
          <p:cNvSpPr txBox="1"/>
          <p:nvPr/>
        </p:nvSpPr>
        <p:spPr>
          <a:xfrm>
            <a:off x="-1" y="0"/>
            <a:ext cx="1524001" cy="6858000"/>
          </a:xfrm>
          <a:prstGeom prst="rect">
            <a:avLst/>
          </a:prstGeom>
          <a:solidFill>
            <a:schemeClr val="accent2"/>
          </a:solidFill>
        </p:spPr>
        <p:txBody>
          <a:bodyPr wrap="square" rtlCol="0">
            <a:spAutoFit/>
          </a:bodyPr>
          <a:lstStyle/>
          <a:p>
            <a:endParaRPr lang="fr-FR" dirty="0"/>
          </a:p>
        </p:txBody>
      </p:sp>
      <p:sp>
        <p:nvSpPr>
          <p:cNvPr id="9" name="ZoneTexte 8">
            <a:extLst>
              <a:ext uri="{FF2B5EF4-FFF2-40B4-BE49-F238E27FC236}">
                <a16:creationId xmlns:a16="http://schemas.microsoft.com/office/drawing/2014/main" id="{175A0A09-FC59-4453-B0AF-DA167AA6A620}"/>
              </a:ext>
            </a:extLst>
          </p:cNvPr>
          <p:cNvSpPr txBox="1"/>
          <p:nvPr/>
        </p:nvSpPr>
        <p:spPr>
          <a:xfrm>
            <a:off x="0" y="2507913"/>
            <a:ext cx="1648691" cy="1477328"/>
          </a:xfrm>
          <a:prstGeom prst="rect">
            <a:avLst/>
          </a:prstGeom>
          <a:noFill/>
        </p:spPr>
        <p:txBody>
          <a:bodyPr wrap="square" rtlCol="0">
            <a:spAutoFit/>
          </a:bodyPr>
          <a:lstStyle/>
          <a:p>
            <a:pPr algn="ctr"/>
            <a:r>
              <a:rPr lang="fr-FR" b="1" dirty="0"/>
              <a:t>Matrice d’évaluation des parties prenantes</a:t>
            </a:r>
          </a:p>
          <a:p>
            <a:pPr algn="ctr"/>
            <a:endParaRPr lang="fr-FR" b="1" dirty="0"/>
          </a:p>
        </p:txBody>
      </p:sp>
      <p:graphicFrame>
        <p:nvGraphicFramePr>
          <p:cNvPr id="10" name="Tableau 9">
            <a:extLst>
              <a:ext uri="{FF2B5EF4-FFF2-40B4-BE49-F238E27FC236}">
                <a16:creationId xmlns:a16="http://schemas.microsoft.com/office/drawing/2014/main" id="{BD12DCD8-CD3A-4148-A01A-C8BED1CC6BA3}"/>
              </a:ext>
            </a:extLst>
          </p:cNvPr>
          <p:cNvGraphicFramePr>
            <a:graphicFrameLocks noGrp="1"/>
          </p:cNvGraphicFramePr>
          <p:nvPr>
            <p:extLst/>
          </p:nvPr>
        </p:nvGraphicFramePr>
        <p:xfrm>
          <a:off x="1648691" y="150133"/>
          <a:ext cx="10404768" cy="2669267"/>
        </p:xfrm>
        <a:graphic>
          <a:graphicData uri="http://schemas.openxmlformats.org/drawingml/2006/table">
            <a:tbl>
              <a:tblPr firstRow="1" bandRow="1">
                <a:tableStyleId>{5C22544A-7EE6-4342-B048-85BDC9FD1C3A}</a:tableStyleId>
              </a:tblPr>
              <a:tblGrid>
                <a:gridCol w="1915543">
                  <a:extLst>
                    <a:ext uri="{9D8B030D-6E8A-4147-A177-3AD203B41FA5}">
                      <a16:colId xmlns:a16="http://schemas.microsoft.com/office/drawing/2014/main" val="147758416"/>
                    </a:ext>
                  </a:extLst>
                </a:gridCol>
                <a:gridCol w="1906048">
                  <a:extLst>
                    <a:ext uri="{9D8B030D-6E8A-4147-A177-3AD203B41FA5}">
                      <a16:colId xmlns:a16="http://schemas.microsoft.com/office/drawing/2014/main" val="799494272"/>
                    </a:ext>
                  </a:extLst>
                </a:gridCol>
                <a:gridCol w="1548163">
                  <a:extLst>
                    <a:ext uri="{9D8B030D-6E8A-4147-A177-3AD203B41FA5}">
                      <a16:colId xmlns:a16="http://schemas.microsoft.com/office/drawing/2014/main" val="990192209"/>
                    </a:ext>
                  </a:extLst>
                </a:gridCol>
                <a:gridCol w="1255266">
                  <a:extLst>
                    <a:ext uri="{9D8B030D-6E8A-4147-A177-3AD203B41FA5}">
                      <a16:colId xmlns:a16="http://schemas.microsoft.com/office/drawing/2014/main" val="3240304078"/>
                    </a:ext>
                  </a:extLst>
                </a:gridCol>
                <a:gridCol w="1604584">
                  <a:extLst>
                    <a:ext uri="{9D8B030D-6E8A-4147-A177-3AD203B41FA5}">
                      <a16:colId xmlns:a16="http://schemas.microsoft.com/office/drawing/2014/main" val="2097358268"/>
                    </a:ext>
                  </a:extLst>
                </a:gridCol>
                <a:gridCol w="2175164">
                  <a:extLst>
                    <a:ext uri="{9D8B030D-6E8A-4147-A177-3AD203B41FA5}">
                      <a16:colId xmlns:a16="http://schemas.microsoft.com/office/drawing/2014/main" val="3945210548"/>
                    </a:ext>
                  </a:extLst>
                </a:gridCol>
              </a:tblGrid>
              <a:tr h="804611">
                <a:tc>
                  <a:txBody>
                    <a:bodyPr/>
                    <a:lstStyle/>
                    <a:p>
                      <a:r>
                        <a:rPr lang="fr-FR" sz="1800" dirty="0"/>
                        <a:t>Parties prenantes</a:t>
                      </a:r>
                    </a:p>
                  </a:txBody>
                  <a:tcPr marL="109728" marR="109728" marT="54864" marB="54864"/>
                </a:tc>
                <a:tc>
                  <a:txBody>
                    <a:bodyPr/>
                    <a:lstStyle/>
                    <a:p>
                      <a:r>
                        <a:rPr lang="fr-FR" sz="2400" dirty="0">
                          <a:solidFill>
                            <a:srgbClr val="FF0000"/>
                          </a:solidFill>
                        </a:rPr>
                        <a:t>Inconsciente</a:t>
                      </a:r>
                    </a:p>
                  </a:txBody>
                  <a:tcPr marL="109728" marR="109728" marT="54864" marB="54864"/>
                </a:tc>
                <a:tc>
                  <a:txBody>
                    <a:bodyPr/>
                    <a:lstStyle/>
                    <a:p>
                      <a:r>
                        <a:rPr lang="fr-FR" sz="2400" dirty="0">
                          <a:solidFill>
                            <a:srgbClr val="FF0000"/>
                          </a:solidFill>
                        </a:rPr>
                        <a:t>Réticente</a:t>
                      </a:r>
                    </a:p>
                  </a:txBody>
                  <a:tcPr marL="109728" marR="109728" marT="54864" marB="54864"/>
                </a:tc>
                <a:tc>
                  <a:txBody>
                    <a:bodyPr/>
                    <a:lstStyle/>
                    <a:p>
                      <a:r>
                        <a:rPr lang="fr-FR" sz="2400" dirty="0">
                          <a:solidFill>
                            <a:srgbClr val="FF0000"/>
                          </a:solidFill>
                        </a:rPr>
                        <a:t>Neutre</a:t>
                      </a:r>
                    </a:p>
                  </a:txBody>
                  <a:tcPr marL="109728" marR="109728" marT="54864" marB="54864"/>
                </a:tc>
                <a:tc>
                  <a:txBody>
                    <a:bodyPr/>
                    <a:lstStyle/>
                    <a:p>
                      <a:r>
                        <a:rPr lang="fr-FR" sz="2400" dirty="0">
                          <a:solidFill>
                            <a:srgbClr val="FF0000"/>
                          </a:solidFill>
                        </a:rPr>
                        <a:t>Favorable</a:t>
                      </a:r>
                    </a:p>
                  </a:txBody>
                  <a:tcPr marL="109728" marR="109728" marT="54864" marB="54864"/>
                </a:tc>
                <a:tc>
                  <a:txBody>
                    <a:bodyPr/>
                    <a:lstStyle/>
                    <a:p>
                      <a:r>
                        <a:rPr lang="fr-FR" sz="2400" dirty="0">
                          <a:solidFill>
                            <a:srgbClr val="FF0000"/>
                          </a:solidFill>
                        </a:rPr>
                        <a:t>meneur</a:t>
                      </a:r>
                    </a:p>
                  </a:txBody>
                  <a:tcPr marL="109728" marR="109728" marT="54864" marB="54864"/>
                </a:tc>
                <a:extLst>
                  <a:ext uri="{0D108BD9-81ED-4DB2-BD59-A6C34878D82A}">
                    <a16:rowId xmlns:a16="http://schemas.microsoft.com/office/drawing/2014/main" val="486321949"/>
                  </a:ext>
                </a:extLst>
              </a:tr>
              <a:tr h="466164">
                <a:tc>
                  <a:txBody>
                    <a:bodyPr/>
                    <a:lstStyle/>
                    <a:p>
                      <a:r>
                        <a:rPr lang="fr-FR" sz="1800" dirty="0"/>
                        <a:t>ETAT</a:t>
                      </a:r>
                    </a:p>
                  </a:txBody>
                  <a:tcPr marL="109728" marR="109728" marT="54864" marB="54864"/>
                </a:tc>
                <a:tc>
                  <a:txBody>
                    <a:bodyPr/>
                    <a:lstStyle/>
                    <a:p>
                      <a:r>
                        <a:rPr lang="fr-FR" sz="1800" dirty="0"/>
                        <a:t>A</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r>
                        <a:rPr lang="fr-FR" sz="1800" dirty="0"/>
                        <a:t>S</a:t>
                      </a:r>
                    </a:p>
                  </a:txBody>
                  <a:tcPr marL="109728" marR="109728" marT="54864" marB="54864"/>
                </a:tc>
                <a:extLst>
                  <a:ext uri="{0D108BD9-81ED-4DB2-BD59-A6C34878D82A}">
                    <a16:rowId xmlns:a16="http://schemas.microsoft.com/office/drawing/2014/main" val="531949030"/>
                  </a:ext>
                </a:extLst>
              </a:tr>
              <a:tr h="466164">
                <a:tc>
                  <a:txBody>
                    <a:bodyPr/>
                    <a:lstStyle/>
                    <a:p>
                      <a:r>
                        <a:rPr lang="fr-FR" sz="1800" dirty="0"/>
                        <a:t>BM</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extLst>
                  <a:ext uri="{0D108BD9-81ED-4DB2-BD59-A6C34878D82A}">
                    <a16:rowId xmlns:a16="http://schemas.microsoft.com/office/drawing/2014/main" val="3273577398"/>
                  </a:ext>
                </a:extLst>
              </a:tr>
              <a:tr h="466164">
                <a:tc>
                  <a:txBody>
                    <a:bodyPr/>
                    <a:lstStyle/>
                    <a:p>
                      <a:r>
                        <a:rPr lang="fr-FR" sz="1800" dirty="0"/>
                        <a:t>POPULATION</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extLst>
                  <a:ext uri="{0D108BD9-81ED-4DB2-BD59-A6C34878D82A}">
                    <a16:rowId xmlns:a16="http://schemas.microsoft.com/office/drawing/2014/main" val="2752303356"/>
                  </a:ext>
                </a:extLst>
              </a:tr>
              <a:tr h="466164">
                <a:tc>
                  <a:txBody>
                    <a:bodyPr/>
                    <a:lstStyle/>
                    <a:p>
                      <a:r>
                        <a:rPr lang="fr-FR" sz="1800" dirty="0"/>
                        <a:t>PRESTATAIRE</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extLst>
                  <a:ext uri="{0D108BD9-81ED-4DB2-BD59-A6C34878D82A}">
                    <a16:rowId xmlns:a16="http://schemas.microsoft.com/office/drawing/2014/main" val="1081900820"/>
                  </a:ext>
                </a:extLst>
              </a:tr>
            </a:tbl>
          </a:graphicData>
        </a:graphic>
      </p:graphicFrame>
      <p:sp>
        <p:nvSpPr>
          <p:cNvPr id="11" name="ZoneTexte 10">
            <a:extLst>
              <a:ext uri="{FF2B5EF4-FFF2-40B4-BE49-F238E27FC236}">
                <a16:creationId xmlns:a16="http://schemas.microsoft.com/office/drawing/2014/main" id="{D431808D-11A3-4014-B045-5D03CBD307F2}"/>
              </a:ext>
            </a:extLst>
          </p:cNvPr>
          <p:cNvSpPr txBox="1"/>
          <p:nvPr/>
        </p:nvSpPr>
        <p:spPr>
          <a:xfrm>
            <a:off x="7632988" y="5434926"/>
            <a:ext cx="5098473" cy="830997"/>
          </a:xfrm>
          <a:prstGeom prst="rect">
            <a:avLst/>
          </a:prstGeom>
          <a:noFill/>
        </p:spPr>
        <p:txBody>
          <a:bodyPr wrap="square" rtlCol="0">
            <a:spAutoFit/>
          </a:bodyPr>
          <a:lstStyle/>
          <a:p>
            <a:r>
              <a:rPr lang="fr-FR" sz="2400" b="1" dirty="0"/>
              <a:t>A= Engagement Actuel</a:t>
            </a:r>
          </a:p>
          <a:p>
            <a:r>
              <a:rPr lang="fr-FR" sz="2400" b="1" dirty="0"/>
              <a:t>S= Engagement souhaité</a:t>
            </a:r>
          </a:p>
        </p:txBody>
      </p:sp>
      <p:pic>
        <p:nvPicPr>
          <p:cNvPr id="12" name="Image 11">
            <a:extLst>
              <a:ext uri="{FF2B5EF4-FFF2-40B4-BE49-F238E27FC236}">
                <a16:creationId xmlns:a16="http://schemas.microsoft.com/office/drawing/2014/main" id="{8DDA0E22-CEDE-4EEA-B200-4856E95E655B}"/>
              </a:ext>
            </a:extLst>
          </p:cNvPr>
          <p:cNvPicPr>
            <a:picLocks noChangeAspect="1"/>
          </p:cNvPicPr>
          <p:nvPr/>
        </p:nvPicPr>
        <p:blipFill>
          <a:blip r:embed="rId3"/>
          <a:stretch>
            <a:fillRect/>
          </a:stretch>
        </p:blipFill>
        <p:spPr>
          <a:xfrm>
            <a:off x="1524000" y="2927013"/>
            <a:ext cx="8658225" cy="2400300"/>
          </a:xfrm>
          <a:prstGeom prst="rect">
            <a:avLst/>
          </a:prstGeom>
        </p:spPr>
      </p:pic>
    </p:spTree>
    <p:extLst>
      <p:ext uri="{BB962C8B-B14F-4D97-AF65-F5344CB8AC3E}">
        <p14:creationId xmlns:p14="http://schemas.microsoft.com/office/powerpoint/2010/main" val="4076705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id="{D2D80AEC-8795-4710-9C0B-673886909921}"/>
              </a:ext>
            </a:extLst>
          </p:cNvPr>
          <p:cNvSpPr txBox="1"/>
          <p:nvPr/>
        </p:nvSpPr>
        <p:spPr>
          <a:xfrm>
            <a:off x="-48496" y="344164"/>
            <a:ext cx="3061855" cy="2062103"/>
          </a:xfrm>
          <a:prstGeom prst="rect">
            <a:avLst/>
          </a:prstGeom>
          <a:noFill/>
        </p:spPr>
        <p:txBody>
          <a:bodyPr wrap="square" rtlCol="0">
            <a:spAutoFit/>
          </a:bodyPr>
          <a:lstStyle/>
          <a:p>
            <a:pPr algn="ctr"/>
            <a:r>
              <a:rPr lang="fr-FR" sz="3200" b="1" dirty="0"/>
              <a:t>MANEGEMENT DES PARTIES PRENANTES DU PROJET</a:t>
            </a:r>
          </a:p>
        </p:txBody>
      </p:sp>
      <p:pic>
        <p:nvPicPr>
          <p:cNvPr id="2" name="Image 1">
            <a:extLst>
              <a:ext uri="{FF2B5EF4-FFF2-40B4-BE49-F238E27FC236}">
                <a16:creationId xmlns:a16="http://schemas.microsoft.com/office/drawing/2014/main" id="{CBD1F017-617D-44C2-8765-BE1171EB3A9A}"/>
              </a:ext>
            </a:extLst>
          </p:cNvPr>
          <p:cNvPicPr>
            <a:picLocks noChangeAspect="1"/>
          </p:cNvPicPr>
          <p:nvPr/>
        </p:nvPicPr>
        <p:blipFill>
          <a:blip r:embed="rId3"/>
          <a:stretch>
            <a:fillRect/>
          </a:stretch>
        </p:blipFill>
        <p:spPr>
          <a:xfrm>
            <a:off x="3061856" y="624321"/>
            <a:ext cx="8922326" cy="4667250"/>
          </a:xfrm>
          <a:prstGeom prst="rect">
            <a:avLst/>
          </a:prstGeom>
        </p:spPr>
      </p:pic>
      <p:sp>
        <p:nvSpPr>
          <p:cNvPr id="3" name="Espace réservé du pied de page 2">
            <a:extLst>
              <a:ext uri="{FF2B5EF4-FFF2-40B4-BE49-F238E27FC236}">
                <a16:creationId xmlns:a16="http://schemas.microsoft.com/office/drawing/2014/main" id="{D821AFA7-5987-4171-B84E-3D0FBF346FCE}"/>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220411630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id="{6D34F0B7-E01C-43AA-AFE7-80430608210F}"/>
              </a:ext>
            </a:extLst>
          </p:cNvPr>
          <p:cNvSpPr/>
          <p:nvPr/>
        </p:nvSpPr>
        <p:spPr>
          <a:xfrm>
            <a:off x="20781" y="418910"/>
            <a:ext cx="10432473" cy="5774072"/>
          </a:xfrm>
          <a:prstGeom prst="ellipse">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993414" y="0"/>
            <a:ext cx="9144000" cy="426105"/>
          </a:xfrm>
          <a:solidFill>
            <a:srgbClr val="FF0000"/>
          </a:solidFill>
        </p:spPr>
        <p:txBody>
          <a:bodyPr>
            <a:noAutofit/>
          </a:bodyPr>
          <a:lstStyle/>
          <a:p>
            <a:r>
              <a:rPr lang="fr-FR" sz="2400" b="1" dirty="0">
                <a:solidFill>
                  <a:schemeClr val="bg1"/>
                </a:solidFill>
                <a:latin typeface="Arial Rounded MT Bold" panose="020F0704030504030204" pitchFamily="34" charset="0"/>
              </a:rPr>
              <a:t>QU’EST-CE QUI PEUT FAIRE ECHOUER UN PROJET ?</a:t>
            </a:r>
          </a:p>
        </p:txBody>
      </p:sp>
      <p:sp>
        <p:nvSpPr>
          <p:cNvPr id="3" name="Triangle isocèle 2">
            <a:extLst>
              <a:ext uri="{FF2B5EF4-FFF2-40B4-BE49-F238E27FC236}">
                <a16:creationId xmlns:a16="http://schemas.microsoft.com/office/drawing/2014/main" id="{CF616B22-78B0-483C-BB7E-10B77500B079}"/>
              </a:ext>
            </a:extLst>
          </p:cNvPr>
          <p:cNvSpPr/>
          <p:nvPr/>
        </p:nvSpPr>
        <p:spPr>
          <a:xfrm>
            <a:off x="1816068" y="1222072"/>
            <a:ext cx="3296259" cy="21740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C1A8C3D-65F1-40E6-8308-DECC26149EDA}"/>
              </a:ext>
            </a:extLst>
          </p:cNvPr>
          <p:cNvSpPr txBox="1"/>
          <p:nvPr/>
        </p:nvSpPr>
        <p:spPr>
          <a:xfrm>
            <a:off x="2607074" y="852739"/>
            <a:ext cx="1995055" cy="369332"/>
          </a:xfrm>
          <a:prstGeom prst="rect">
            <a:avLst/>
          </a:prstGeom>
          <a:solidFill>
            <a:srgbClr val="FFFF00"/>
          </a:solidFill>
        </p:spPr>
        <p:txBody>
          <a:bodyPr wrap="square" rtlCol="0">
            <a:spAutoFit/>
          </a:bodyPr>
          <a:lstStyle/>
          <a:p>
            <a:r>
              <a:rPr lang="fr-FR" b="1" dirty="0"/>
              <a:t>Périmètre/ Scope</a:t>
            </a:r>
          </a:p>
        </p:txBody>
      </p:sp>
      <p:sp>
        <p:nvSpPr>
          <p:cNvPr id="5" name="ZoneTexte 4">
            <a:extLst>
              <a:ext uri="{FF2B5EF4-FFF2-40B4-BE49-F238E27FC236}">
                <a16:creationId xmlns:a16="http://schemas.microsoft.com/office/drawing/2014/main" id="{CBFF23FD-CC73-41FE-8EC9-07A9A00D62C3}"/>
              </a:ext>
            </a:extLst>
          </p:cNvPr>
          <p:cNvSpPr txBox="1"/>
          <p:nvPr/>
        </p:nvSpPr>
        <p:spPr>
          <a:xfrm>
            <a:off x="113090" y="3216995"/>
            <a:ext cx="1702976" cy="646331"/>
          </a:xfrm>
          <a:prstGeom prst="rect">
            <a:avLst/>
          </a:prstGeom>
          <a:solidFill>
            <a:srgbClr val="FFFF00"/>
          </a:solidFill>
        </p:spPr>
        <p:txBody>
          <a:bodyPr wrap="square" rtlCol="0">
            <a:spAutoFit/>
          </a:bodyPr>
          <a:lstStyle/>
          <a:p>
            <a:r>
              <a:rPr lang="fr-FR" b="1" dirty="0"/>
              <a:t>Echéancier / Time</a:t>
            </a:r>
          </a:p>
        </p:txBody>
      </p:sp>
      <p:sp>
        <p:nvSpPr>
          <p:cNvPr id="6" name="ZoneTexte 5">
            <a:extLst>
              <a:ext uri="{FF2B5EF4-FFF2-40B4-BE49-F238E27FC236}">
                <a16:creationId xmlns:a16="http://schemas.microsoft.com/office/drawing/2014/main" id="{62E09075-D42A-4531-94B1-35334D13096C}"/>
              </a:ext>
            </a:extLst>
          </p:cNvPr>
          <p:cNvSpPr txBox="1"/>
          <p:nvPr/>
        </p:nvSpPr>
        <p:spPr>
          <a:xfrm>
            <a:off x="5237017" y="3229085"/>
            <a:ext cx="1995055" cy="369332"/>
          </a:xfrm>
          <a:prstGeom prst="rect">
            <a:avLst/>
          </a:prstGeom>
          <a:solidFill>
            <a:srgbClr val="FFFF00"/>
          </a:solidFill>
        </p:spPr>
        <p:txBody>
          <a:bodyPr wrap="square" rtlCol="0">
            <a:spAutoFit/>
          </a:bodyPr>
          <a:lstStyle/>
          <a:p>
            <a:r>
              <a:rPr lang="fr-FR" b="1" dirty="0"/>
              <a:t>Coûts / </a:t>
            </a:r>
            <a:r>
              <a:rPr lang="fr-FR" b="1" dirty="0" err="1"/>
              <a:t>Cost</a:t>
            </a:r>
            <a:endParaRPr lang="fr-FR" b="1" dirty="0"/>
          </a:p>
        </p:txBody>
      </p:sp>
      <p:sp>
        <p:nvSpPr>
          <p:cNvPr id="7" name="ZoneTexte 6">
            <a:extLst>
              <a:ext uri="{FF2B5EF4-FFF2-40B4-BE49-F238E27FC236}">
                <a16:creationId xmlns:a16="http://schemas.microsoft.com/office/drawing/2014/main" id="{46EBF9CC-D111-4256-9F26-69CBB895AFA5}"/>
              </a:ext>
            </a:extLst>
          </p:cNvPr>
          <p:cNvSpPr txBox="1"/>
          <p:nvPr/>
        </p:nvSpPr>
        <p:spPr>
          <a:xfrm>
            <a:off x="2529014" y="2847575"/>
            <a:ext cx="1995055" cy="369332"/>
          </a:xfrm>
          <a:prstGeom prst="rect">
            <a:avLst/>
          </a:prstGeom>
          <a:solidFill>
            <a:srgbClr val="FFFF00"/>
          </a:solidFill>
        </p:spPr>
        <p:txBody>
          <a:bodyPr wrap="square" rtlCol="0">
            <a:spAutoFit/>
          </a:bodyPr>
          <a:lstStyle/>
          <a:p>
            <a:r>
              <a:rPr lang="fr-FR" b="1" dirty="0"/>
              <a:t>Qualité / </a:t>
            </a:r>
            <a:r>
              <a:rPr lang="fr-FR" b="1" dirty="0" err="1"/>
              <a:t>Quality</a:t>
            </a:r>
            <a:endParaRPr lang="fr-FR" b="1" dirty="0"/>
          </a:p>
        </p:txBody>
      </p:sp>
      <p:sp>
        <p:nvSpPr>
          <p:cNvPr id="8" name="Triangle isocèle 7">
            <a:extLst>
              <a:ext uri="{FF2B5EF4-FFF2-40B4-BE49-F238E27FC236}">
                <a16:creationId xmlns:a16="http://schemas.microsoft.com/office/drawing/2014/main" id="{015E4E90-34BE-471F-856B-EA8CAC30A250}"/>
              </a:ext>
            </a:extLst>
          </p:cNvPr>
          <p:cNvSpPr/>
          <p:nvPr/>
        </p:nvSpPr>
        <p:spPr>
          <a:xfrm rot="10800000">
            <a:off x="1816067" y="3442122"/>
            <a:ext cx="3296259" cy="19489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4BAE3668-E109-46F0-9A48-99F4ACF1A049}"/>
              </a:ext>
            </a:extLst>
          </p:cNvPr>
          <p:cNvSpPr txBox="1"/>
          <p:nvPr/>
        </p:nvSpPr>
        <p:spPr>
          <a:xfrm>
            <a:off x="2570020" y="5391060"/>
            <a:ext cx="1995055" cy="369332"/>
          </a:xfrm>
          <a:prstGeom prst="rect">
            <a:avLst/>
          </a:prstGeom>
          <a:solidFill>
            <a:srgbClr val="FFFF00"/>
          </a:solidFill>
        </p:spPr>
        <p:txBody>
          <a:bodyPr wrap="square" rtlCol="0">
            <a:spAutoFit/>
          </a:bodyPr>
          <a:lstStyle/>
          <a:p>
            <a:r>
              <a:rPr lang="fr-FR" b="1" dirty="0"/>
              <a:t>Risques/ Risk</a:t>
            </a:r>
          </a:p>
        </p:txBody>
      </p:sp>
      <p:sp>
        <p:nvSpPr>
          <p:cNvPr id="10" name="ZoneTexte 9">
            <a:extLst>
              <a:ext uri="{FF2B5EF4-FFF2-40B4-BE49-F238E27FC236}">
                <a16:creationId xmlns:a16="http://schemas.microsoft.com/office/drawing/2014/main" id="{120E8AB8-FC10-4AC1-AFB2-B2EDFA2B6C37}"/>
              </a:ext>
            </a:extLst>
          </p:cNvPr>
          <p:cNvSpPr txBox="1"/>
          <p:nvPr/>
        </p:nvSpPr>
        <p:spPr>
          <a:xfrm>
            <a:off x="4565075" y="1202415"/>
            <a:ext cx="3997034" cy="369332"/>
          </a:xfrm>
          <a:prstGeom prst="rect">
            <a:avLst/>
          </a:prstGeom>
          <a:solidFill>
            <a:srgbClr val="FFFF00"/>
          </a:solidFill>
          <a:ln>
            <a:noFill/>
          </a:ln>
        </p:spPr>
        <p:txBody>
          <a:bodyPr wrap="square" rtlCol="0">
            <a:spAutoFit/>
          </a:bodyPr>
          <a:lstStyle/>
          <a:p>
            <a:r>
              <a:rPr lang="fr-FR" b="1" dirty="0"/>
              <a:t>Ressources  / Ressource</a:t>
            </a:r>
          </a:p>
        </p:txBody>
      </p:sp>
      <p:sp>
        <p:nvSpPr>
          <p:cNvPr id="12" name="ZoneTexte 11">
            <a:extLst>
              <a:ext uri="{FF2B5EF4-FFF2-40B4-BE49-F238E27FC236}">
                <a16:creationId xmlns:a16="http://schemas.microsoft.com/office/drawing/2014/main" id="{AECFF7DF-3F40-41AD-AD24-FE5B6DB70D70}"/>
              </a:ext>
            </a:extLst>
          </p:cNvPr>
          <p:cNvSpPr txBox="1"/>
          <p:nvPr/>
        </p:nvSpPr>
        <p:spPr>
          <a:xfrm>
            <a:off x="4720856" y="1762138"/>
            <a:ext cx="3508744" cy="369332"/>
          </a:xfrm>
          <a:prstGeom prst="rect">
            <a:avLst/>
          </a:prstGeom>
          <a:solidFill>
            <a:srgbClr val="FFFF00"/>
          </a:solidFill>
          <a:ln>
            <a:noFill/>
          </a:ln>
        </p:spPr>
        <p:txBody>
          <a:bodyPr wrap="square" rtlCol="0">
            <a:spAutoFit/>
          </a:bodyPr>
          <a:lstStyle/>
          <a:p>
            <a:r>
              <a:rPr lang="fr-FR" b="1" dirty="0"/>
              <a:t>Communications / Communication </a:t>
            </a:r>
          </a:p>
        </p:txBody>
      </p:sp>
      <p:sp>
        <p:nvSpPr>
          <p:cNvPr id="13" name="ZoneTexte 12">
            <a:extLst>
              <a:ext uri="{FF2B5EF4-FFF2-40B4-BE49-F238E27FC236}">
                <a16:creationId xmlns:a16="http://schemas.microsoft.com/office/drawing/2014/main" id="{D5C57035-45E3-440F-8FD9-03A7CB997485}"/>
              </a:ext>
            </a:extLst>
          </p:cNvPr>
          <p:cNvSpPr txBox="1"/>
          <p:nvPr/>
        </p:nvSpPr>
        <p:spPr>
          <a:xfrm>
            <a:off x="4720856" y="2296480"/>
            <a:ext cx="3841253" cy="369332"/>
          </a:xfrm>
          <a:prstGeom prst="rect">
            <a:avLst/>
          </a:prstGeom>
          <a:solidFill>
            <a:srgbClr val="FFFF00"/>
          </a:solidFill>
          <a:ln>
            <a:noFill/>
          </a:ln>
        </p:spPr>
        <p:txBody>
          <a:bodyPr wrap="square" rtlCol="0">
            <a:spAutoFit/>
          </a:bodyPr>
          <a:lstStyle/>
          <a:p>
            <a:r>
              <a:rPr lang="fr-FR" b="1" dirty="0"/>
              <a:t>Approvisionnements/ </a:t>
            </a:r>
            <a:r>
              <a:rPr lang="fr-FR" b="1" dirty="0" err="1"/>
              <a:t>Procurement</a:t>
            </a:r>
            <a:endParaRPr lang="fr-FR" b="1" dirty="0"/>
          </a:p>
        </p:txBody>
      </p:sp>
      <p:sp>
        <p:nvSpPr>
          <p:cNvPr id="14" name="ZoneTexte 13">
            <a:extLst>
              <a:ext uri="{FF2B5EF4-FFF2-40B4-BE49-F238E27FC236}">
                <a16:creationId xmlns:a16="http://schemas.microsoft.com/office/drawing/2014/main" id="{76D339D7-21DE-4415-A066-AE888771C8AC}"/>
              </a:ext>
            </a:extLst>
          </p:cNvPr>
          <p:cNvSpPr txBox="1"/>
          <p:nvPr/>
        </p:nvSpPr>
        <p:spPr>
          <a:xfrm>
            <a:off x="4720856" y="4132759"/>
            <a:ext cx="3228109" cy="369332"/>
          </a:xfrm>
          <a:prstGeom prst="rect">
            <a:avLst/>
          </a:prstGeom>
          <a:solidFill>
            <a:srgbClr val="FFFF00"/>
          </a:solidFill>
          <a:ln>
            <a:noFill/>
          </a:ln>
        </p:spPr>
        <p:txBody>
          <a:bodyPr wrap="square" rtlCol="0">
            <a:spAutoFit/>
          </a:bodyPr>
          <a:lstStyle/>
          <a:p>
            <a:r>
              <a:rPr lang="fr-FR" b="1" dirty="0"/>
              <a:t>Parties Prenantes / Stakeholder </a:t>
            </a:r>
          </a:p>
        </p:txBody>
      </p:sp>
      <p:sp>
        <p:nvSpPr>
          <p:cNvPr id="16" name="ZoneTexte 15">
            <a:extLst>
              <a:ext uri="{FF2B5EF4-FFF2-40B4-BE49-F238E27FC236}">
                <a16:creationId xmlns:a16="http://schemas.microsoft.com/office/drawing/2014/main" id="{DEA06010-14FF-4176-9DFC-BBE89C47DAE2}"/>
              </a:ext>
            </a:extLst>
          </p:cNvPr>
          <p:cNvSpPr txBox="1"/>
          <p:nvPr/>
        </p:nvSpPr>
        <p:spPr>
          <a:xfrm>
            <a:off x="10472225" y="508684"/>
            <a:ext cx="493206" cy="5509200"/>
          </a:xfrm>
          <a:prstGeom prst="rect">
            <a:avLst/>
          </a:prstGeom>
          <a:solidFill>
            <a:srgbClr val="FF0000"/>
          </a:solidFill>
        </p:spPr>
        <p:txBody>
          <a:bodyPr wrap="square" rtlCol="0">
            <a:spAutoFit/>
          </a:bodyPr>
          <a:lstStyle/>
          <a:p>
            <a:r>
              <a:rPr lang="fr-FR" sz="3200" b="1" dirty="0">
                <a:solidFill>
                  <a:schemeClr val="bg1"/>
                </a:solidFill>
              </a:rPr>
              <a:t>I</a:t>
            </a:r>
          </a:p>
          <a:p>
            <a:r>
              <a:rPr lang="fr-FR" sz="3200" b="1" dirty="0">
                <a:solidFill>
                  <a:schemeClr val="bg1"/>
                </a:solidFill>
              </a:rPr>
              <a:t>N</a:t>
            </a:r>
          </a:p>
          <a:p>
            <a:r>
              <a:rPr lang="fr-FR" sz="3200" b="1" dirty="0">
                <a:solidFill>
                  <a:schemeClr val="bg1"/>
                </a:solidFill>
              </a:rPr>
              <a:t>T</a:t>
            </a:r>
          </a:p>
          <a:p>
            <a:r>
              <a:rPr lang="fr-FR" sz="3200" b="1" dirty="0">
                <a:solidFill>
                  <a:schemeClr val="bg1"/>
                </a:solidFill>
              </a:rPr>
              <a:t>E</a:t>
            </a:r>
          </a:p>
          <a:p>
            <a:r>
              <a:rPr lang="fr-FR" sz="3200" b="1" dirty="0">
                <a:solidFill>
                  <a:schemeClr val="bg1"/>
                </a:solidFill>
              </a:rPr>
              <a:t>G</a:t>
            </a:r>
          </a:p>
          <a:p>
            <a:r>
              <a:rPr lang="fr-FR" sz="3200" b="1" dirty="0">
                <a:solidFill>
                  <a:schemeClr val="bg1"/>
                </a:solidFill>
              </a:rPr>
              <a:t>R</a:t>
            </a:r>
          </a:p>
          <a:p>
            <a:r>
              <a:rPr lang="fr-FR" sz="3200" b="1" dirty="0">
                <a:solidFill>
                  <a:schemeClr val="bg1"/>
                </a:solidFill>
              </a:rPr>
              <a:t>A</a:t>
            </a:r>
          </a:p>
          <a:p>
            <a:r>
              <a:rPr lang="fr-FR" sz="3200" b="1" dirty="0">
                <a:solidFill>
                  <a:schemeClr val="bg1"/>
                </a:solidFill>
              </a:rPr>
              <a:t>T</a:t>
            </a:r>
          </a:p>
          <a:p>
            <a:r>
              <a:rPr lang="fr-FR" sz="3200" b="1" dirty="0">
                <a:solidFill>
                  <a:schemeClr val="bg1"/>
                </a:solidFill>
              </a:rPr>
              <a:t>I</a:t>
            </a:r>
          </a:p>
          <a:p>
            <a:r>
              <a:rPr lang="fr-FR" sz="3200" b="1" dirty="0">
                <a:solidFill>
                  <a:schemeClr val="bg1"/>
                </a:solidFill>
              </a:rPr>
              <a:t>O</a:t>
            </a:r>
          </a:p>
          <a:p>
            <a:r>
              <a:rPr lang="fr-FR" sz="3200" b="1" dirty="0">
                <a:solidFill>
                  <a:schemeClr val="bg1"/>
                </a:solidFill>
              </a:rPr>
              <a:t>N</a:t>
            </a:r>
          </a:p>
        </p:txBody>
      </p:sp>
      <p:sp>
        <p:nvSpPr>
          <p:cNvPr id="17" name="ZoneTexte 16">
            <a:extLst>
              <a:ext uri="{FF2B5EF4-FFF2-40B4-BE49-F238E27FC236}">
                <a16:creationId xmlns:a16="http://schemas.microsoft.com/office/drawing/2014/main" id="{8D76970E-DAFC-4F2D-A24D-01960B8343FF}"/>
              </a:ext>
            </a:extLst>
          </p:cNvPr>
          <p:cNvSpPr txBox="1"/>
          <p:nvPr/>
        </p:nvSpPr>
        <p:spPr>
          <a:xfrm>
            <a:off x="113090" y="6195754"/>
            <a:ext cx="11023711" cy="400110"/>
          </a:xfrm>
          <a:prstGeom prst="rect">
            <a:avLst/>
          </a:prstGeom>
          <a:solidFill>
            <a:srgbClr val="FF0000"/>
          </a:solidFill>
        </p:spPr>
        <p:txBody>
          <a:bodyPr wrap="square" rtlCol="0">
            <a:spAutoFit/>
          </a:bodyPr>
          <a:lstStyle/>
          <a:p>
            <a:pPr algn="ctr"/>
            <a:r>
              <a:rPr lang="fr-FR" sz="2000" b="1" dirty="0">
                <a:solidFill>
                  <a:schemeClr val="bg1"/>
                </a:solidFill>
              </a:rPr>
              <a:t>Les dix domaines de connaissance du management de projet / </a:t>
            </a:r>
            <a:r>
              <a:rPr lang="fr-FR" sz="2000" b="1" dirty="0" err="1">
                <a:solidFill>
                  <a:schemeClr val="bg1"/>
                </a:solidFill>
              </a:rPr>
              <a:t>Knowledge</a:t>
            </a:r>
            <a:r>
              <a:rPr lang="fr-FR" sz="2000" b="1" dirty="0">
                <a:solidFill>
                  <a:schemeClr val="bg1"/>
                </a:solidFill>
              </a:rPr>
              <a:t> Area ( Guide PMBOK 6)</a:t>
            </a:r>
          </a:p>
        </p:txBody>
      </p:sp>
    </p:spTree>
    <p:extLst>
      <p:ext uri="{BB962C8B-B14F-4D97-AF65-F5344CB8AC3E}">
        <p14:creationId xmlns:p14="http://schemas.microsoft.com/office/powerpoint/2010/main" val="167288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ox(in)">
                                      <p:cBhvr>
                                        <p:cTn id="6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6"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A111C5E3-D66D-449E-9290-E75F5DD3B9BF}"/>
              </a:ext>
            </a:extLst>
          </p:cNvPr>
          <p:cNvSpPr txBox="1"/>
          <p:nvPr/>
        </p:nvSpPr>
        <p:spPr>
          <a:xfrm>
            <a:off x="-1" y="0"/>
            <a:ext cx="1524001" cy="6858000"/>
          </a:xfrm>
          <a:prstGeom prst="rect">
            <a:avLst/>
          </a:prstGeom>
          <a:solidFill>
            <a:schemeClr val="accent2"/>
          </a:solidFill>
        </p:spPr>
        <p:txBody>
          <a:bodyPr wrap="square" rtlCol="0">
            <a:spAutoFit/>
          </a:bodyPr>
          <a:lstStyle/>
          <a:p>
            <a:endParaRPr lang="fr-FR" dirty="0"/>
          </a:p>
        </p:txBody>
      </p:sp>
      <p:sp>
        <p:nvSpPr>
          <p:cNvPr id="9" name="ZoneTexte 8">
            <a:extLst>
              <a:ext uri="{FF2B5EF4-FFF2-40B4-BE49-F238E27FC236}">
                <a16:creationId xmlns:a16="http://schemas.microsoft.com/office/drawing/2014/main" id="{175A0A09-FC59-4453-B0AF-DA167AA6A620}"/>
              </a:ext>
            </a:extLst>
          </p:cNvPr>
          <p:cNvSpPr txBox="1"/>
          <p:nvPr/>
        </p:nvSpPr>
        <p:spPr>
          <a:xfrm>
            <a:off x="0" y="2507913"/>
            <a:ext cx="1648691" cy="1477328"/>
          </a:xfrm>
          <a:prstGeom prst="rect">
            <a:avLst/>
          </a:prstGeom>
          <a:noFill/>
        </p:spPr>
        <p:txBody>
          <a:bodyPr wrap="square" rtlCol="0">
            <a:spAutoFit/>
          </a:bodyPr>
          <a:lstStyle/>
          <a:p>
            <a:pPr algn="ctr"/>
            <a:r>
              <a:rPr lang="fr-FR" b="1" dirty="0"/>
              <a:t>Matrice d’évaluation des parties prenantes</a:t>
            </a:r>
          </a:p>
          <a:p>
            <a:pPr algn="ctr"/>
            <a:endParaRPr lang="fr-FR" b="1" dirty="0"/>
          </a:p>
        </p:txBody>
      </p:sp>
      <p:graphicFrame>
        <p:nvGraphicFramePr>
          <p:cNvPr id="10" name="Tableau 9">
            <a:extLst>
              <a:ext uri="{FF2B5EF4-FFF2-40B4-BE49-F238E27FC236}">
                <a16:creationId xmlns:a16="http://schemas.microsoft.com/office/drawing/2014/main" id="{BD12DCD8-CD3A-4148-A01A-C8BED1CC6BA3}"/>
              </a:ext>
            </a:extLst>
          </p:cNvPr>
          <p:cNvGraphicFramePr>
            <a:graphicFrameLocks noGrp="1"/>
          </p:cNvGraphicFramePr>
          <p:nvPr>
            <p:extLst/>
          </p:nvPr>
        </p:nvGraphicFramePr>
        <p:xfrm>
          <a:off x="1648691" y="150133"/>
          <a:ext cx="10404768" cy="2669267"/>
        </p:xfrm>
        <a:graphic>
          <a:graphicData uri="http://schemas.openxmlformats.org/drawingml/2006/table">
            <a:tbl>
              <a:tblPr firstRow="1" bandRow="1">
                <a:tableStyleId>{5C22544A-7EE6-4342-B048-85BDC9FD1C3A}</a:tableStyleId>
              </a:tblPr>
              <a:tblGrid>
                <a:gridCol w="1915543">
                  <a:extLst>
                    <a:ext uri="{9D8B030D-6E8A-4147-A177-3AD203B41FA5}">
                      <a16:colId xmlns:a16="http://schemas.microsoft.com/office/drawing/2014/main" val="147758416"/>
                    </a:ext>
                  </a:extLst>
                </a:gridCol>
                <a:gridCol w="1906048">
                  <a:extLst>
                    <a:ext uri="{9D8B030D-6E8A-4147-A177-3AD203B41FA5}">
                      <a16:colId xmlns:a16="http://schemas.microsoft.com/office/drawing/2014/main" val="799494272"/>
                    </a:ext>
                  </a:extLst>
                </a:gridCol>
                <a:gridCol w="1548163">
                  <a:extLst>
                    <a:ext uri="{9D8B030D-6E8A-4147-A177-3AD203B41FA5}">
                      <a16:colId xmlns:a16="http://schemas.microsoft.com/office/drawing/2014/main" val="990192209"/>
                    </a:ext>
                  </a:extLst>
                </a:gridCol>
                <a:gridCol w="1255266">
                  <a:extLst>
                    <a:ext uri="{9D8B030D-6E8A-4147-A177-3AD203B41FA5}">
                      <a16:colId xmlns:a16="http://schemas.microsoft.com/office/drawing/2014/main" val="3240304078"/>
                    </a:ext>
                  </a:extLst>
                </a:gridCol>
                <a:gridCol w="1604584">
                  <a:extLst>
                    <a:ext uri="{9D8B030D-6E8A-4147-A177-3AD203B41FA5}">
                      <a16:colId xmlns:a16="http://schemas.microsoft.com/office/drawing/2014/main" val="2097358268"/>
                    </a:ext>
                  </a:extLst>
                </a:gridCol>
                <a:gridCol w="2175164">
                  <a:extLst>
                    <a:ext uri="{9D8B030D-6E8A-4147-A177-3AD203B41FA5}">
                      <a16:colId xmlns:a16="http://schemas.microsoft.com/office/drawing/2014/main" val="3945210548"/>
                    </a:ext>
                  </a:extLst>
                </a:gridCol>
              </a:tblGrid>
              <a:tr h="804611">
                <a:tc>
                  <a:txBody>
                    <a:bodyPr/>
                    <a:lstStyle/>
                    <a:p>
                      <a:r>
                        <a:rPr lang="fr-FR" sz="1800" dirty="0"/>
                        <a:t>Parties prenantes</a:t>
                      </a:r>
                    </a:p>
                  </a:txBody>
                  <a:tcPr marL="109728" marR="109728" marT="54864" marB="54864"/>
                </a:tc>
                <a:tc>
                  <a:txBody>
                    <a:bodyPr/>
                    <a:lstStyle/>
                    <a:p>
                      <a:r>
                        <a:rPr lang="fr-FR" sz="2400" dirty="0">
                          <a:solidFill>
                            <a:srgbClr val="FF0000"/>
                          </a:solidFill>
                        </a:rPr>
                        <a:t>Inconsciente</a:t>
                      </a:r>
                    </a:p>
                  </a:txBody>
                  <a:tcPr marL="109728" marR="109728" marT="54864" marB="54864"/>
                </a:tc>
                <a:tc>
                  <a:txBody>
                    <a:bodyPr/>
                    <a:lstStyle/>
                    <a:p>
                      <a:r>
                        <a:rPr lang="fr-FR" sz="2400" dirty="0">
                          <a:solidFill>
                            <a:srgbClr val="FF0000"/>
                          </a:solidFill>
                        </a:rPr>
                        <a:t>Réticente</a:t>
                      </a:r>
                    </a:p>
                  </a:txBody>
                  <a:tcPr marL="109728" marR="109728" marT="54864" marB="54864"/>
                </a:tc>
                <a:tc>
                  <a:txBody>
                    <a:bodyPr/>
                    <a:lstStyle/>
                    <a:p>
                      <a:r>
                        <a:rPr lang="fr-FR" sz="2400" dirty="0">
                          <a:solidFill>
                            <a:srgbClr val="FF0000"/>
                          </a:solidFill>
                        </a:rPr>
                        <a:t>Neutre</a:t>
                      </a:r>
                    </a:p>
                  </a:txBody>
                  <a:tcPr marL="109728" marR="109728" marT="54864" marB="54864"/>
                </a:tc>
                <a:tc>
                  <a:txBody>
                    <a:bodyPr/>
                    <a:lstStyle/>
                    <a:p>
                      <a:r>
                        <a:rPr lang="fr-FR" sz="2400" dirty="0">
                          <a:solidFill>
                            <a:srgbClr val="FF0000"/>
                          </a:solidFill>
                        </a:rPr>
                        <a:t>Favorable</a:t>
                      </a:r>
                    </a:p>
                  </a:txBody>
                  <a:tcPr marL="109728" marR="109728" marT="54864" marB="54864"/>
                </a:tc>
                <a:tc>
                  <a:txBody>
                    <a:bodyPr/>
                    <a:lstStyle/>
                    <a:p>
                      <a:r>
                        <a:rPr lang="fr-FR" sz="2400" dirty="0">
                          <a:solidFill>
                            <a:srgbClr val="FF0000"/>
                          </a:solidFill>
                        </a:rPr>
                        <a:t>meneur</a:t>
                      </a:r>
                    </a:p>
                  </a:txBody>
                  <a:tcPr marL="109728" marR="109728" marT="54864" marB="54864"/>
                </a:tc>
                <a:extLst>
                  <a:ext uri="{0D108BD9-81ED-4DB2-BD59-A6C34878D82A}">
                    <a16:rowId xmlns:a16="http://schemas.microsoft.com/office/drawing/2014/main" val="486321949"/>
                  </a:ext>
                </a:extLst>
              </a:tr>
              <a:tr h="466164">
                <a:tc>
                  <a:txBody>
                    <a:bodyPr/>
                    <a:lstStyle/>
                    <a:p>
                      <a:r>
                        <a:rPr lang="fr-FR" sz="1800" dirty="0"/>
                        <a:t>ETAT</a:t>
                      </a:r>
                    </a:p>
                  </a:txBody>
                  <a:tcPr marL="109728" marR="109728" marT="54864" marB="54864"/>
                </a:tc>
                <a:tc>
                  <a:txBody>
                    <a:bodyPr/>
                    <a:lstStyle/>
                    <a:p>
                      <a:r>
                        <a:rPr lang="fr-FR" sz="1800" dirty="0"/>
                        <a:t>A</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r>
                        <a:rPr lang="fr-FR" sz="1800" dirty="0"/>
                        <a:t>S</a:t>
                      </a:r>
                    </a:p>
                  </a:txBody>
                  <a:tcPr marL="109728" marR="109728" marT="54864" marB="54864"/>
                </a:tc>
                <a:extLst>
                  <a:ext uri="{0D108BD9-81ED-4DB2-BD59-A6C34878D82A}">
                    <a16:rowId xmlns:a16="http://schemas.microsoft.com/office/drawing/2014/main" val="531949030"/>
                  </a:ext>
                </a:extLst>
              </a:tr>
              <a:tr h="466164">
                <a:tc>
                  <a:txBody>
                    <a:bodyPr/>
                    <a:lstStyle/>
                    <a:p>
                      <a:r>
                        <a:rPr lang="fr-FR" sz="1800" dirty="0"/>
                        <a:t>BM</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extLst>
                  <a:ext uri="{0D108BD9-81ED-4DB2-BD59-A6C34878D82A}">
                    <a16:rowId xmlns:a16="http://schemas.microsoft.com/office/drawing/2014/main" val="3273577398"/>
                  </a:ext>
                </a:extLst>
              </a:tr>
              <a:tr h="466164">
                <a:tc>
                  <a:txBody>
                    <a:bodyPr/>
                    <a:lstStyle/>
                    <a:p>
                      <a:r>
                        <a:rPr lang="fr-FR" sz="1800" dirty="0"/>
                        <a:t>POPULATION</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extLst>
                  <a:ext uri="{0D108BD9-81ED-4DB2-BD59-A6C34878D82A}">
                    <a16:rowId xmlns:a16="http://schemas.microsoft.com/office/drawing/2014/main" val="2752303356"/>
                  </a:ext>
                </a:extLst>
              </a:tr>
              <a:tr h="466164">
                <a:tc>
                  <a:txBody>
                    <a:bodyPr/>
                    <a:lstStyle/>
                    <a:p>
                      <a:r>
                        <a:rPr lang="fr-FR" sz="1800" dirty="0"/>
                        <a:t>PRESTATAIRE</a:t>
                      </a:r>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tc>
                  <a:txBody>
                    <a:bodyPr/>
                    <a:lstStyle/>
                    <a:p>
                      <a:endParaRPr lang="fr-FR" sz="1800" dirty="0"/>
                    </a:p>
                  </a:txBody>
                  <a:tcPr marL="109728" marR="109728" marT="54864" marB="54864"/>
                </a:tc>
                <a:extLst>
                  <a:ext uri="{0D108BD9-81ED-4DB2-BD59-A6C34878D82A}">
                    <a16:rowId xmlns:a16="http://schemas.microsoft.com/office/drawing/2014/main" val="1081900820"/>
                  </a:ext>
                </a:extLst>
              </a:tr>
            </a:tbl>
          </a:graphicData>
        </a:graphic>
      </p:graphicFrame>
      <p:sp>
        <p:nvSpPr>
          <p:cNvPr id="11" name="ZoneTexte 10">
            <a:extLst>
              <a:ext uri="{FF2B5EF4-FFF2-40B4-BE49-F238E27FC236}">
                <a16:creationId xmlns:a16="http://schemas.microsoft.com/office/drawing/2014/main" id="{D431808D-11A3-4014-B045-5D03CBD307F2}"/>
              </a:ext>
            </a:extLst>
          </p:cNvPr>
          <p:cNvSpPr txBox="1"/>
          <p:nvPr/>
        </p:nvSpPr>
        <p:spPr>
          <a:xfrm>
            <a:off x="7632988" y="5434926"/>
            <a:ext cx="5098473" cy="830997"/>
          </a:xfrm>
          <a:prstGeom prst="rect">
            <a:avLst/>
          </a:prstGeom>
          <a:noFill/>
        </p:spPr>
        <p:txBody>
          <a:bodyPr wrap="square" rtlCol="0">
            <a:spAutoFit/>
          </a:bodyPr>
          <a:lstStyle/>
          <a:p>
            <a:r>
              <a:rPr lang="fr-FR" sz="2400" b="1" dirty="0"/>
              <a:t>A= Engagement Actuel</a:t>
            </a:r>
          </a:p>
          <a:p>
            <a:r>
              <a:rPr lang="fr-FR" sz="2400" b="1" dirty="0"/>
              <a:t>S= Engagement souhaité</a:t>
            </a:r>
          </a:p>
        </p:txBody>
      </p:sp>
      <p:pic>
        <p:nvPicPr>
          <p:cNvPr id="12" name="Image 11">
            <a:extLst>
              <a:ext uri="{FF2B5EF4-FFF2-40B4-BE49-F238E27FC236}">
                <a16:creationId xmlns:a16="http://schemas.microsoft.com/office/drawing/2014/main" id="{8DDA0E22-CEDE-4EEA-B200-4856E95E655B}"/>
              </a:ext>
            </a:extLst>
          </p:cNvPr>
          <p:cNvPicPr>
            <a:picLocks noChangeAspect="1"/>
          </p:cNvPicPr>
          <p:nvPr/>
        </p:nvPicPr>
        <p:blipFill>
          <a:blip r:embed="rId3"/>
          <a:stretch>
            <a:fillRect/>
          </a:stretch>
        </p:blipFill>
        <p:spPr>
          <a:xfrm>
            <a:off x="1524000" y="2927013"/>
            <a:ext cx="8658225" cy="2400300"/>
          </a:xfrm>
          <a:prstGeom prst="rect">
            <a:avLst/>
          </a:prstGeom>
        </p:spPr>
      </p:pic>
    </p:spTree>
    <p:extLst>
      <p:ext uri="{BB962C8B-B14F-4D97-AF65-F5344CB8AC3E}">
        <p14:creationId xmlns:p14="http://schemas.microsoft.com/office/powerpoint/2010/main" val="12389110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63636"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79449" y="2507913"/>
            <a:ext cx="2823052" cy="3194721"/>
          </a:xfrm>
          <a:prstGeom prst="rect">
            <a:avLst/>
          </a:prstGeom>
          <a:noFill/>
        </p:spPr>
        <p:txBody>
          <a:bodyPr wrap="square" rtlCol="0">
            <a:spAutoFit/>
          </a:bodyPr>
          <a:lstStyle/>
          <a:p>
            <a:pPr algn="ctr"/>
            <a:r>
              <a:rPr lang="fr-FR" sz="3360" b="1" dirty="0"/>
              <a:t>TABLEAU DES PARTIES PRENANTES</a:t>
            </a:r>
          </a:p>
          <a:p>
            <a:pPr algn="ctr"/>
            <a:r>
              <a:rPr lang="fr-FR" sz="3360" b="1" dirty="0"/>
              <a:t>POUVOIR ET INTÉRÊTS</a:t>
            </a:r>
          </a:p>
          <a:p>
            <a:pPr algn="ctr"/>
            <a:endParaRPr lang="fr-FR" sz="3360" b="1" dirty="0"/>
          </a:p>
        </p:txBody>
      </p:sp>
      <p:graphicFrame>
        <p:nvGraphicFramePr>
          <p:cNvPr id="2" name="Tableau 1"/>
          <p:cNvGraphicFramePr>
            <a:graphicFrameLocks noGrp="1"/>
          </p:cNvGraphicFramePr>
          <p:nvPr>
            <p:extLst/>
          </p:nvPr>
        </p:nvGraphicFramePr>
        <p:xfrm>
          <a:off x="3643085" y="1326156"/>
          <a:ext cx="8291412" cy="3324468"/>
        </p:xfrm>
        <a:graphic>
          <a:graphicData uri="http://schemas.openxmlformats.org/drawingml/2006/table">
            <a:tbl>
              <a:tblPr firstRow="1" bandRow="1">
                <a:tableStyleId>{5C22544A-7EE6-4342-B048-85BDC9FD1C3A}</a:tableStyleId>
              </a:tblPr>
              <a:tblGrid>
                <a:gridCol w="1528005">
                  <a:extLst>
                    <a:ext uri="{9D8B030D-6E8A-4147-A177-3AD203B41FA5}">
                      <a16:colId xmlns:a16="http://schemas.microsoft.com/office/drawing/2014/main" val="147758416"/>
                    </a:ext>
                  </a:extLst>
                </a:gridCol>
                <a:gridCol w="2506717">
                  <a:extLst>
                    <a:ext uri="{9D8B030D-6E8A-4147-A177-3AD203B41FA5}">
                      <a16:colId xmlns:a16="http://schemas.microsoft.com/office/drawing/2014/main" val="799494272"/>
                    </a:ext>
                  </a:extLst>
                </a:gridCol>
                <a:gridCol w="2128345">
                  <a:extLst>
                    <a:ext uri="{9D8B030D-6E8A-4147-A177-3AD203B41FA5}">
                      <a16:colId xmlns:a16="http://schemas.microsoft.com/office/drawing/2014/main" val="990192209"/>
                    </a:ext>
                  </a:extLst>
                </a:gridCol>
                <a:gridCol w="2128345">
                  <a:extLst>
                    <a:ext uri="{9D8B030D-6E8A-4147-A177-3AD203B41FA5}">
                      <a16:colId xmlns:a16="http://schemas.microsoft.com/office/drawing/2014/main" val="1670604243"/>
                    </a:ext>
                  </a:extLst>
                </a:gridCol>
              </a:tblGrid>
              <a:tr h="804611">
                <a:tc>
                  <a:txBody>
                    <a:bodyPr/>
                    <a:lstStyle/>
                    <a:p>
                      <a:r>
                        <a:rPr lang="fr-FR" sz="2200" dirty="0"/>
                        <a:t>Parties prenantes</a:t>
                      </a:r>
                    </a:p>
                  </a:txBody>
                  <a:tcPr marL="109728" marR="109728" marT="54864" marB="54864"/>
                </a:tc>
                <a:tc>
                  <a:txBody>
                    <a:bodyPr/>
                    <a:lstStyle/>
                    <a:p>
                      <a:pPr algn="ctr"/>
                      <a:r>
                        <a:rPr lang="fr-FR" sz="2900" dirty="0">
                          <a:solidFill>
                            <a:srgbClr val="FF0000"/>
                          </a:solidFill>
                        </a:rPr>
                        <a:t>Rôle</a:t>
                      </a:r>
                    </a:p>
                  </a:txBody>
                  <a:tcPr marL="109728" marR="109728" marT="54864" marB="54864"/>
                </a:tc>
                <a:tc>
                  <a:txBody>
                    <a:bodyPr/>
                    <a:lstStyle/>
                    <a:p>
                      <a:pPr algn="ctr"/>
                      <a:r>
                        <a:rPr lang="fr-FR" sz="2900" dirty="0">
                          <a:solidFill>
                            <a:srgbClr val="FF0000"/>
                          </a:solidFill>
                        </a:rPr>
                        <a:t>Pouvoir 1-4</a:t>
                      </a: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900" dirty="0">
                          <a:solidFill>
                            <a:srgbClr val="FF0000"/>
                          </a:solidFill>
                        </a:rPr>
                        <a:t>Intérêt 1-4</a:t>
                      </a:r>
                    </a:p>
                    <a:p>
                      <a:pPr algn="ctr"/>
                      <a:endParaRPr lang="fr-FR" sz="2900" dirty="0">
                        <a:solidFill>
                          <a:srgbClr val="FF0000"/>
                        </a:solidFill>
                      </a:endParaRPr>
                    </a:p>
                  </a:txBody>
                  <a:tcPr marL="109728" marR="109728" marT="54864" marB="54864"/>
                </a:tc>
                <a:extLst>
                  <a:ext uri="{0D108BD9-81ED-4DB2-BD59-A6C34878D82A}">
                    <a16:rowId xmlns:a16="http://schemas.microsoft.com/office/drawing/2014/main" val="486321949"/>
                  </a:ext>
                </a:extLst>
              </a:tr>
              <a:tr h="466164">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extLst>
                  <a:ext uri="{0D108BD9-81ED-4DB2-BD59-A6C34878D82A}">
                    <a16:rowId xmlns:a16="http://schemas.microsoft.com/office/drawing/2014/main" val="531949030"/>
                  </a:ext>
                </a:extLst>
              </a:tr>
              <a:tr h="466164">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extLst>
                  <a:ext uri="{0D108BD9-81ED-4DB2-BD59-A6C34878D82A}">
                    <a16:rowId xmlns:a16="http://schemas.microsoft.com/office/drawing/2014/main" val="3273577398"/>
                  </a:ext>
                </a:extLst>
              </a:tr>
              <a:tr h="466164">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extLst>
                  <a:ext uri="{0D108BD9-81ED-4DB2-BD59-A6C34878D82A}">
                    <a16:rowId xmlns:a16="http://schemas.microsoft.com/office/drawing/2014/main" val="2752303356"/>
                  </a:ext>
                </a:extLst>
              </a:tr>
              <a:tr h="466164">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extLst>
                  <a:ext uri="{0D108BD9-81ED-4DB2-BD59-A6C34878D82A}">
                    <a16:rowId xmlns:a16="http://schemas.microsoft.com/office/drawing/2014/main" val="1081900820"/>
                  </a:ext>
                </a:extLst>
              </a:tr>
              <a:tr h="466164">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tc>
                  <a:txBody>
                    <a:bodyPr/>
                    <a:lstStyle/>
                    <a:p>
                      <a:endParaRPr lang="fr-FR" sz="2200" dirty="0"/>
                    </a:p>
                  </a:txBody>
                  <a:tcPr marL="109728" marR="109728" marT="54864" marB="54864"/>
                </a:tc>
                <a:extLst>
                  <a:ext uri="{0D108BD9-81ED-4DB2-BD59-A6C34878D82A}">
                    <a16:rowId xmlns:a16="http://schemas.microsoft.com/office/drawing/2014/main" val="4202635112"/>
                  </a:ext>
                </a:extLst>
              </a:tr>
            </a:tbl>
          </a:graphicData>
        </a:graphic>
      </p:graphicFrame>
    </p:spTree>
    <p:extLst>
      <p:ext uri="{BB962C8B-B14F-4D97-AF65-F5344CB8AC3E}">
        <p14:creationId xmlns:p14="http://schemas.microsoft.com/office/powerpoint/2010/main" val="13551282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96276"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82752" y="1758481"/>
            <a:ext cx="2823052" cy="2677656"/>
          </a:xfrm>
          <a:prstGeom prst="rect">
            <a:avLst/>
          </a:prstGeom>
          <a:noFill/>
        </p:spPr>
        <p:txBody>
          <a:bodyPr wrap="square" rtlCol="0">
            <a:spAutoFit/>
          </a:bodyPr>
          <a:lstStyle/>
          <a:p>
            <a:pPr algn="ctr"/>
            <a:r>
              <a:rPr lang="fr-FR" sz="3360" b="1" dirty="0"/>
              <a:t>MATRICE LES PARTIES PRENANTES</a:t>
            </a:r>
          </a:p>
          <a:p>
            <a:pPr algn="ctr"/>
            <a:r>
              <a:rPr lang="fr-FR" sz="3360" b="1" dirty="0"/>
              <a:t>POUVOIR ET INTÉRÊTS</a:t>
            </a:r>
          </a:p>
        </p:txBody>
      </p:sp>
      <p:cxnSp>
        <p:nvCxnSpPr>
          <p:cNvPr id="30" name="Connecteur droit avec flèche 29"/>
          <p:cNvCxnSpPr>
            <a:cxnSpLocks/>
          </p:cNvCxnSpPr>
          <p:nvPr/>
        </p:nvCxnSpPr>
        <p:spPr>
          <a:xfrm flipH="1" flipV="1">
            <a:off x="5634037" y="1167002"/>
            <a:ext cx="7937" cy="294481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Connecteur droit avec flèche 30"/>
          <p:cNvCxnSpPr/>
          <p:nvPr/>
        </p:nvCxnSpPr>
        <p:spPr>
          <a:xfrm>
            <a:off x="5626099" y="4119752"/>
            <a:ext cx="5310188" cy="15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ZoneTexte 8"/>
          <p:cNvSpPr txBox="1">
            <a:spLocks noChangeArrowheads="1"/>
          </p:cNvSpPr>
          <p:nvPr/>
        </p:nvSpPr>
        <p:spPr bwMode="auto">
          <a:xfrm>
            <a:off x="4271962" y="1641722"/>
            <a:ext cx="13946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a:t>
            </a:r>
          </a:p>
        </p:txBody>
      </p:sp>
      <p:sp>
        <p:nvSpPr>
          <p:cNvPr id="33" name="ZoneTexte 25"/>
          <p:cNvSpPr txBox="1">
            <a:spLocks noChangeArrowheads="1"/>
          </p:cNvSpPr>
          <p:nvPr/>
        </p:nvSpPr>
        <p:spPr bwMode="auto">
          <a:xfrm>
            <a:off x="4271962" y="3600639"/>
            <a:ext cx="12096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34" name="ZoneTexte 26"/>
          <p:cNvSpPr txBox="1">
            <a:spLocks noChangeArrowheads="1"/>
          </p:cNvSpPr>
          <p:nvPr/>
        </p:nvSpPr>
        <p:spPr bwMode="auto">
          <a:xfrm>
            <a:off x="5356225" y="4316601"/>
            <a:ext cx="1349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35" name="ZoneTexte 27"/>
          <p:cNvSpPr txBox="1">
            <a:spLocks noChangeArrowheads="1"/>
          </p:cNvSpPr>
          <p:nvPr/>
        </p:nvSpPr>
        <p:spPr bwMode="auto">
          <a:xfrm>
            <a:off x="7343774" y="4372165"/>
            <a:ext cx="1808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Intérêt 1-4</a:t>
            </a:r>
          </a:p>
        </p:txBody>
      </p:sp>
      <p:sp>
        <p:nvSpPr>
          <p:cNvPr id="36" name="ZoneTexte 28"/>
          <p:cNvSpPr txBox="1">
            <a:spLocks noChangeArrowheads="1"/>
          </p:cNvSpPr>
          <p:nvPr/>
        </p:nvSpPr>
        <p:spPr bwMode="auto">
          <a:xfrm>
            <a:off x="9356724" y="4361052"/>
            <a:ext cx="16684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 </a:t>
            </a:r>
          </a:p>
        </p:txBody>
      </p:sp>
      <p:sp>
        <p:nvSpPr>
          <p:cNvPr id="37" name="Rectangle 36"/>
          <p:cNvSpPr/>
          <p:nvPr/>
        </p:nvSpPr>
        <p:spPr>
          <a:xfrm>
            <a:off x="5626100" y="1325751"/>
            <a:ext cx="2684464" cy="131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Maintenir Satisfait</a:t>
            </a:r>
          </a:p>
        </p:txBody>
      </p:sp>
      <p:sp>
        <p:nvSpPr>
          <p:cNvPr id="38" name="Rectangle 37"/>
          <p:cNvSpPr/>
          <p:nvPr/>
        </p:nvSpPr>
        <p:spPr>
          <a:xfrm>
            <a:off x="8142287" y="1333688"/>
            <a:ext cx="2459038" cy="1304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Gérer avec attention</a:t>
            </a:r>
          </a:p>
        </p:txBody>
      </p:sp>
      <p:sp>
        <p:nvSpPr>
          <p:cNvPr id="39" name="Rectangle 38"/>
          <p:cNvSpPr/>
          <p:nvPr/>
        </p:nvSpPr>
        <p:spPr>
          <a:xfrm>
            <a:off x="5634037" y="2638613"/>
            <a:ext cx="25146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Surveiller</a:t>
            </a:r>
          </a:p>
        </p:txBody>
      </p:sp>
      <p:sp>
        <p:nvSpPr>
          <p:cNvPr id="40" name="Rectangle 39"/>
          <p:cNvSpPr/>
          <p:nvPr/>
        </p:nvSpPr>
        <p:spPr>
          <a:xfrm>
            <a:off x="8162923" y="2638613"/>
            <a:ext cx="24384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Maintenir Informé</a:t>
            </a:r>
          </a:p>
        </p:txBody>
      </p:sp>
      <p:sp>
        <p:nvSpPr>
          <p:cNvPr id="41" name="ZoneTexte 24"/>
          <p:cNvSpPr txBox="1">
            <a:spLocks noChangeArrowheads="1"/>
          </p:cNvSpPr>
          <p:nvPr/>
        </p:nvSpPr>
        <p:spPr bwMode="auto">
          <a:xfrm>
            <a:off x="3831240" y="2470592"/>
            <a:ext cx="18935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Pouvoir 1-4</a:t>
            </a:r>
          </a:p>
        </p:txBody>
      </p:sp>
      <p:sp>
        <p:nvSpPr>
          <p:cNvPr id="2" name="ZoneTexte 1">
            <a:extLst>
              <a:ext uri="{FF2B5EF4-FFF2-40B4-BE49-F238E27FC236}">
                <a16:creationId xmlns:a16="http://schemas.microsoft.com/office/drawing/2014/main" id="{013F3B45-6188-4358-827B-C4C43B0049A0}"/>
              </a:ext>
            </a:extLst>
          </p:cNvPr>
          <p:cNvSpPr txBox="1"/>
          <p:nvPr/>
        </p:nvSpPr>
        <p:spPr>
          <a:xfrm>
            <a:off x="5084617" y="5472545"/>
            <a:ext cx="5940569" cy="369332"/>
          </a:xfrm>
          <a:prstGeom prst="rect">
            <a:avLst/>
          </a:prstGeom>
          <a:noFill/>
        </p:spPr>
        <p:txBody>
          <a:bodyPr wrap="square" rtlCol="0">
            <a:spAutoFit/>
          </a:bodyPr>
          <a:lstStyle/>
          <a:p>
            <a:pPr algn="ctr"/>
            <a:r>
              <a:rPr lang="fr-FR" b="1" dirty="0"/>
              <a:t>Matrice pouvoir/intérêt des parties prenantes</a:t>
            </a:r>
          </a:p>
        </p:txBody>
      </p:sp>
    </p:spTree>
    <p:extLst>
      <p:ext uri="{BB962C8B-B14F-4D97-AF65-F5344CB8AC3E}">
        <p14:creationId xmlns:p14="http://schemas.microsoft.com/office/powerpoint/2010/main" val="301208780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96276"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82752" y="1758481"/>
            <a:ext cx="2823052" cy="2677656"/>
          </a:xfrm>
          <a:prstGeom prst="rect">
            <a:avLst/>
          </a:prstGeom>
          <a:noFill/>
        </p:spPr>
        <p:txBody>
          <a:bodyPr wrap="square" rtlCol="0">
            <a:spAutoFit/>
          </a:bodyPr>
          <a:lstStyle/>
          <a:p>
            <a:pPr algn="ctr"/>
            <a:r>
              <a:rPr lang="fr-FR" sz="3360" b="1" dirty="0"/>
              <a:t>MATRICE</a:t>
            </a:r>
          </a:p>
          <a:p>
            <a:pPr algn="ctr"/>
            <a:r>
              <a:rPr lang="fr-FR" sz="3360" b="1" dirty="0"/>
              <a:t> LES PARTIES PRENANTES</a:t>
            </a:r>
          </a:p>
          <a:p>
            <a:pPr algn="ctr"/>
            <a:r>
              <a:rPr lang="fr-FR" sz="3360" b="1" dirty="0"/>
              <a:t>POUVOIR ET INTÉRÊTS</a:t>
            </a:r>
          </a:p>
        </p:txBody>
      </p:sp>
      <p:pic>
        <p:nvPicPr>
          <p:cNvPr id="3" name="Image 2"/>
          <p:cNvPicPr>
            <a:picLocks noChangeAspect="1"/>
          </p:cNvPicPr>
          <p:nvPr/>
        </p:nvPicPr>
        <p:blipFill>
          <a:blip r:embed="rId3"/>
          <a:stretch>
            <a:fillRect/>
          </a:stretch>
        </p:blipFill>
        <p:spPr>
          <a:xfrm>
            <a:off x="3679028" y="1150883"/>
            <a:ext cx="8345437" cy="4143861"/>
          </a:xfrm>
          <a:prstGeom prst="rect">
            <a:avLst/>
          </a:prstGeom>
        </p:spPr>
      </p:pic>
    </p:spTree>
    <p:extLst>
      <p:ext uri="{BB962C8B-B14F-4D97-AF65-F5344CB8AC3E}">
        <p14:creationId xmlns:p14="http://schemas.microsoft.com/office/powerpoint/2010/main" val="49689098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96276"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82752" y="1758481"/>
            <a:ext cx="2823052" cy="2677656"/>
          </a:xfrm>
          <a:prstGeom prst="rect">
            <a:avLst/>
          </a:prstGeom>
          <a:noFill/>
        </p:spPr>
        <p:txBody>
          <a:bodyPr wrap="square" rtlCol="0">
            <a:spAutoFit/>
          </a:bodyPr>
          <a:lstStyle/>
          <a:p>
            <a:pPr algn="ctr"/>
            <a:r>
              <a:rPr lang="fr-FR" sz="3360" b="1" dirty="0"/>
              <a:t>MATRICE LES PARTIES PRENANTES</a:t>
            </a:r>
          </a:p>
          <a:p>
            <a:pPr algn="ctr"/>
            <a:r>
              <a:rPr lang="fr-FR" sz="3360" b="1" dirty="0"/>
              <a:t>POUVOIR ET INTÉRÊTS</a:t>
            </a:r>
          </a:p>
        </p:txBody>
      </p:sp>
      <p:pic>
        <p:nvPicPr>
          <p:cNvPr id="2" name="Image 1"/>
          <p:cNvPicPr>
            <a:picLocks noChangeAspect="1"/>
          </p:cNvPicPr>
          <p:nvPr/>
        </p:nvPicPr>
        <p:blipFill>
          <a:blip r:embed="rId3"/>
          <a:stretch>
            <a:fillRect/>
          </a:stretch>
        </p:blipFill>
        <p:spPr>
          <a:xfrm>
            <a:off x="4291740" y="894870"/>
            <a:ext cx="6713647" cy="5329390"/>
          </a:xfrm>
          <a:prstGeom prst="rect">
            <a:avLst/>
          </a:prstGeom>
        </p:spPr>
      </p:pic>
    </p:spTree>
    <p:extLst>
      <p:ext uri="{BB962C8B-B14F-4D97-AF65-F5344CB8AC3E}">
        <p14:creationId xmlns:p14="http://schemas.microsoft.com/office/powerpoint/2010/main" val="322847207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63636"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320292" y="4584405"/>
            <a:ext cx="2823052" cy="1643527"/>
          </a:xfrm>
          <a:prstGeom prst="rect">
            <a:avLst/>
          </a:prstGeom>
          <a:noFill/>
        </p:spPr>
        <p:txBody>
          <a:bodyPr wrap="square" rtlCol="0">
            <a:spAutoFit/>
          </a:bodyPr>
          <a:lstStyle/>
          <a:p>
            <a:pPr algn="ctr"/>
            <a:r>
              <a:rPr lang="fr-FR" sz="3360" b="1" dirty="0"/>
              <a:t>EXEMPLE DE PROJET</a:t>
            </a:r>
          </a:p>
          <a:p>
            <a:pPr algn="ctr"/>
            <a:endParaRPr lang="fr-FR" sz="3360" b="1" dirty="0"/>
          </a:p>
        </p:txBody>
      </p:sp>
      <p:graphicFrame>
        <p:nvGraphicFramePr>
          <p:cNvPr id="2" name="Tableau 1"/>
          <p:cNvGraphicFramePr>
            <a:graphicFrameLocks noGrp="1"/>
          </p:cNvGraphicFramePr>
          <p:nvPr>
            <p:extLst/>
          </p:nvPr>
        </p:nvGraphicFramePr>
        <p:xfrm>
          <a:off x="3643085" y="1326156"/>
          <a:ext cx="8291412" cy="4754160"/>
        </p:xfrm>
        <a:graphic>
          <a:graphicData uri="http://schemas.openxmlformats.org/drawingml/2006/table">
            <a:tbl>
              <a:tblPr firstRow="1" bandRow="1">
                <a:tableStyleId>{5C22544A-7EE6-4342-B048-85BDC9FD1C3A}</a:tableStyleId>
              </a:tblPr>
              <a:tblGrid>
                <a:gridCol w="1528005">
                  <a:extLst>
                    <a:ext uri="{9D8B030D-6E8A-4147-A177-3AD203B41FA5}">
                      <a16:colId xmlns:a16="http://schemas.microsoft.com/office/drawing/2014/main" val="147758416"/>
                    </a:ext>
                  </a:extLst>
                </a:gridCol>
                <a:gridCol w="2506717">
                  <a:extLst>
                    <a:ext uri="{9D8B030D-6E8A-4147-A177-3AD203B41FA5}">
                      <a16:colId xmlns:a16="http://schemas.microsoft.com/office/drawing/2014/main" val="799494272"/>
                    </a:ext>
                  </a:extLst>
                </a:gridCol>
                <a:gridCol w="2128345">
                  <a:extLst>
                    <a:ext uri="{9D8B030D-6E8A-4147-A177-3AD203B41FA5}">
                      <a16:colId xmlns:a16="http://schemas.microsoft.com/office/drawing/2014/main" val="990192209"/>
                    </a:ext>
                  </a:extLst>
                </a:gridCol>
                <a:gridCol w="2128345">
                  <a:extLst>
                    <a:ext uri="{9D8B030D-6E8A-4147-A177-3AD203B41FA5}">
                      <a16:colId xmlns:a16="http://schemas.microsoft.com/office/drawing/2014/main" val="1670604243"/>
                    </a:ext>
                  </a:extLst>
                </a:gridCol>
              </a:tblGrid>
              <a:tr h="804611">
                <a:tc>
                  <a:txBody>
                    <a:bodyPr/>
                    <a:lstStyle/>
                    <a:p>
                      <a:r>
                        <a:rPr lang="fr-FR" sz="2200" dirty="0"/>
                        <a:t>Parties prenantes</a:t>
                      </a:r>
                    </a:p>
                  </a:txBody>
                  <a:tcPr marL="109728" marR="109728" marT="54864" marB="54864"/>
                </a:tc>
                <a:tc>
                  <a:txBody>
                    <a:bodyPr/>
                    <a:lstStyle/>
                    <a:p>
                      <a:r>
                        <a:rPr lang="fr-FR" sz="2900" dirty="0">
                          <a:solidFill>
                            <a:srgbClr val="FF0000"/>
                          </a:solidFill>
                        </a:rPr>
                        <a:t>Rôle</a:t>
                      </a:r>
                    </a:p>
                  </a:txBody>
                  <a:tcPr marL="109728" marR="109728" marT="54864" marB="54864"/>
                </a:tc>
                <a:tc>
                  <a:txBody>
                    <a:bodyPr/>
                    <a:lstStyle/>
                    <a:p>
                      <a:r>
                        <a:rPr lang="fr-FR" sz="2900" dirty="0">
                          <a:solidFill>
                            <a:srgbClr val="FF0000"/>
                          </a:solidFill>
                        </a:rPr>
                        <a:t>Pouvoir 1-4</a:t>
                      </a: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900" dirty="0">
                          <a:solidFill>
                            <a:srgbClr val="FF0000"/>
                          </a:solidFill>
                        </a:rPr>
                        <a:t>Intérêt 1-4</a:t>
                      </a:r>
                    </a:p>
                    <a:p>
                      <a:endParaRPr lang="fr-FR" sz="2900" dirty="0">
                        <a:solidFill>
                          <a:srgbClr val="FF0000"/>
                        </a:solidFill>
                      </a:endParaRPr>
                    </a:p>
                  </a:txBody>
                  <a:tcPr marL="109728" marR="109728" marT="54864" marB="54864"/>
                </a:tc>
                <a:extLst>
                  <a:ext uri="{0D108BD9-81ED-4DB2-BD59-A6C34878D82A}">
                    <a16:rowId xmlns:a16="http://schemas.microsoft.com/office/drawing/2014/main" val="486321949"/>
                  </a:ext>
                </a:extLst>
              </a:tr>
              <a:tr h="466164">
                <a:tc>
                  <a:txBody>
                    <a:bodyPr/>
                    <a:lstStyle/>
                    <a:p>
                      <a:r>
                        <a:rPr lang="fr-FR" sz="2200" dirty="0"/>
                        <a:t>ETAT</a:t>
                      </a:r>
                    </a:p>
                  </a:txBody>
                  <a:tcPr marL="109728" marR="109728" marT="54864" marB="54864"/>
                </a:tc>
                <a:tc>
                  <a:txBody>
                    <a:bodyPr/>
                    <a:lstStyle/>
                    <a:p>
                      <a:r>
                        <a:rPr lang="fr-FR" sz="2200" dirty="0"/>
                        <a:t>Initiateur du projet</a:t>
                      </a:r>
                    </a:p>
                  </a:txBody>
                  <a:tcPr marL="109728" marR="109728" marT="54864" marB="54864"/>
                </a:tc>
                <a:tc>
                  <a:txBody>
                    <a:bodyPr/>
                    <a:lstStyle/>
                    <a:p>
                      <a:r>
                        <a:rPr lang="fr-FR" sz="2200" dirty="0"/>
                        <a:t>4</a:t>
                      </a:r>
                    </a:p>
                  </a:txBody>
                  <a:tcPr marL="109728" marR="109728" marT="54864" marB="54864"/>
                </a:tc>
                <a:tc>
                  <a:txBody>
                    <a:bodyPr/>
                    <a:lstStyle/>
                    <a:p>
                      <a:r>
                        <a:rPr lang="fr-FR" sz="2200" dirty="0"/>
                        <a:t>4</a:t>
                      </a:r>
                    </a:p>
                  </a:txBody>
                  <a:tcPr marL="109728" marR="109728" marT="54864" marB="54864"/>
                </a:tc>
                <a:extLst>
                  <a:ext uri="{0D108BD9-81ED-4DB2-BD59-A6C34878D82A}">
                    <a16:rowId xmlns:a16="http://schemas.microsoft.com/office/drawing/2014/main" val="531949030"/>
                  </a:ext>
                </a:extLst>
              </a:tr>
              <a:tr h="466164">
                <a:tc>
                  <a:txBody>
                    <a:bodyPr/>
                    <a:lstStyle/>
                    <a:p>
                      <a:r>
                        <a:rPr lang="fr-FR" sz="2200" dirty="0"/>
                        <a:t>BM</a:t>
                      </a:r>
                    </a:p>
                  </a:txBody>
                  <a:tcPr marL="109728" marR="109728" marT="54864" marB="54864"/>
                </a:tc>
                <a:tc>
                  <a:txBody>
                    <a:bodyPr/>
                    <a:lstStyle/>
                    <a:p>
                      <a:r>
                        <a:rPr lang="fr-FR" sz="2200" dirty="0"/>
                        <a:t>Finance le projet</a:t>
                      </a:r>
                    </a:p>
                  </a:txBody>
                  <a:tcPr marL="109728" marR="109728" marT="54864" marB="54864"/>
                </a:tc>
                <a:tc>
                  <a:txBody>
                    <a:bodyPr/>
                    <a:lstStyle/>
                    <a:p>
                      <a:r>
                        <a:rPr lang="fr-FR" sz="2200" dirty="0"/>
                        <a:t>4</a:t>
                      </a:r>
                    </a:p>
                  </a:txBody>
                  <a:tcPr marL="109728" marR="109728" marT="54864" marB="54864"/>
                </a:tc>
                <a:tc>
                  <a:txBody>
                    <a:bodyPr/>
                    <a:lstStyle/>
                    <a:p>
                      <a:r>
                        <a:rPr lang="fr-FR" sz="2200" dirty="0"/>
                        <a:t>1</a:t>
                      </a:r>
                    </a:p>
                  </a:txBody>
                  <a:tcPr marL="109728" marR="109728" marT="54864" marB="54864"/>
                </a:tc>
                <a:extLst>
                  <a:ext uri="{0D108BD9-81ED-4DB2-BD59-A6C34878D82A}">
                    <a16:rowId xmlns:a16="http://schemas.microsoft.com/office/drawing/2014/main" val="3273577398"/>
                  </a:ext>
                </a:extLst>
              </a:tr>
              <a:tr h="466164">
                <a:tc>
                  <a:txBody>
                    <a:bodyPr/>
                    <a:lstStyle/>
                    <a:p>
                      <a:r>
                        <a:rPr lang="fr-FR" sz="2200" dirty="0"/>
                        <a:t>Jeunes</a:t>
                      </a:r>
                    </a:p>
                  </a:txBody>
                  <a:tcPr marL="109728" marR="109728" marT="54864" marB="54864"/>
                </a:tc>
                <a:tc>
                  <a:txBody>
                    <a:bodyPr/>
                    <a:lstStyle/>
                    <a:p>
                      <a:r>
                        <a:rPr lang="fr-FR" sz="2200" dirty="0"/>
                        <a:t>Bénéficiaires</a:t>
                      </a:r>
                    </a:p>
                  </a:txBody>
                  <a:tcPr marL="109728" marR="109728" marT="54864" marB="54864"/>
                </a:tc>
                <a:tc>
                  <a:txBody>
                    <a:bodyPr/>
                    <a:lstStyle/>
                    <a:p>
                      <a:r>
                        <a:rPr lang="fr-FR" sz="2200" dirty="0"/>
                        <a:t>1</a:t>
                      </a:r>
                    </a:p>
                  </a:txBody>
                  <a:tcPr marL="109728" marR="109728" marT="54864" marB="54864"/>
                </a:tc>
                <a:tc>
                  <a:txBody>
                    <a:bodyPr/>
                    <a:lstStyle/>
                    <a:p>
                      <a:r>
                        <a:rPr lang="fr-FR" sz="2200" dirty="0"/>
                        <a:t>4</a:t>
                      </a:r>
                    </a:p>
                  </a:txBody>
                  <a:tcPr marL="109728" marR="109728" marT="54864" marB="54864"/>
                </a:tc>
                <a:extLst>
                  <a:ext uri="{0D108BD9-81ED-4DB2-BD59-A6C34878D82A}">
                    <a16:rowId xmlns:a16="http://schemas.microsoft.com/office/drawing/2014/main" val="2752303356"/>
                  </a:ext>
                </a:extLst>
              </a:tr>
              <a:tr h="466164">
                <a:tc>
                  <a:txBody>
                    <a:bodyPr/>
                    <a:lstStyle/>
                    <a:p>
                      <a:r>
                        <a:rPr lang="fr-FR" sz="2200" dirty="0"/>
                        <a:t>CGEA</a:t>
                      </a:r>
                    </a:p>
                  </a:txBody>
                  <a:tcPr marL="109728" marR="109728" marT="54864" marB="54864"/>
                </a:tc>
                <a:tc>
                  <a:txBody>
                    <a:bodyPr/>
                    <a:lstStyle/>
                    <a:p>
                      <a:r>
                        <a:rPr lang="fr-FR" sz="2200" dirty="0"/>
                        <a:t>Accueil en stage</a:t>
                      </a:r>
                    </a:p>
                  </a:txBody>
                  <a:tcPr marL="109728" marR="109728" marT="54864" marB="54864"/>
                </a:tc>
                <a:tc>
                  <a:txBody>
                    <a:bodyPr/>
                    <a:lstStyle/>
                    <a:p>
                      <a:r>
                        <a:rPr lang="fr-FR" sz="2200" dirty="0"/>
                        <a:t>3</a:t>
                      </a:r>
                    </a:p>
                  </a:txBody>
                  <a:tcPr marL="109728" marR="109728" marT="54864" marB="54864"/>
                </a:tc>
                <a:tc>
                  <a:txBody>
                    <a:bodyPr/>
                    <a:lstStyle/>
                    <a:p>
                      <a:r>
                        <a:rPr lang="fr-FR" sz="2200" dirty="0"/>
                        <a:t>3</a:t>
                      </a:r>
                    </a:p>
                  </a:txBody>
                  <a:tcPr marL="109728" marR="109728" marT="54864" marB="54864"/>
                </a:tc>
                <a:extLst>
                  <a:ext uri="{0D108BD9-81ED-4DB2-BD59-A6C34878D82A}">
                    <a16:rowId xmlns:a16="http://schemas.microsoft.com/office/drawing/2014/main" val="1081900820"/>
                  </a:ext>
                </a:extLst>
              </a:tr>
              <a:tr h="466164">
                <a:tc>
                  <a:txBody>
                    <a:bodyPr/>
                    <a:lstStyle/>
                    <a:p>
                      <a:r>
                        <a:rPr lang="fr-FR" sz="2200" dirty="0"/>
                        <a:t>Cabinet de formation</a:t>
                      </a:r>
                    </a:p>
                  </a:txBody>
                  <a:tcPr marL="109728" marR="109728" marT="54864" marB="54864"/>
                </a:tc>
                <a:tc>
                  <a:txBody>
                    <a:bodyPr/>
                    <a:lstStyle/>
                    <a:p>
                      <a:r>
                        <a:rPr lang="fr-FR" sz="2200" dirty="0"/>
                        <a:t>Renforcement de capacité / recyclage</a:t>
                      </a:r>
                    </a:p>
                  </a:txBody>
                  <a:tcPr marL="109728" marR="109728" marT="54864" marB="54864"/>
                </a:tc>
                <a:tc>
                  <a:txBody>
                    <a:bodyPr/>
                    <a:lstStyle/>
                    <a:p>
                      <a:r>
                        <a:rPr lang="fr-FR" sz="2200" dirty="0"/>
                        <a:t>2</a:t>
                      </a:r>
                    </a:p>
                  </a:txBody>
                  <a:tcPr marL="109728" marR="109728" marT="54864" marB="54864"/>
                </a:tc>
                <a:tc>
                  <a:txBody>
                    <a:bodyPr/>
                    <a:lstStyle/>
                    <a:p>
                      <a:r>
                        <a:rPr lang="fr-FR" sz="2200" dirty="0"/>
                        <a:t>3</a:t>
                      </a:r>
                    </a:p>
                  </a:txBody>
                  <a:tcPr marL="109728" marR="109728" marT="54864" marB="54864"/>
                </a:tc>
                <a:extLst>
                  <a:ext uri="{0D108BD9-81ED-4DB2-BD59-A6C34878D82A}">
                    <a16:rowId xmlns:a16="http://schemas.microsoft.com/office/drawing/2014/main" val="4202635112"/>
                  </a:ext>
                </a:extLst>
              </a:tr>
              <a:tr h="466164">
                <a:tc>
                  <a:txBody>
                    <a:bodyPr/>
                    <a:lstStyle/>
                    <a:p>
                      <a:r>
                        <a:rPr lang="fr-FR" sz="2200" dirty="0"/>
                        <a:t>Opposant politique</a:t>
                      </a:r>
                    </a:p>
                  </a:txBody>
                  <a:tcPr marL="109728" marR="109728" marT="54864" marB="54864"/>
                </a:tc>
                <a:tc>
                  <a:txBody>
                    <a:bodyPr/>
                    <a:lstStyle/>
                    <a:p>
                      <a:r>
                        <a:rPr lang="fr-FR" sz="2200" dirty="0"/>
                        <a:t>Critique et jugement de l’action politique</a:t>
                      </a:r>
                    </a:p>
                  </a:txBody>
                  <a:tcPr marL="109728" marR="109728" marT="54864" marB="54864"/>
                </a:tc>
                <a:tc>
                  <a:txBody>
                    <a:bodyPr/>
                    <a:lstStyle/>
                    <a:p>
                      <a:r>
                        <a:rPr lang="fr-FR" sz="2200" dirty="0"/>
                        <a:t>1</a:t>
                      </a:r>
                    </a:p>
                  </a:txBody>
                  <a:tcPr marL="109728" marR="109728" marT="54864" marB="54864"/>
                </a:tc>
                <a:tc>
                  <a:txBody>
                    <a:bodyPr/>
                    <a:lstStyle/>
                    <a:p>
                      <a:r>
                        <a:rPr lang="fr-FR" sz="2200" dirty="0"/>
                        <a:t>1</a:t>
                      </a:r>
                    </a:p>
                  </a:txBody>
                  <a:tcPr marL="109728" marR="109728" marT="54864" marB="54864"/>
                </a:tc>
                <a:extLst>
                  <a:ext uri="{0D108BD9-81ED-4DB2-BD59-A6C34878D82A}">
                    <a16:rowId xmlns:a16="http://schemas.microsoft.com/office/drawing/2014/main" val="1009433027"/>
                  </a:ext>
                </a:extLst>
              </a:tr>
            </a:tbl>
          </a:graphicData>
        </a:graphic>
      </p:graphicFrame>
      <p:sp>
        <p:nvSpPr>
          <p:cNvPr id="10" name="ZoneTexte 9">
            <a:extLst>
              <a:ext uri="{FF2B5EF4-FFF2-40B4-BE49-F238E27FC236}">
                <a16:creationId xmlns:a16="http://schemas.microsoft.com/office/drawing/2014/main" id="{B37CCD73-9254-4042-AFB2-D1773F5F63DC}"/>
              </a:ext>
            </a:extLst>
          </p:cNvPr>
          <p:cNvSpPr txBox="1"/>
          <p:nvPr/>
        </p:nvSpPr>
        <p:spPr>
          <a:xfrm>
            <a:off x="320292" y="1134488"/>
            <a:ext cx="2823052" cy="2677656"/>
          </a:xfrm>
          <a:prstGeom prst="rect">
            <a:avLst/>
          </a:prstGeom>
          <a:noFill/>
        </p:spPr>
        <p:txBody>
          <a:bodyPr wrap="square" rtlCol="0">
            <a:spAutoFit/>
          </a:bodyPr>
          <a:lstStyle/>
          <a:p>
            <a:pPr algn="ctr"/>
            <a:r>
              <a:rPr lang="fr-FR" sz="3360" b="1" dirty="0"/>
              <a:t>TABLEAU DES PARTIES PRENANTES</a:t>
            </a:r>
          </a:p>
          <a:p>
            <a:pPr algn="ctr"/>
            <a:r>
              <a:rPr lang="fr-FR" sz="3360" b="1" dirty="0"/>
              <a:t>POUVOIR ET INTÉRÊT</a:t>
            </a:r>
          </a:p>
        </p:txBody>
      </p:sp>
      <p:sp>
        <p:nvSpPr>
          <p:cNvPr id="3" name="ZoneTexte 2">
            <a:extLst>
              <a:ext uri="{FF2B5EF4-FFF2-40B4-BE49-F238E27FC236}">
                <a16:creationId xmlns:a16="http://schemas.microsoft.com/office/drawing/2014/main" id="{29356B0C-0E12-4F0F-9B90-014BEFE8362C}"/>
              </a:ext>
            </a:extLst>
          </p:cNvPr>
          <p:cNvSpPr txBox="1"/>
          <p:nvPr/>
        </p:nvSpPr>
        <p:spPr>
          <a:xfrm>
            <a:off x="5612524" y="157655"/>
            <a:ext cx="3673366" cy="523220"/>
          </a:xfrm>
          <a:prstGeom prst="rect">
            <a:avLst/>
          </a:prstGeom>
          <a:noFill/>
        </p:spPr>
        <p:txBody>
          <a:bodyPr wrap="square" rtlCol="0">
            <a:spAutoFit/>
          </a:bodyPr>
          <a:lstStyle/>
          <a:p>
            <a:pPr algn="ctr"/>
            <a:r>
              <a:rPr lang="fr-FR" sz="2800" b="1" dirty="0">
                <a:highlight>
                  <a:srgbClr val="FFFF00"/>
                </a:highlight>
              </a:rPr>
              <a:t>Projet d’emploi Jeune</a:t>
            </a:r>
          </a:p>
        </p:txBody>
      </p:sp>
    </p:spTree>
    <p:extLst>
      <p:ext uri="{BB962C8B-B14F-4D97-AF65-F5344CB8AC3E}">
        <p14:creationId xmlns:p14="http://schemas.microsoft.com/office/powerpoint/2010/main" val="263291446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A111C5E3-D66D-449E-9290-E75F5DD3B9BF}"/>
              </a:ext>
            </a:extLst>
          </p:cNvPr>
          <p:cNvSpPr txBox="1"/>
          <p:nvPr/>
        </p:nvSpPr>
        <p:spPr>
          <a:xfrm>
            <a:off x="-1" y="0"/>
            <a:ext cx="3528127" cy="6858000"/>
          </a:xfrm>
          <a:prstGeom prst="rect">
            <a:avLst/>
          </a:prstGeom>
          <a:solidFill>
            <a:schemeClr val="accent2"/>
          </a:solidFill>
        </p:spPr>
        <p:txBody>
          <a:bodyPr wrap="square" rtlCol="0">
            <a:spAutoFit/>
          </a:bodyPr>
          <a:lstStyle/>
          <a:p>
            <a:endParaRPr lang="fr-FR" dirty="0"/>
          </a:p>
        </p:txBody>
      </p:sp>
      <p:cxnSp>
        <p:nvCxnSpPr>
          <p:cNvPr id="5" name="Connecteur droit avec flèche 4">
            <a:extLst>
              <a:ext uri="{FF2B5EF4-FFF2-40B4-BE49-F238E27FC236}">
                <a16:creationId xmlns:a16="http://schemas.microsoft.com/office/drawing/2014/main" id="{B04E1451-79A1-4E6A-A654-CD02FC719B1B}"/>
              </a:ext>
            </a:extLst>
          </p:cNvPr>
          <p:cNvCxnSpPr/>
          <p:nvPr/>
        </p:nvCxnSpPr>
        <p:spPr>
          <a:xfrm>
            <a:off x="5799801" y="4888504"/>
            <a:ext cx="5310188" cy="15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ZoneTexte 8">
            <a:extLst>
              <a:ext uri="{FF2B5EF4-FFF2-40B4-BE49-F238E27FC236}">
                <a16:creationId xmlns:a16="http://schemas.microsoft.com/office/drawing/2014/main" id="{D981DF76-4724-4C77-ADD8-3CABB06CB2CA}"/>
              </a:ext>
            </a:extLst>
          </p:cNvPr>
          <p:cNvSpPr txBox="1">
            <a:spLocks noChangeArrowheads="1"/>
          </p:cNvSpPr>
          <p:nvPr/>
        </p:nvSpPr>
        <p:spPr bwMode="auto">
          <a:xfrm>
            <a:off x="4437724" y="2426349"/>
            <a:ext cx="13946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a:t>
            </a:r>
          </a:p>
        </p:txBody>
      </p:sp>
      <p:sp>
        <p:nvSpPr>
          <p:cNvPr id="7" name="ZoneTexte 25">
            <a:extLst>
              <a:ext uri="{FF2B5EF4-FFF2-40B4-BE49-F238E27FC236}">
                <a16:creationId xmlns:a16="http://schemas.microsoft.com/office/drawing/2014/main" id="{45E9B2B3-A2AE-434A-A1B3-11E618907775}"/>
              </a:ext>
            </a:extLst>
          </p:cNvPr>
          <p:cNvSpPr txBox="1">
            <a:spLocks noChangeArrowheads="1"/>
          </p:cNvSpPr>
          <p:nvPr/>
        </p:nvSpPr>
        <p:spPr bwMode="auto">
          <a:xfrm>
            <a:off x="4437725" y="4385266"/>
            <a:ext cx="12096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11" name="ZoneTexte 26">
            <a:extLst>
              <a:ext uri="{FF2B5EF4-FFF2-40B4-BE49-F238E27FC236}">
                <a16:creationId xmlns:a16="http://schemas.microsoft.com/office/drawing/2014/main" id="{C635148A-86DC-4C28-B3E7-6A49393AD00C}"/>
              </a:ext>
            </a:extLst>
          </p:cNvPr>
          <p:cNvSpPr txBox="1">
            <a:spLocks noChangeArrowheads="1"/>
          </p:cNvSpPr>
          <p:nvPr/>
        </p:nvSpPr>
        <p:spPr bwMode="auto">
          <a:xfrm>
            <a:off x="5521987" y="5101228"/>
            <a:ext cx="1349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12" name="ZoneTexte 27">
            <a:extLst>
              <a:ext uri="{FF2B5EF4-FFF2-40B4-BE49-F238E27FC236}">
                <a16:creationId xmlns:a16="http://schemas.microsoft.com/office/drawing/2014/main" id="{EEBDB6EE-7FE3-4C78-9986-77D5302F6329}"/>
              </a:ext>
            </a:extLst>
          </p:cNvPr>
          <p:cNvSpPr txBox="1">
            <a:spLocks noChangeArrowheads="1"/>
          </p:cNvSpPr>
          <p:nvPr/>
        </p:nvSpPr>
        <p:spPr bwMode="auto">
          <a:xfrm>
            <a:off x="7509537" y="5156791"/>
            <a:ext cx="1808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Intérêt 1-4</a:t>
            </a:r>
          </a:p>
        </p:txBody>
      </p:sp>
      <p:sp>
        <p:nvSpPr>
          <p:cNvPr id="13" name="ZoneTexte 28">
            <a:extLst>
              <a:ext uri="{FF2B5EF4-FFF2-40B4-BE49-F238E27FC236}">
                <a16:creationId xmlns:a16="http://schemas.microsoft.com/office/drawing/2014/main" id="{12CFDD15-95EB-4106-A9A1-E8B500E2BA43}"/>
              </a:ext>
            </a:extLst>
          </p:cNvPr>
          <p:cNvSpPr txBox="1">
            <a:spLocks noChangeArrowheads="1"/>
          </p:cNvSpPr>
          <p:nvPr/>
        </p:nvSpPr>
        <p:spPr bwMode="auto">
          <a:xfrm>
            <a:off x="9522487" y="5145678"/>
            <a:ext cx="16684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 </a:t>
            </a:r>
          </a:p>
        </p:txBody>
      </p:sp>
      <p:sp>
        <p:nvSpPr>
          <p:cNvPr id="14" name="Rectangle 13">
            <a:extLst>
              <a:ext uri="{FF2B5EF4-FFF2-40B4-BE49-F238E27FC236}">
                <a16:creationId xmlns:a16="http://schemas.microsoft.com/office/drawing/2014/main" id="{22C20AFD-9A1D-4D35-B47E-1550053B1EF3}"/>
              </a:ext>
            </a:extLst>
          </p:cNvPr>
          <p:cNvSpPr/>
          <p:nvPr/>
        </p:nvSpPr>
        <p:spPr>
          <a:xfrm>
            <a:off x="5810949" y="2110377"/>
            <a:ext cx="2684464" cy="131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BM</a:t>
            </a:r>
          </a:p>
          <a:p>
            <a:pPr algn="ctr">
              <a:defRPr/>
            </a:pPr>
            <a:r>
              <a:rPr lang="fr-FR" sz="2200" dirty="0"/>
              <a:t>Maintenir Satisfait</a:t>
            </a:r>
          </a:p>
        </p:txBody>
      </p:sp>
      <p:sp>
        <p:nvSpPr>
          <p:cNvPr id="15" name="Rectangle 14">
            <a:extLst>
              <a:ext uri="{FF2B5EF4-FFF2-40B4-BE49-F238E27FC236}">
                <a16:creationId xmlns:a16="http://schemas.microsoft.com/office/drawing/2014/main" id="{23510B12-5228-4681-AF09-933AD418AB95}"/>
              </a:ext>
            </a:extLst>
          </p:cNvPr>
          <p:cNvSpPr/>
          <p:nvPr/>
        </p:nvSpPr>
        <p:spPr>
          <a:xfrm>
            <a:off x="8308049" y="2118315"/>
            <a:ext cx="2459038" cy="1304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ETAT</a:t>
            </a:r>
          </a:p>
          <a:p>
            <a:pPr algn="ctr">
              <a:defRPr/>
            </a:pPr>
            <a:r>
              <a:rPr lang="fr-FR" sz="2200" b="1" dirty="0">
                <a:solidFill>
                  <a:srgbClr val="FF0000"/>
                </a:solidFill>
              </a:rPr>
              <a:t>CGEA</a:t>
            </a:r>
          </a:p>
          <a:p>
            <a:pPr algn="ctr">
              <a:defRPr/>
            </a:pPr>
            <a:r>
              <a:rPr lang="fr-FR" sz="2200" dirty="0"/>
              <a:t>Gérer avec attention</a:t>
            </a:r>
          </a:p>
        </p:txBody>
      </p:sp>
      <p:sp>
        <p:nvSpPr>
          <p:cNvPr id="16" name="Rectangle 15">
            <a:extLst>
              <a:ext uri="{FF2B5EF4-FFF2-40B4-BE49-F238E27FC236}">
                <a16:creationId xmlns:a16="http://schemas.microsoft.com/office/drawing/2014/main" id="{DAB9DFD7-B2C4-4621-AFCF-BBE7C8B47355}"/>
              </a:ext>
            </a:extLst>
          </p:cNvPr>
          <p:cNvSpPr/>
          <p:nvPr/>
        </p:nvSpPr>
        <p:spPr>
          <a:xfrm>
            <a:off x="5832404" y="3423239"/>
            <a:ext cx="2481995"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Opposant</a:t>
            </a:r>
          </a:p>
          <a:p>
            <a:pPr algn="ctr">
              <a:defRPr/>
            </a:pPr>
            <a:r>
              <a:rPr lang="fr-FR" sz="2200" b="1" dirty="0">
                <a:solidFill>
                  <a:srgbClr val="FF0000"/>
                </a:solidFill>
              </a:rPr>
              <a:t>Journaliste</a:t>
            </a:r>
          </a:p>
          <a:p>
            <a:pPr algn="ctr">
              <a:defRPr/>
            </a:pPr>
            <a:r>
              <a:rPr lang="fr-FR" sz="2200" dirty="0"/>
              <a:t>Surveiller</a:t>
            </a:r>
          </a:p>
        </p:txBody>
      </p:sp>
      <p:sp>
        <p:nvSpPr>
          <p:cNvPr id="17" name="Rectangle 16">
            <a:extLst>
              <a:ext uri="{FF2B5EF4-FFF2-40B4-BE49-F238E27FC236}">
                <a16:creationId xmlns:a16="http://schemas.microsoft.com/office/drawing/2014/main" id="{107A22EC-7F34-4746-9AA5-F23D0C5A1E1F}"/>
              </a:ext>
            </a:extLst>
          </p:cNvPr>
          <p:cNvSpPr/>
          <p:nvPr/>
        </p:nvSpPr>
        <p:spPr>
          <a:xfrm>
            <a:off x="8328686" y="3423239"/>
            <a:ext cx="24384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JEUNE</a:t>
            </a:r>
          </a:p>
          <a:p>
            <a:pPr algn="ctr">
              <a:defRPr/>
            </a:pPr>
            <a:r>
              <a:rPr lang="fr-FR" sz="2200" dirty="0"/>
              <a:t>Maintenir Informé</a:t>
            </a:r>
          </a:p>
        </p:txBody>
      </p:sp>
      <p:sp>
        <p:nvSpPr>
          <p:cNvPr id="18" name="ZoneTexte 24">
            <a:extLst>
              <a:ext uri="{FF2B5EF4-FFF2-40B4-BE49-F238E27FC236}">
                <a16:creationId xmlns:a16="http://schemas.microsoft.com/office/drawing/2014/main" id="{AF435F0C-B982-480F-9AE7-DDAAD3173362}"/>
              </a:ext>
            </a:extLst>
          </p:cNvPr>
          <p:cNvSpPr txBox="1">
            <a:spLocks noChangeArrowheads="1"/>
          </p:cNvSpPr>
          <p:nvPr/>
        </p:nvSpPr>
        <p:spPr bwMode="auto">
          <a:xfrm>
            <a:off x="3958898" y="3326068"/>
            <a:ext cx="18935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Pouvoir 1-4</a:t>
            </a:r>
          </a:p>
        </p:txBody>
      </p:sp>
      <p:sp>
        <p:nvSpPr>
          <p:cNvPr id="19" name="ZoneTexte 18">
            <a:extLst>
              <a:ext uri="{FF2B5EF4-FFF2-40B4-BE49-F238E27FC236}">
                <a16:creationId xmlns:a16="http://schemas.microsoft.com/office/drawing/2014/main" id="{35E784E9-2939-4DC6-9608-622D24D3975A}"/>
              </a:ext>
            </a:extLst>
          </p:cNvPr>
          <p:cNvSpPr txBox="1"/>
          <p:nvPr/>
        </p:nvSpPr>
        <p:spPr>
          <a:xfrm>
            <a:off x="6196674" y="1021383"/>
            <a:ext cx="3673366" cy="523220"/>
          </a:xfrm>
          <a:prstGeom prst="rect">
            <a:avLst/>
          </a:prstGeom>
          <a:noFill/>
        </p:spPr>
        <p:txBody>
          <a:bodyPr wrap="square" rtlCol="0">
            <a:spAutoFit/>
          </a:bodyPr>
          <a:lstStyle/>
          <a:p>
            <a:pPr algn="ctr"/>
            <a:r>
              <a:rPr lang="fr-FR" sz="2800" b="1" dirty="0">
                <a:highlight>
                  <a:srgbClr val="FFFF00"/>
                </a:highlight>
              </a:rPr>
              <a:t>Projet d’emploi Jeune</a:t>
            </a:r>
          </a:p>
        </p:txBody>
      </p:sp>
      <p:sp>
        <p:nvSpPr>
          <p:cNvPr id="20" name="ZoneTexte 19">
            <a:extLst>
              <a:ext uri="{FF2B5EF4-FFF2-40B4-BE49-F238E27FC236}">
                <a16:creationId xmlns:a16="http://schemas.microsoft.com/office/drawing/2014/main" id="{2BF32618-DA0F-4465-84FD-8EED793F8BFE}"/>
              </a:ext>
            </a:extLst>
          </p:cNvPr>
          <p:cNvSpPr txBox="1"/>
          <p:nvPr/>
        </p:nvSpPr>
        <p:spPr>
          <a:xfrm>
            <a:off x="320292" y="4584405"/>
            <a:ext cx="2823052" cy="1643527"/>
          </a:xfrm>
          <a:prstGeom prst="rect">
            <a:avLst/>
          </a:prstGeom>
          <a:noFill/>
        </p:spPr>
        <p:txBody>
          <a:bodyPr wrap="square" rtlCol="0">
            <a:spAutoFit/>
          </a:bodyPr>
          <a:lstStyle/>
          <a:p>
            <a:pPr algn="ctr"/>
            <a:r>
              <a:rPr lang="fr-FR" sz="3360" b="1" dirty="0"/>
              <a:t>EXEMPLE DE PROJET</a:t>
            </a:r>
          </a:p>
          <a:p>
            <a:pPr algn="ctr"/>
            <a:endParaRPr lang="fr-FR" sz="3360" b="1" dirty="0"/>
          </a:p>
        </p:txBody>
      </p:sp>
      <p:sp>
        <p:nvSpPr>
          <p:cNvPr id="21" name="ZoneTexte 20">
            <a:extLst>
              <a:ext uri="{FF2B5EF4-FFF2-40B4-BE49-F238E27FC236}">
                <a16:creationId xmlns:a16="http://schemas.microsoft.com/office/drawing/2014/main" id="{587B2C64-BE8F-4DBE-85E3-79E4A7FFC97B}"/>
              </a:ext>
            </a:extLst>
          </p:cNvPr>
          <p:cNvSpPr txBox="1"/>
          <p:nvPr/>
        </p:nvSpPr>
        <p:spPr>
          <a:xfrm>
            <a:off x="320292" y="1134488"/>
            <a:ext cx="2823052" cy="2677656"/>
          </a:xfrm>
          <a:prstGeom prst="rect">
            <a:avLst/>
          </a:prstGeom>
          <a:noFill/>
        </p:spPr>
        <p:txBody>
          <a:bodyPr wrap="square" rtlCol="0">
            <a:spAutoFit/>
          </a:bodyPr>
          <a:lstStyle/>
          <a:p>
            <a:pPr algn="ctr"/>
            <a:r>
              <a:rPr lang="fr-FR" sz="3360" b="1" dirty="0"/>
              <a:t>MATRICE DES PARTIES PRENANTES</a:t>
            </a:r>
          </a:p>
          <a:p>
            <a:pPr algn="ctr"/>
            <a:r>
              <a:rPr lang="fr-FR" sz="3360" b="1" dirty="0"/>
              <a:t>POUVOIR ET INTÉRÊT</a:t>
            </a:r>
          </a:p>
        </p:txBody>
      </p:sp>
      <p:cxnSp>
        <p:nvCxnSpPr>
          <p:cNvPr id="10" name="Connecteur droit avec flèche 9">
            <a:extLst>
              <a:ext uri="{FF2B5EF4-FFF2-40B4-BE49-F238E27FC236}">
                <a16:creationId xmlns:a16="http://schemas.microsoft.com/office/drawing/2014/main" id="{D69612AC-9051-4A90-AC3D-D827C693C990}"/>
              </a:ext>
            </a:extLst>
          </p:cNvPr>
          <p:cNvCxnSpPr/>
          <p:nvPr/>
        </p:nvCxnSpPr>
        <p:spPr>
          <a:xfrm flipH="1" flipV="1">
            <a:off x="5832404" y="1828800"/>
            <a:ext cx="20000" cy="3075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953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0ED0-A9A2-470D-97AF-9A6BE60E9743}"/>
              </a:ext>
            </a:extLst>
          </p:cNvPr>
          <p:cNvSpPr>
            <a:spLocks noGrp="1"/>
          </p:cNvSpPr>
          <p:nvPr>
            <p:ph type="ctrTitle"/>
          </p:nvPr>
        </p:nvSpPr>
        <p:spPr>
          <a:xfrm>
            <a:off x="1375144" y="212651"/>
            <a:ext cx="9144000" cy="923422"/>
          </a:xfrm>
          <a:solidFill>
            <a:schemeClr val="accent1"/>
          </a:solidFill>
        </p:spPr>
        <p:txBody>
          <a:bodyPr>
            <a:normAutofit/>
          </a:bodyPr>
          <a:lstStyle/>
          <a:p>
            <a:r>
              <a:rPr lang="fr-FR" b="1" dirty="0">
                <a:solidFill>
                  <a:schemeClr val="bg1"/>
                </a:solidFill>
              </a:rPr>
              <a:t>EXERCICE </a:t>
            </a:r>
          </a:p>
        </p:txBody>
      </p:sp>
      <p:sp>
        <p:nvSpPr>
          <p:cNvPr id="3" name="Sous-titre 2">
            <a:extLst>
              <a:ext uri="{FF2B5EF4-FFF2-40B4-BE49-F238E27FC236}">
                <a16:creationId xmlns:a16="http://schemas.microsoft.com/office/drawing/2014/main" id="{75410484-3987-475E-BCC2-AE56C63CEB5D}"/>
              </a:ext>
            </a:extLst>
          </p:cNvPr>
          <p:cNvSpPr>
            <a:spLocks noGrp="1"/>
          </p:cNvSpPr>
          <p:nvPr>
            <p:ph type="subTitle" idx="1"/>
          </p:nvPr>
        </p:nvSpPr>
        <p:spPr>
          <a:xfrm>
            <a:off x="277090" y="1298004"/>
            <a:ext cx="11914910" cy="5093157"/>
          </a:xfrm>
        </p:spPr>
        <p:txBody>
          <a:bodyPr>
            <a:normAutofit fontScale="77500" lnSpcReduction="20000"/>
          </a:bodyPr>
          <a:lstStyle/>
          <a:p>
            <a:pPr lvl="1" algn="l"/>
            <a:r>
              <a:rPr lang="fr-FR" sz="4000" dirty="0"/>
              <a:t>Vous êtes le nouveau chef du projet ci-dessous</a:t>
            </a:r>
          </a:p>
          <a:p>
            <a:pPr lvl="1" algn="l"/>
            <a:endParaRPr lang="fr-FR" sz="4000" dirty="0"/>
          </a:p>
          <a:p>
            <a:pPr marL="342900" indent="-342900" algn="l">
              <a:buFont typeface="Wingdings" panose="05000000000000000000" pitchFamily="2" charset="2"/>
              <a:buChar char="§"/>
            </a:pPr>
            <a:r>
              <a:rPr lang="fr-FR" sz="3600" dirty="0"/>
              <a:t>Projet de création d’un centre de formation pour le trésor public</a:t>
            </a:r>
          </a:p>
          <a:p>
            <a:pPr marL="342900" indent="-342900" algn="l">
              <a:buFont typeface="Wingdings" panose="05000000000000000000" pitchFamily="2" charset="2"/>
              <a:buChar char="§"/>
            </a:pPr>
            <a:r>
              <a:rPr lang="fr-FR" sz="3600" dirty="0"/>
              <a:t>Projet de mise en place d’un fichier Unique des fonctionnaires du Tchad</a:t>
            </a:r>
          </a:p>
          <a:p>
            <a:pPr marL="342900" indent="-342900" algn="l">
              <a:buFont typeface="Wingdings" panose="05000000000000000000" pitchFamily="2" charset="2"/>
              <a:buChar char="§"/>
            </a:pPr>
            <a:r>
              <a:rPr lang="fr-FR" sz="3600" dirty="0"/>
              <a:t>Projet d’organisation d’un sommet de chefs d’</a:t>
            </a:r>
            <a:r>
              <a:rPr lang="fr-FR" sz="3600" dirty="0" err="1"/>
              <a:t>etats</a:t>
            </a:r>
            <a:r>
              <a:rPr lang="fr-FR" sz="3600" dirty="0"/>
              <a:t> Afrique –UE à Abidjan</a:t>
            </a:r>
          </a:p>
          <a:p>
            <a:pPr marL="342900" indent="-342900" algn="l">
              <a:buFont typeface="Wingdings" panose="05000000000000000000" pitchFamily="2" charset="2"/>
              <a:buChar char="§"/>
            </a:pPr>
            <a:r>
              <a:rPr lang="fr-FR" sz="3600" dirty="0"/>
              <a:t>Projet de construction d’un Aéroport Moderne à Ziguinchor</a:t>
            </a:r>
          </a:p>
          <a:p>
            <a:pPr lvl="2" algn="l"/>
            <a:endParaRPr lang="fr-FR" sz="3800" dirty="0"/>
          </a:p>
          <a:p>
            <a:pPr marL="800100" lvl="1" indent="-342900" algn="l">
              <a:buFont typeface="Wingdings" panose="05000000000000000000" pitchFamily="2" charset="2"/>
              <a:buChar char="§"/>
            </a:pPr>
            <a:r>
              <a:rPr lang="fr-FR" sz="4000" dirty="0"/>
              <a:t>Questions:</a:t>
            </a:r>
          </a:p>
          <a:p>
            <a:pPr lvl="1" algn="l"/>
            <a:endParaRPr lang="fr-FR" sz="4000" dirty="0"/>
          </a:p>
          <a:p>
            <a:pPr marL="1257300" lvl="2" indent="-342900" algn="l">
              <a:buFont typeface="Wingdings" panose="05000000000000000000" pitchFamily="2" charset="2"/>
              <a:buChar char="§"/>
            </a:pPr>
            <a:r>
              <a:rPr lang="fr-FR" sz="3100" dirty="0"/>
              <a:t>Identifier les parties prenantes de votre projet</a:t>
            </a:r>
          </a:p>
          <a:p>
            <a:pPr marL="1257300" lvl="2" indent="-342900" algn="l">
              <a:buFont typeface="Wingdings" panose="05000000000000000000" pitchFamily="2" charset="2"/>
              <a:buChar char="§"/>
            </a:pPr>
            <a:r>
              <a:rPr lang="fr-FR" sz="3100" dirty="0"/>
              <a:t>Insérer dans un tableau, les principales  parties prenantes en indiquant pour chacune le niveau de pouvoir et le niveau d’intérêt  </a:t>
            </a:r>
          </a:p>
          <a:p>
            <a:pPr marL="1257300" lvl="2" indent="-342900" algn="l">
              <a:buFont typeface="Wingdings" panose="05000000000000000000" pitchFamily="2" charset="2"/>
              <a:buChar char="§"/>
            </a:pPr>
            <a:r>
              <a:rPr lang="fr-FR" sz="3100" dirty="0"/>
              <a:t>Intégrer chaque partie prenante dans une matrice pouvoir/intérêt</a:t>
            </a:r>
          </a:p>
        </p:txBody>
      </p:sp>
    </p:spTree>
    <p:extLst>
      <p:ext uri="{BB962C8B-B14F-4D97-AF65-F5344CB8AC3E}">
        <p14:creationId xmlns:p14="http://schemas.microsoft.com/office/powerpoint/2010/main" val="29880188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Group 103">
            <a:extLst>
              <a:ext uri="{FF2B5EF4-FFF2-40B4-BE49-F238E27FC236}">
                <a16:creationId xmlns:a16="http://schemas.microsoft.com/office/drawing/2014/main" id="{54ABE28B-6221-4296-90A8-EDEBA54C0BFF}"/>
              </a:ext>
            </a:extLst>
          </p:cNvPr>
          <p:cNvGraphicFramePr>
            <a:graphicFrameLocks noGrp="1"/>
          </p:cNvGraphicFramePr>
          <p:nvPr>
            <p:extLst/>
          </p:nvPr>
        </p:nvGraphicFramePr>
        <p:xfrm>
          <a:off x="76168" y="41096"/>
          <a:ext cx="11862826" cy="6703009"/>
        </p:xfrm>
        <a:graphic>
          <a:graphicData uri="http://schemas.openxmlformats.org/drawingml/2006/table">
            <a:tbl>
              <a:tblPr/>
              <a:tblGrid>
                <a:gridCol w="2225243">
                  <a:extLst>
                    <a:ext uri="{9D8B030D-6E8A-4147-A177-3AD203B41FA5}">
                      <a16:colId xmlns:a16="http://schemas.microsoft.com/office/drawing/2014/main" val="20000"/>
                    </a:ext>
                  </a:extLst>
                </a:gridCol>
                <a:gridCol w="1664411">
                  <a:extLst>
                    <a:ext uri="{9D8B030D-6E8A-4147-A177-3AD203B41FA5}">
                      <a16:colId xmlns:a16="http://schemas.microsoft.com/office/drawing/2014/main" val="20001"/>
                    </a:ext>
                  </a:extLst>
                </a:gridCol>
                <a:gridCol w="2270589">
                  <a:extLst>
                    <a:ext uri="{9D8B030D-6E8A-4147-A177-3AD203B41FA5}">
                      <a16:colId xmlns:a16="http://schemas.microsoft.com/office/drawing/2014/main" val="20002"/>
                    </a:ext>
                  </a:extLst>
                </a:gridCol>
                <a:gridCol w="2188396">
                  <a:extLst>
                    <a:ext uri="{9D8B030D-6E8A-4147-A177-3AD203B41FA5}">
                      <a16:colId xmlns:a16="http://schemas.microsoft.com/office/drawing/2014/main" val="20003"/>
                    </a:ext>
                  </a:extLst>
                </a:gridCol>
                <a:gridCol w="1880171">
                  <a:extLst>
                    <a:ext uri="{9D8B030D-6E8A-4147-A177-3AD203B41FA5}">
                      <a16:colId xmlns:a16="http://schemas.microsoft.com/office/drawing/2014/main" val="20004"/>
                    </a:ext>
                  </a:extLst>
                </a:gridCol>
                <a:gridCol w="1634016">
                  <a:extLst>
                    <a:ext uri="{9D8B030D-6E8A-4147-A177-3AD203B41FA5}">
                      <a16:colId xmlns:a16="http://schemas.microsoft.com/office/drawing/2014/main" val="20005"/>
                    </a:ext>
                  </a:extLst>
                </a:gridCol>
              </a:tblGrid>
              <a:tr h="133883">
                <a:tc rowSpan="2">
                  <a:txBody>
                    <a:bodyPr/>
                    <a:lstStyle/>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endParaRPr kumimoji="0" lang="en-US" sz="900" b="1" i="0" u="none" strike="noStrike" kern="1200" cap="none" normalizeH="0" baseline="0" dirty="0">
                        <a:ln>
                          <a:noFill/>
                        </a:ln>
                        <a:solidFill>
                          <a:srgbClr val="0F0F0F"/>
                        </a:solidFill>
                        <a:effectLst/>
                        <a:latin typeface="Arial" charset="0"/>
                        <a:ea typeface="+mn-ea"/>
                        <a:cs typeface="+mn-cs"/>
                      </a:endParaRP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endParaRPr lang="en-US" sz="500" dirty="0"/>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hMerge="1">
                  <a:txBody>
                    <a:bodyPr/>
                    <a:lstStyle/>
                    <a:p>
                      <a:endParaRPr lang="en-US"/>
                    </a:p>
                  </a:txBody>
                  <a:tcPr/>
                </a:tc>
                <a:tc hMerge="1">
                  <a:txBody>
                    <a:bodyPr/>
                    <a:lstStyle/>
                    <a:p>
                      <a:endParaRPr lang="en-US"/>
                    </a:p>
                  </a:txBody>
                  <a:tcPr/>
                </a:tc>
                <a:tc rowSpan="2">
                  <a:txBody>
                    <a:bodyPr/>
                    <a:lstStyle/>
                    <a:p>
                      <a:pPr algn="ctr" eaLnBrk="1" hangingPunct="1">
                        <a:spcBef>
                          <a:spcPts val="0"/>
                        </a:spcBef>
                        <a:buClr>
                          <a:srgbClr val="000099"/>
                        </a:buClr>
                      </a:pPr>
                      <a:r>
                        <a:rPr lang="fr-FR" sz="1000" b="1" dirty="0">
                          <a:solidFill>
                            <a:schemeClr val="tx1"/>
                          </a:solidFill>
                          <a:latin typeface="Tahoma" pitchFamily="34" charset="0"/>
                        </a:rPr>
                        <a:t>Groupe de</a:t>
                      </a:r>
                      <a:br>
                        <a:rPr lang="fr-FR" sz="1000" b="1" dirty="0">
                          <a:solidFill>
                            <a:schemeClr val="tx1"/>
                          </a:solidFill>
                          <a:latin typeface="Tahoma" pitchFamily="34" charset="0"/>
                        </a:rPr>
                      </a:br>
                      <a:r>
                        <a:rPr lang="fr-FR" sz="1000" b="1" dirty="0">
                          <a:solidFill>
                            <a:schemeClr val="tx1"/>
                          </a:solidFill>
                          <a:latin typeface="Tahoma" pitchFamily="34" charset="0"/>
                        </a:rPr>
                        <a:t> processus de maîtrise (12)</a:t>
                      </a:r>
                    </a:p>
                  </a:txBody>
                  <a:tcPr marL="75968" marR="75968" marT="34291" marB="342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a:txBody>
                    <a:bodyPr/>
                    <a:lstStyle/>
                    <a:p>
                      <a:pPr marL="0" marR="0" lvl="0" indent="0" algn="l" defTabSz="128016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endParaRPr lang="fr-FR" sz="300" kern="1200" dirty="0">
                        <a:solidFill>
                          <a:schemeClr val="tx1"/>
                        </a:solidFill>
                        <a:latin typeface="+mn-lt"/>
                        <a:ea typeface="+mn-ea"/>
                        <a:cs typeface="+mn-cs"/>
                      </a:endParaRPr>
                    </a:p>
                  </a:txBody>
                  <a:tcPr marL="75968" marR="75968" marT="34291" marB="34291" anchor="b" horzOverflow="overflow">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extLst>
                  <a:ext uri="{0D108BD9-81ED-4DB2-BD59-A6C34878D82A}">
                    <a16:rowId xmlns:a16="http://schemas.microsoft.com/office/drawing/2014/main" val="10000"/>
                  </a:ext>
                </a:extLst>
              </a:tr>
              <a:tr h="648735">
                <a:tc vMerge="1">
                  <a:txBody>
                    <a:bodyPr/>
                    <a:lstStyle/>
                    <a:p>
                      <a:endParaRPr lang="en-US"/>
                    </a:p>
                  </a:txBody>
                  <a:tcPr/>
                </a:tc>
                <a:tc>
                  <a:txBody>
                    <a:bodyPr/>
                    <a:lstStyle/>
                    <a:p>
                      <a:pPr algn="ctr" eaLnBrk="1" hangingPunct="1">
                        <a:spcBef>
                          <a:spcPts val="0"/>
                        </a:spcBef>
                        <a:buClr>
                          <a:srgbClr val="000099"/>
                        </a:buClr>
                      </a:pPr>
                      <a:r>
                        <a:rPr lang="fr-FR" sz="1000" b="1" dirty="0">
                          <a:solidFill>
                            <a:schemeClr val="tx1"/>
                          </a:solidFill>
                          <a:latin typeface="Tahoma" pitchFamily="34" charset="0"/>
                        </a:rPr>
                        <a:t>Groupe de processus d’initialisation (2)</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1000" b="1" dirty="0">
                          <a:solidFill>
                            <a:schemeClr val="tx1"/>
                          </a:solidFill>
                          <a:latin typeface="Tahoma" pitchFamily="34" charset="0"/>
                        </a:rPr>
                        <a:t>Groupe de </a:t>
                      </a:r>
                      <a:br>
                        <a:rPr lang="fr-FR" sz="1000" b="1" dirty="0">
                          <a:solidFill>
                            <a:schemeClr val="tx1"/>
                          </a:solidFill>
                          <a:latin typeface="Tahoma" pitchFamily="34" charset="0"/>
                        </a:rPr>
                      </a:br>
                      <a:r>
                        <a:rPr lang="fr-FR" sz="1000" b="1" dirty="0">
                          <a:solidFill>
                            <a:schemeClr val="tx1"/>
                          </a:solidFill>
                          <a:latin typeface="Tahoma" pitchFamily="34" charset="0"/>
                        </a:rPr>
                        <a:t>processus</a:t>
                      </a:r>
                      <a:br>
                        <a:rPr lang="fr-FR" sz="1000" b="1" dirty="0">
                          <a:solidFill>
                            <a:schemeClr val="tx1"/>
                          </a:solidFill>
                          <a:latin typeface="Tahoma" pitchFamily="34" charset="0"/>
                        </a:rPr>
                      </a:br>
                      <a:r>
                        <a:rPr lang="fr-FR" sz="1000" b="1" dirty="0">
                          <a:solidFill>
                            <a:schemeClr val="tx1"/>
                          </a:solidFill>
                          <a:latin typeface="Tahoma" pitchFamily="34" charset="0"/>
                        </a:rPr>
                        <a:t> de planification (24)</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1000" b="1" dirty="0">
                          <a:solidFill>
                            <a:schemeClr val="tx1"/>
                          </a:solidFill>
                          <a:latin typeface="Tahoma" pitchFamily="34" charset="0"/>
                        </a:rPr>
                        <a:t>Groupe de </a:t>
                      </a:r>
                      <a:br>
                        <a:rPr lang="fr-FR" sz="1000" b="1" dirty="0">
                          <a:solidFill>
                            <a:schemeClr val="tx1"/>
                          </a:solidFill>
                          <a:latin typeface="Tahoma" pitchFamily="34" charset="0"/>
                        </a:rPr>
                      </a:br>
                      <a:r>
                        <a:rPr lang="fr-FR" sz="1000" b="1" dirty="0">
                          <a:solidFill>
                            <a:schemeClr val="tx1"/>
                          </a:solidFill>
                          <a:latin typeface="Tahoma" pitchFamily="34" charset="0"/>
                        </a:rPr>
                        <a:t>processus </a:t>
                      </a:r>
                      <a:br>
                        <a:rPr lang="fr-FR" sz="1000" b="1" dirty="0">
                          <a:solidFill>
                            <a:schemeClr val="tx1"/>
                          </a:solidFill>
                          <a:latin typeface="Tahoma" pitchFamily="34" charset="0"/>
                        </a:rPr>
                      </a:br>
                      <a:r>
                        <a:rPr lang="fr-FR" sz="1000" b="1" dirty="0">
                          <a:solidFill>
                            <a:schemeClr val="tx1"/>
                          </a:solidFill>
                          <a:latin typeface="Tahoma" pitchFamily="34" charset="0"/>
                        </a:rPr>
                        <a:t>d’exécution (10)</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r>
                        <a:rPr lang="fr-FR" sz="1000" b="1" dirty="0">
                          <a:solidFill>
                            <a:schemeClr val="tx1"/>
                          </a:solidFill>
                          <a:latin typeface="Tahoma" pitchFamily="34" charset="0"/>
                        </a:rPr>
                        <a:t>Groupe de processus </a:t>
                      </a:r>
                      <a:br>
                        <a:rPr lang="fr-FR" sz="1000" b="1" dirty="0">
                          <a:solidFill>
                            <a:schemeClr val="tx1"/>
                          </a:solidFill>
                          <a:latin typeface="Tahoma" pitchFamily="34" charset="0"/>
                        </a:rPr>
                      </a:br>
                      <a:r>
                        <a:rPr lang="fr-FR" sz="1000" b="1" dirty="0">
                          <a:solidFill>
                            <a:schemeClr val="tx1"/>
                          </a:solidFill>
                          <a:latin typeface="Tahoma" pitchFamily="34" charset="0"/>
                        </a:rPr>
                        <a:t>de clôture (1)</a:t>
                      </a:r>
                    </a:p>
                  </a:txBody>
                  <a:tcPr marL="75968" marR="75968" marT="34291" marB="34291"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1000" b="1" i="0" u="none" strike="noStrike" kern="1200" cap="none" spc="0" normalizeH="0" baseline="0" noProof="0" dirty="0">
                          <a:ln>
                            <a:noFill/>
                          </a:ln>
                          <a:solidFill>
                            <a:srgbClr val="0000FF"/>
                          </a:solidFill>
                          <a:effectLst/>
                          <a:uLnTx/>
                          <a:uFillTx/>
                          <a:latin typeface="Tahoma" pitchFamily="34" charset="0"/>
                          <a:ea typeface="+mn-ea"/>
                          <a:cs typeface="+mn-cs"/>
                        </a:rPr>
                        <a:t>4. </a:t>
                      </a:r>
                      <a:r>
                        <a:rPr kumimoji="0" lang="fr-FR" sz="1000" b="1" i="0" u="none" strike="noStrike" kern="1200" cap="none" spc="0" normalizeH="0" baseline="0" noProof="0" dirty="0">
                          <a:ln>
                            <a:noFill/>
                          </a:ln>
                          <a:solidFill>
                            <a:schemeClr val="tx1"/>
                          </a:solidFill>
                          <a:effectLst/>
                          <a:uLnTx/>
                          <a:uFillTx/>
                          <a:latin typeface="Tahoma" pitchFamily="34" charset="0"/>
                          <a:ea typeface="+mn-ea"/>
                          <a:cs typeface="+mn-cs"/>
                        </a:rPr>
                        <a:t>Gestion  de l’intégration du projet (7)</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900" b="1" kern="1200" noProof="0" dirty="0">
                          <a:solidFill>
                            <a:srgbClr val="0000FF"/>
                          </a:solidFill>
                          <a:latin typeface="Tahoma" pitchFamily="34" charset="0"/>
                          <a:ea typeface="+mn-ea"/>
                          <a:cs typeface="+mn-cs"/>
                        </a:rPr>
                        <a:t>4.1 É</a:t>
                      </a:r>
                      <a:r>
                        <a:rPr lang="fr-FR" sz="900" b="1" kern="1200" noProof="0" dirty="0">
                          <a:solidFill>
                            <a:schemeClr val="tx1"/>
                          </a:solidFill>
                          <a:latin typeface="Tahoma" pitchFamily="34" charset="0"/>
                          <a:ea typeface="+mn-ea"/>
                          <a:cs typeface="+mn-cs"/>
                        </a:rPr>
                        <a:t>laborer la charte du  projet</a:t>
                      </a: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lang="fr-FR" sz="9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eaLnBrk="1" hangingPunct="1">
                        <a:spcBef>
                          <a:spcPct val="30000"/>
                        </a:spcBef>
                        <a:buClr>
                          <a:srgbClr val="000099"/>
                        </a:buClr>
                      </a:pPr>
                      <a:r>
                        <a:rPr lang="fr-FR" sz="900" b="1" kern="1200" dirty="0">
                          <a:solidFill>
                            <a:srgbClr val="0000FF"/>
                          </a:solidFill>
                          <a:latin typeface="Tahoma" pitchFamily="34" charset="0"/>
                          <a:ea typeface="+mn-ea"/>
                          <a:cs typeface="+mn-cs"/>
                        </a:rPr>
                        <a:t>4.2 </a:t>
                      </a:r>
                      <a:r>
                        <a:rPr lang="fr-FR" sz="900" b="1" kern="1200" dirty="0">
                          <a:solidFill>
                            <a:schemeClr val="tx1"/>
                          </a:solidFill>
                          <a:latin typeface="Tahoma" pitchFamily="34" charset="0"/>
                          <a:ea typeface="+mn-ea"/>
                          <a:cs typeface="+mn-cs"/>
                        </a:rPr>
                        <a:t>Élaborer le plan de management du projet</a:t>
                      </a:r>
                    </a:p>
                    <a:p>
                      <a:pPr marL="265113" indent="-265113" algn="l" eaLnBrk="1" hangingPunct="1">
                        <a:spcBef>
                          <a:spcPct val="30000"/>
                        </a:spcBef>
                        <a:buClr>
                          <a:srgbClr val="000099"/>
                        </a:buClr>
                      </a:pPr>
                      <a:endParaRPr lang="fr-FR" sz="9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1" kern="1200" noProof="0" dirty="0">
                          <a:solidFill>
                            <a:srgbClr val="0000FF"/>
                          </a:solidFill>
                          <a:latin typeface="Tahoma" pitchFamily="34" charset="0"/>
                          <a:ea typeface="+mn-ea"/>
                          <a:cs typeface="+mn-cs"/>
                        </a:rPr>
                        <a:t>4.3 </a:t>
                      </a:r>
                      <a:r>
                        <a:rPr lang="fr-FR" sz="900" b="1" kern="1200" dirty="0">
                          <a:solidFill>
                            <a:schemeClr val="tx1"/>
                          </a:solidFill>
                          <a:latin typeface="Tahoma" pitchFamily="34" charset="0"/>
                          <a:ea typeface="+mn-ea"/>
                          <a:cs typeface="+mn-cs"/>
                        </a:rPr>
                        <a:t>Diriger et gérer le travail du projet</a:t>
                      </a:r>
                    </a:p>
                    <a:p>
                      <a:pPr marL="0" marR="0" lvl="0" indent="0" algn="l" defTabSz="914400" rtl="0" eaLnBrk="1" fontAlgn="auto" latinLnBrk="0" hangingPunct="1">
                        <a:lnSpc>
                          <a:spcPct val="100000"/>
                        </a:lnSpc>
                        <a:spcBef>
                          <a:spcPct val="30000"/>
                        </a:spcBef>
                        <a:spcAft>
                          <a:spcPts val="0"/>
                        </a:spcAft>
                        <a:buClr>
                          <a:srgbClr val="000099"/>
                        </a:buClr>
                        <a:buSzTx/>
                        <a:buFontTx/>
                        <a:buNone/>
                        <a:tabLst/>
                        <a:defRPr/>
                      </a:pPr>
                      <a:r>
                        <a:rPr lang="fr-FR" sz="900" b="1" kern="1200" noProof="0" dirty="0">
                          <a:solidFill>
                            <a:srgbClr val="0000FF"/>
                          </a:solidFill>
                          <a:latin typeface="Tahoma" pitchFamily="34" charset="0"/>
                          <a:ea typeface="+mn-ea"/>
                          <a:cs typeface="+mn-cs"/>
                        </a:rPr>
                        <a:t>4.4 </a:t>
                      </a:r>
                      <a:r>
                        <a:rPr lang="fr-FR" sz="900" b="1" kern="1200" noProof="0" dirty="0">
                          <a:solidFill>
                            <a:schemeClr val="tx1"/>
                          </a:solidFill>
                          <a:latin typeface="Tahoma" pitchFamily="34" charset="0"/>
                          <a:ea typeface="+mn-ea"/>
                          <a:cs typeface="+mn-cs"/>
                        </a:rPr>
                        <a:t>G</a:t>
                      </a:r>
                      <a:r>
                        <a:rPr lang="fr-FR" sz="900" b="1" kern="1200" dirty="0" err="1">
                          <a:solidFill>
                            <a:schemeClr val="tx1"/>
                          </a:solidFill>
                          <a:latin typeface="Tahoma" pitchFamily="34" charset="0"/>
                          <a:ea typeface="+mn-ea"/>
                          <a:cs typeface="+mn-cs"/>
                        </a:rPr>
                        <a:t>érer</a:t>
                      </a:r>
                      <a:r>
                        <a:rPr lang="fr-FR" sz="900" b="1" kern="1200" dirty="0">
                          <a:solidFill>
                            <a:schemeClr val="tx1"/>
                          </a:solidFill>
                          <a:latin typeface="Tahoma" pitchFamily="34" charset="0"/>
                          <a:ea typeface="+mn-ea"/>
                          <a:cs typeface="+mn-cs"/>
                        </a:rPr>
                        <a:t> les</a:t>
                      </a:r>
                      <a:r>
                        <a:rPr lang="fr-FR" sz="900" b="1" kern="1200" baseline="0" dirty="0">
                          <a:solidFill>
                            <a:schemeClr val="tx1"/>
                          </a:solidFill>
                          <a:latin typeface="Tahoma" pitchFamily="34" charset="0"/>
                          <a:ea typeface="+mn-ea"/>
                          <a:cs typeface="+mn-cs"/>
                        </a:rPr>
                        <a:t> connaissances du projet</a:t>
                      </a:r>
                      <a:endParaRPr lang="fr-FR" sz="900" b="1" kern="120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900" b="1" kern="1200" dirty="0">
                          <a:solidFill>
                            <a:srgbClr val="0000FF"/>
                          </a:solidFill>
                          <a:latin typeface="Tahoma" pitchFamily="34" charset="0"/>
                          <a:ea typeface="+mn-ea"/>
                          <a:cs typeface="+mn-cs"/>
                        </a:rPr>
                        <a:t>4.5 </a:t>
                      </a:r>
                      <a:r>
                        <a:rPr lang="fr-FR" sz="900" b="1" kern="1200" baseline="0" dirty="0">
                          <a:solidFill>
                            <a:schemeClr val="tx1"/>
                          </a:solidFill>
                          <a:latin typeface="Tahoma" pitchFamily="34" charset="0"/>
                          <a:ea typeface="+mn-ea"/>
                          <a:cs typeface="+mn-cs"/>
                        </a:rPr>
                        <a:t> M</a:t>
                      </a:r>
                      <a:r>
                        <a:rPr lang="fr-FR" sz="900" b="1" kern="1200" dirty="0">
                          <a:solidFill>
                            <a:schemeClr val="tx1"/>
                          </a:solidFill>
                          <a:latin typeface="Tahoma" pitchFamily="34" charset="0"/>
                          <a:ea typeface="+mn-ea"/>
                          <a:cs typeface="+mn-cs"/>
                        </a:rPr>
                        <a:t>aîtriser le projet</a:t>
                      </a:r>
                    </a:p>
                    <a:p>
                      <a:pPr algn="l" eaLnBrk="1" hangingPunct="1">
                        <a:spcBef>
                          <a:spcPct val="30000"/>
                        </a:spcBef>
                        <a:buClr>
                          <a:srgbClr val="000099"/>
                        </a:buClr>
                      </a:pPr>
                      <a:r>
                        <a:rPr lang="fr-FR" sz="900" b="1" kern="1200" dirty="0">
                          <a:solidFill>
                            <a:srgbClr val="0000FF"/>
                          </a:solidFill>
                          <a:latin typeface="Tahoma" pitchFamily="34" charset="0"/>
                          <a:ea typeface="+mn-ea"/>
                          <a:cs typeface="+mn-cs"/>
                        </a:rPr>
                        <a:t>4.6 </a:t>
                      </a:r>
                      <a:r>
                        <a:rPr lang="fr-FR" sz="900" b="1" kern="1200" dirty="0">
                          <a:solidFill>
                            <a:schemeClr val="tx1"/>
                          </a:solidFill>
                          <a:latin typeface="Tahoma" pitchFamily="34" charset="0"/>
                          <a:ea typeface="+mn-ea"/>
                          <a:cs typeface="+mn-cs"/>
                        </a:rPr>
                        <a:t>Maîtrise les</a:t>
                      </a:r>
                      <a:r>
                        <a:rPr lang="fr-FR" sz="900" b="1" kern="1200" baseline="0" dirty="0">
                          <a:solidFill>
                            <a:schemeClr val="tx1"/>
                          </a:solidFill>
                          <a:latin typeface="Tahoma" pitchFamily="34" charset="0"/>
                          <a:ea typeface="+mn-ea"/>
                          <a:cs typeface="+mn-cs"/>
                        </a:rPr>
                        <a:t> changements</a:t>
                      </a:r>
                      <a:endParaRPr lang="fr-FR" sz="900" b="1" kern="120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defTabSz="914400" rtl="0" eaLnBrk="1" latinLnBrk="0" hangingPunct="1">
                        <a:spcBef>
                          <a:spcPct val="30000"/>
                        </a:spcBef>
                        <a:buClr>
                          <a:srgbClr val="000099"/>
                        </a:buClr>
                        <a:tabLst>
                          <a:tab pos="177800" algn="l"/>
                        </a:tabLst>
                      </a:pPr>
                      <a:r>
                        <a:rPr lang="fr-FR" sz="900" b="1" kern="1200" noProof="0" dirty="0">
                          <a:solidFill>
                            <a:srgbClr val="0000FF"/>
                          </a:solidFill>
                          <a:latin typeface="Tahoma" pitchFamily="34" charset="0"/>
                          <a:ea typeface="+mn-ea"/>
                          <a:cs typeface="+mn-cs"/>
                        </a:rPr>
                        <a:t>4.7 </a:t>
                      </a:r>
                      <a:r>
                        <a:rPr lang="fr-FR" sz="900" b="1" kern="1200" noProof="0" dirty="0">
                          <a:solidFill>
                            <a:schemeClr val="tx1"/>
                          </a:solidFill>
                          <a:latin typeface="Tahoma" pitchFamily="34" charset="0"/>
                          <a:ea typeface="+mn-ea"/>
                          <a:cs typeface="+mn-cs"/>
                        </a:rPr>
                        <a:t>Clore le projet ou la phase</a:t>
                      </a: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62358">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5. Gestion du périmètre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5.1 Planifier la</a:t>
                      </a:r>
                      <a:r>
                        <a:rPr lang="fr-FR" sz="800" b="0" baseline="0" noProof="0" dirty="0">
                          <a:solidFill>
                            <a:schemeClr val="tx1"/>
                          </a:solidFill>
                          <a:latin typeface="Tahoma" pitchFamily="34" charset="0"/>
                        </a:rPr>
                        <a:t> gestion du périmètre et </a:t>
                      </a:r>
                      <a:r>
                        <a:rPr lang="fr-FR" sz="800" b="0" noProof="0" dirty="0">
                          <a:solidFill>
                            <a:schemeClr val="tx1"/>
                          </a:solidFill>
                          <a:latin typeface="Tahoma" pitchFamily="34" charset="0"/>
                        </a:rPr>
                        <a:t> du</a:t>
                      </a:r>
                      <a:r>
                        <a:rPr lang="fr-FR" sz="800" b="0" baseline="0" noProof="0" dirty="0">
                          <a:solidFill>
                            <a:schemeClr val="tx1"/>
                          </a:solidFill>
                          <a:latin typeface="Tahoma" pitchFamily="34" charset="0"/>
                        </a:rPr>
                        <a:t> Contenu</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5.2 Recueillir</a:t>
                      </a:r>
                      <a:r>
                        <a:rPr lang="fr-FR" sz="800" b="0" baseline="0" noProof="0" dirty="0">
                          <a:solidFill>
                            <a:schemeClr val="tx1"/>
                          </a:solidFill>
                          <a:latin typeface="Tahoma" pitchFamily="34" charset="0"/>
                        </a:rPr>
                        <a:t> les Exigences</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5.3 Définir le périmètre</a:t>
                      </a:r>
                    </a:p>
                    <a:p>
                      <a:pPr marL="180975" indent="-180975" algn="l" eaLnBrk="1" hangingPunct="1">
                        <a:spcBef>
                          <a:spcPct val="30000"/>
                        </a:spcBef>
                        <a:buClr>
                          <a:srgbClr val="000099"/>
                        </a:buClr>
                      </a:pPr>
                      <a:r>
                        <a:rPr lang="fr-FR" sz="800" b="0" noProof="0" dirty="0">
                          <a:solidFill>
                            <a:schemeClr val="tx1"/>
                          </a:solidFill>
                          <a:latin typeface="Tahoma" pitchFamily="34" charset="0"/>
                        </a:rPr>
                        <a:t>5.4 Créer la WBS </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5.5 Valider</a:t>
                      </a:r>
                      <a:r>
                        <a:rPr lang="fr-FR" sz="800" b="0" baseline="0" noProof="0" dirty="0">
                          <a:solidFill>
                            <a:schemeClr val="tx1"/>
                          </a:solidFill>
                          <a:latin typeface="Tahoma" pitchFamily="34" charset="0"/>
                        </a:rPr>
                        <a:t> le périmètre</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5.6 Maîtriser le périmètre et le Contenu</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93248">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6. Gestion de l’échéancier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rgbClr val="000000"/>
                          </a:solidFill>
                          <a:latin typeface="Tahoma" pitchFamily="34" charset="0"/>
                        </a:rPr>
                        <a:t>6.1 </a:t>
                      </a:r>
                      <a:r>
                        <a:rPr lang="fr-FR" sz="800" b="0" noProof="0" dirty="0">
                          <a:solidFill>
                            <a:schemeClr val="tx1"/>
                          </a:solidFill>
                          <a:latin typeface="Tahoma" pitchFamily="34" charset="0"/>
                        </a:rPr>
                        <a:t>Planifier la</a:t>
                      </a:r>
                      <a:r>
                        <a:rPr lang="fr-FR" sz="800" b="0" baseline="0" noProof="0" dirty="0">
                          <a:solidFill>
                            <a:schemeClr val="tx1"/>
                          </a:solidFill>
                          <a:latin typeface="Tahoma" pitchFamily="34" charset="0"/>
                        </a:rPr>
                        <a:t> gestion</a:t>
                      </a:r>
                      <a:r>
                        <a:rPr lang="fr-FR" sz="800" b="0" noProof="0" dirty="0">
                          <a:solidFill>
                            <a:schemeClr val="tx1"/>
                          </a:solidFill>
                          <a:latin typeface="Tahoma" pitchFamily="34" charset="0"/>
                        </a:rPr>
                        <a:t> de</a:t>
                      </a:r>
                      <a:r>
                        <a:rPr lang="fr-FR" sz="800" b="0" baseline="0" noProof="0" dirty="0">
                          <a:solidFill>
                            <a:schemeClr val="tx1"/>
                          </a:solidFill>
                          <a:latin typeface="Tahoma" pitchFamily="34" charset="0"/>
                        </a:rPr>
                        <a:t> l’Echéancier</a:t>
                      </a:r>
                      <a:endParaRPr lang="fr-FR" sz="800" b="0" noProof="0" dirty="0">
                        <a:solidFill>
                          <a:srgbClr val="000000"/>
                        </a:solidFill>
                        <a:latin typeface="Tahoma" pitchFamily="34" charset="0"/>
                      </a:endParaRPr>
                    </a:p>
                    <a:p>
                      <a:pPr algn="l" eaLnBrk="1" hangingPunct="1">
                        <a:spcBef>
                          <a:spcPct val="30000"/>
                        </a:spcBef>
                        <a:buClr>
                          <a:srgbClr val="000099"/>
                        </a:buClr>
                      </a:pPr>
                      <a:r>
                        <a:rPr lang="fr-FR" sz="800" b="0" noProof="0" dirty="0">
                          <a:solidFill>
                            <a:srgbClr val="000000"/>
                          </a:solidFill>
                          <a:latin typeface="Tahoma" pitchFamily="34" charset="0"/>
                        </a:rPr>
                        <a:t>6.2 Définir les Activités</a:t>
                      </a:r>
                    </a:p>
                    <a:p>
                      <a:pPr algn="l" eaLnBrk="1" hangingPunct="1">
                        <a:spcBef>
                          <a:spcPct val="30000"/>
                        </a:spcBef>
                        <a:buClr>
                          <a:srgbClr val="000099"/>
                        </a:buClr>
                      </a:pPr>
                      <a:r>
                        <a:rPr lang="fr-FR" sz="800" b="0" noProof="0" dirty="0">
                          <a:solidFill>
                            <a:srgbClr val="000000"/>
                          </a:solidFill>
                          <a:latin typeface="Tahoma" pitchFamily="34" charset="0"/>
                        </a:rPr>
                        <a:t>6.3 Organiser les activités en séquence</a:t>
                      </a:r>
                      <a:br>
                        <a:rPr lang="fr-FR" sz="800" b="0" noProof="0" dirty="0">
                          <a:solidFill>
                            <a:srgbClr val="000000"/>
                          </a:solidFill>
                          <a:latin typeface="Tahoma" pitchFamily="34" charset="0"/>
                        </a:rPr>
                      </a:br>
                      <a:r>
                        <a:rPr lang="fr-FR" sz="800" b="0" noProof="0" dirty="0">
                          <a:solidFill>
                            <a:schemeClr val="tx1"/>
                          </a:solidFill>
                          <a:latin typeface="Tahoma" pitchFamily="34" charset="0"/>
                        </a:rPr>
                        <a:t>6.4 Estimer la durée des Activités</a:t>
                      </a:r>
                    </a:p>
                    <a:p>
                      <a:pPr algn="l" eaLnBrk="1" hangingPunct="1">
                        <a:spcBef>
                          <a:spcPct val="30000"/>
                        </a:spcBef>
                        <a:buClr>
                          <a:srgbClr val="000099"/>
                        </a:buClr>
                      </a:pPr>
                      <a:r>
                        <a:rPr lang="fr-FR" sz="800" b="0" noProof="0" dirty="0">
                          <a:solidFill>
                            <a:schemeClr val="tx1"/>
                          </a:solidFill>
                          <a:latin typeface="Tahoma" pitchFamily="34" charset="0"/>
                        </a:rPr>
                        <a:t>6.5 Elaborer</a:t>
                      </a:r>
                      <a:r>
                        <a:rPr lang="fr-FR" sz="800" b="0" baseline="0" noProof="0" dirty="0">
                          <a:solidFill>
                            <a:schemeClr val="tx1"/>
                          </a:solidFill>
                          <a:latin typeface="Tahoma" pitchFamily="34" charset="0"/>
                        </a:rPr>
                        <a:t> l’Echéancier</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kern="1200" noProof="0" dirty="0">
                          <a:solidFill>
                            <a:schemeClr val="tx1"/>
                          </a:solidFill>
                          <a:latin typeface="Tahoma" pitchFamily="34" charset="0"/>
                          <a:ea typeface="+mn-ea"/>
                          <a:cs typeface="+mn-cs"/>
                        </a:rPr>
                        <a:t>6.6 Maîtriser</a:t>
                      </a:r>
                      <a:r>
                        <a:rPr lang="fr-FR" sz="800" b="0" kern="1200" baseline="0" noProof="0" dirty="0">
                          <a:solidFill>
                            <a:schemeClr val="tx1"/>
                          </a:solidFill>
                          <a:latin typeface="Tahoma" pitchFamily="34" charset="0"/>
                          <a:ea typeface="+mn-ea"/>
                          <a:cs typeface="+mn-cs"/>
                        </a:rPr>
                        <a:t> l’Echéancier</a:t>
                      </a:r>
                      <a:endParaRPr lang="fr-FR" sz="800" b="0" kern="1200" noProof="0" dirty="0">
                        <a:solidFill>
                          <a:schemeClr val="tx1"/>
                        </a:solidFill>
                        <a:latin typeface="Tahoma" pitchFamily="34" charset="0"/>
                        <a:ea typeface="+mn-ea"/>
                        <a:cs typeface="+mn-cs"/>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67804">
                <a:tc>
                  <a:txBody>
                    <a:bodyPr/>
                    <a:lstStyle/>
                    <a:p>
                      <a:pPr marL="88900" marR="0" lvl="0" indent="-88900"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7. Gestion des coûts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7.1  Planifier la</a:t>
                      </a:r>
                      <a:r>
                        <a:rPr lang="fr-FR" sz="800" b="0" baseline="0" noProof="0" dirty="0">
                          <a:solidFill>
                            <a:schemeClr val="tx1"/>
                          </a:solidFill>
                          <a:latin typeface="Tahoma" pitchFamily="34" charset="0"/>
                        </a:rPr>
                        <a:t> gestion </a:t>
                      </a:r>
                      <a:r>
                        <a:rPr lang="fr-FR" sz="800" b="0" noProof="0" dirty="0">
                          <a:solidFill>
                            <a:schemeClr val="tx1"/>
                          </a:solidFill>
                          <a:latin typeface="Tahoma" pitchFamily="34" charset="0"/>
                        </a:rPr>
                        <a:t>des Coûts</a:t>
                      </a:r>
                    </a:p>
                    <a:p>
                      <a:pPr algn="l" eaLnBrk="1" hangingPunct="1">
                        <a:spcBef>
                          <a:spcPct val="30000"/>
                        </a:spcBef>
                        <a:buClr>
                          <a:srgbClr val="000099"/>
                        </a:buClr>
                      </a:pPr>
                      <a:r>
                        <a:rPr lang="fr-FR" sz="800" b="0" noProof="0" dirty="0">
                          <a:solidFill>
                            <a:schemeClr val="tx1"/>
                          </a:solidFill>
                          <a:latin typeface="Tahoma" pitchFamily="34" charset="0"/>
                        </a:rPr>
                        <a:t>7.2 Estimer les Coûts</a:t>
                      </a:r>
                    </a:p>
                    <a:p>
                      <a:pPr algn="l" eaLnBrk="1" hangingPunct="1">
                        <a:spcBef>
                          <a:spcPct val="30000"/>
                        </a:spcBef>
                        <a:buClr>
                          <a:srgbClr val="000099"/>
                        </a:buClr>
                      </a:pPr>
                      <a:r>
                        <a:rPr lang="fr-FR" sz="800" b="0" noProof="0" dirty="0">
                          <a:solidFill>
                            <a:schemeClr val="tx1"/>
                          </a:solidFill>
                          <a:latin typeface="Tahoma" pitchFamily="34" charset="0"/>
                        </a:rPr>
                        <a:t>7.3 Déterminer le Budget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7.4 Maîtriser</a:t>
                      </a:r>
                      <a:r>
                        <a:rPr lang="fr-FR" sz="800" b="0" baseline="0" noProof="0" dirty="0">
                          <a:solidFill>
                            <a:schemeClr val="tx1"/>
                          </a:solidFill>
                          <a:latin typeface="Tahoma" pitchFamily="34" charset="0"/>
                        </a:rPr>
                        <a:t> les Coûts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97023">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8. Gestion de la qualité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8.1 Planifier la</a:t>
                      </a:r>
                      <a:r>
                        <a:rPr lang="fr-FR" sz="800" b="0" baseline="0" noProof="0" dirty="0">
                          <a:solidFill>
                            <a:schemeClr val="tx1"/>
                          </a:solidFill>
                          <a:latin typeface="Tahoma" pitchFamily="34" charset="0"/>
                        </a:rPr>
                        <a:t> gestion </a:t>
                      </a:r>
                      <a:r>
                        <a:rPr lang="fr-FR" sz="800" b="0" noProof="0" dirty="0">
                          <a:solidFill>
                            <a:schemeClr val="tx1"/>
                          </a:solidFill>
                          <a:latin typeface="Tahoma" pitchFamily="34" charset="0"/>
                        </a:rPr>
                        <a:t>de</a:t>
                      </a:r>
                      <a:r>
                        <a:rPr lang="fr-FR" sz="800" b="0" baseline="0" noProof="0" dirty="0">
                          <a:solidFill>
                            <a:schemeClr val="tx1"/>
                          </a:solidFill>
                          <a:latin typeface="Tahoma" pitchFamily="34" charset="0"/>
                        </a:rPr>
                        <a:t> la Qualité</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8.2 Gérer la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8.3 Maitriser la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67804">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9. Gestion des ressources du projet (6)</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9.1 Planifier la</a:t>
                      </a:r>
                      <a:r>
                        <a:rPr lang="fr-FR" sz="800" b="0" baseline="0" noProof="0" dirty="0">
                          <a:solidFill>
                            <a:schemeClr val="tx1"/>
                          </a:solidFill>
                          <a:latin typeface="Tahoma" pitchFamily="34" charset="0"/>
                        </a:rPr>
                        <a:t> gestion </a:t>
                      </a:r>
                      <a:r>
                        <a:rPr lang="fr-FR" sz="800" b="0" noProof="0" dirty="0">
                          <a:solidFill>
                            <a:schemeClr val="tx1"/>
                          </a:solidFill>
                          <a:latin typeface="Tahoma" pitchFamily="34" charset="0"/>
                        </a:rPr>
                        <a:t> des Ressources </a:t>
                      </a:r>
                    </a:p>
                    <a:p>
                      <a:pPr marL="180975" marR="0" lvl="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9.2 Estimer</a:t>
                      </a:r>
                      <a:r>
                        <a:rPr lang="fr-FR" sz="800" b="0" baseline="0" noProof="0" dirty="0">
                          <a:solidFill>
                            <a:schemeClr val="tx1"/>
                          </a:solidFill>
                          <a:latin typeface="Tahoma" pitchFamily="34" charset="0"/>
                        </a:rPr>
                        <a:t> les ressources nécessaires aux activités</a:t>
                      </a:r>
                      <a:r>
                        <a:rPr lang="fr-FR" sz="800" b="0" noProof="0" dirty="0">
                          <a:solidFill>
                            <a:schemeClr val="tx1"/>
                          </a:solidFill>
                          <a:latin typeface="Tahoma" pitchFamily="34" charset="0"/>
                        </a:rPr>
                        <a:t> </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9.3 Obtenir</a:t>
                      </a:r>
                      <a:r>
                        <a:rPr lang="fr-FR" sz="800" b="0" baseline="0" noProof="0" dirty="0">
                          <a:solidFill>
                            <a:schemeClr val="tx1"/>
                          </a:solidFill>
                          <a:latin typeface="Tahoma" pitchFamily="34" charset="0"/>
                        </a:rPr>
                        <a:t> les ressources</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9.4 Développer l’Equipe</a:t>
                      </a:r>
                    </a:p>
                    <a:p>
                      <a:pPr algn="l" eaLnBrk="1" hangingPunct="1">
                        <a:spcBef>
                          <a:spcPct val="30000"/>
                        </a:spcBef>
                        <a:buClr>
                          <a:srgbClr val="000099"/>
                        </a:buClr>
                      </a:pPr>
                      <a:r>
                        <a:rPr lang="fr-FR" sz="800" b="0" noProof="0" dirty="0">
                          <a:solidFill>
                            <a:schemeClr val="tx1"/>
                          </a:solidFill>
                          <a:latin typeface="Tahoma" pitchFamily="34" charset="0"/>
                        </a:rPr>
                        <a:t>9.5 Gérer l’Equipe</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defRPr/>
                      </a:pPr>
                      <a:r>
                        <a:rPr lang="fr-FR" sz="800" b="0" noProof="0" dirty="0">
                          <a:solidFill>
                            <a:schemeClr val="tx1"/>
                          </a:solidFill>
                          <a:latin typeface="Tahoma" pitchFamily="34" charset="0"/>
                        </a:rPr>
                        <a:t>9.6</a:t>
                      </a:r>
                      <a:r>
                        <a:rPr lang="fr-FR" sz="800" b="0" baseline="0" noProof="0" dirty="0">
                          <a:solidFill>
                            <a:schemeClr val="tx1"/>
                          </a:solidFill>
                          <a:latin typeface="Tahoma" pitchFamily="34" charset="0"/>
                        </a:rPr>
                        <a:t> Maîtriser les ressources</a:t>
                      </a:r>
                      <a:endParaRPr lang="fr-FR" sz="800" b="0" noProof="0" dirty="0">
                        <a:solidFill>
                          <a:schemeClr val="tx1"/>
                        </a:solidFill>
                        <a:latin typeface="Tahoma" pitchFamily="34" charset="0"/>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1"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8C1104"/>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62036">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10. Gestion des communications du projet (3)</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10.1 Planifier le</a:t>
                      </a:r>
                      <a:r>
                        <a:rPr lang="fr-FR" sz="800" b="0" baseline="0" noProof="0" dirty="0">
                          <a:solidFill>
                            <a:schemeClr val="tx1"/>
                          </a:solidFill>
                          <a:latin typeface="Tahoma" pitchFamily="34" charset="0"/>
                        </a:rPr>
                        <a:t> gestion</a:t>
                      </a:r>
                      <a:r>
                        <a:rPr lang="fr-FR" sz="800" b="0" noProof="0" dirty="0">
                          <a:solidFill>
                            <a:schemeClr val="tx1"/>
                          </a:solidFill>
                          <a:latin typeface="Tahoma" pitchFamily="34" charset="0"/>
                        </a:rPr>
                        <a:t> des  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10.2 Gérer les</a:t>
                      </a:r>
                      <a:r>
                        <a:rPr lang="fr-FR" sz="800" b="0" baseline="0" noProof="0" dirty="0">
                          <a:solidFill>
                            <a:schemeClr val="tx1"/>
                          </a:solidFill>
                          <a:latin typeface="Tahoma" pitchFamily="34" charset="0"/>
                        </a:rPr>
                        <a:t> Communications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10.3 Maîtriser</a:t>
                      </a:r>
                      <a:r>
                        <a:rPr lang="fr-FR" sz="800" b="0" baseline="0" noProof="0" dirty="0">
                          <a:solidFill>
                            <a:schemeClr val="tx1"/>
                          </a:solidFill>
                          <a:latin typeface="Tahoma" pitchFamily="34" charset="0"/>
                        </a:rPr>
                        <a:t> les </a:t>
                      </a:r>
                      <a:r>
                        <a:rPr lang="fr-FR" sz="800" b="0" noProof="0" dirty="0">
                          <a:solidFill>
                            <a:schemeClr val="tx1"/>
                          </a:solidFill>
                          <a:latin typeface="Tahoma" pitchFamily="34" charset="0"/>
                        </a:rPr>
                        <a:t>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974985">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11. Gestion des Risques du projet (7)</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11.1 Planifier la gestion des Risques</a:t>
                      </a:r>
                    </a:p>
                    <a:p>
                      <a:pPr algn="l" eaLnBrk="1" hangingPunct="1">
                        <a:spcBef>
                          <a:spcPct val="30000"/>
                        </a:spcBef>
                        <a:buClr>
                          <a:srgbClr val="000099"/>
                        </a:buClr>
                      </a:pPr>
                      <a:r>
                        <a:rPr lang="fr-FR" sz="800" b="0" noProof="0" dirty="0">
                          <a:solidFill>
                            <a:schemeClr val="tx1"/>
                          </a:solidFill>
                          <a:latin typeface="Tahoma" pitchFamily="34" charset="0"/>
                        </a:rPr>
                        <a:t>11.2 Identifier les Risques</a:t>
                      </a:r>
                    </a:p>
                    <a:p>
                      <a:pPr marL="180975" indent="-180975" algn="l" eaLnBrk="1" hangingPunct="1">
                        <a:spcBef>
                          <a:spcPct val="30000"/>
                        </a:spcBef>
                        <a:buClr>
                          <a:srgbClr val="000099"/>
                        </a:buClr>
                      </a:pPr>
                      <a:r>
                        <a:rPr lang="fr-FR" sz="800" b="0" noProof="0" dirty="0">
                          <a:solidFill>
                            <a:schemeClr val="tx1"/>
                          </a:solidFill>
                          <a:latin typeface="Tahoma" pitchFamily="34" charset="0"/>
                        </a:rPr>
                        <a:t>11.3 Mettre</a:t>
                      </a:r>
                      <a:r>
                        <a:rPr lang="fr-FR" sz="800" b="0" baseline="0" noProof="0" dirty="0">
                          <a:solidFill>
                            <a:schemeClr val="tx1"/>
                          </a:solidFill>
                          <a:latin typeface="Tahoma" pitchFamily="34" charset="0"/>
                        </a:rPr>
                        <a:t> en </a:t>
                      </a:r>
                      <a:r>
                        <a:rPr lang="fr-FR" sz="800" b="0" kern="1200" noProof="0" dirty="0">
                          <a:solidFill>
                            <a:schemeClr val="tx1"/>
                          </a:solidFill>
                          <a:latin typeface="Tahoma" pitchFamily="34" charset="0"/>
                          <a:ea typeface="+mn-ea"/>
                          <a:cs typeface="+mn-cs"/>
                        </a:rPr>
                        <a:t>œuvre</a:t>
                      </a:r>
                      <a:r>
                        <a:rPr lang="fr-FR" sz="800" b="0" baseline="0" noProof="0" dirty="0">
                          <a:solidFill>
                            <a:schemeClr val="tx1"/>
                          </a:solidFill>
                          <a:latin typeface="Tahoma" pitchFamily="34" charset="0"/>
                        </a:rPr>
                        <a:t> l’Analyse Qualitative des Risques</a:t>
                      </a:r>
                      <a:endParaRPr lang="fr-FR" sz="800" b="0" noProof="0" dirty="0">
                        <a:solidFill>
                          <a:schemeClr val="tx1"/>
                        </a:solidFill>
                        <a:latin typeface="Tahoma" pitchFamily="34" charset="0"/>
                      </a:endParaRPr>
                    </a:p>
                    <a:p>
                      <a:pPr marL="180975" indent="-180975" algn="l" eaLnBrk="1" hangingPunct="1">
                        <a:spcBef>
                          <a:spcPct val="30000"/>
                        </a:spcBef>
                        <a:buClr>
                          <a:srgbClr val="000099"/>
                        </a:buClr>
                      </a:pPr>
                      <a:r>
                        <a:rPr lang="fr-FR" sz="800" b="0" noProof="0" dirty="0">
                          <a:solidFill>
                            <a:schemeClr val="tx1"/>
                          </a:solidFill>
                          <a:latin typeface="Tahoma" pitchFamily="34" charset="0"/>
                        </a:rPr>
                        <a:t>11.4 Mettre</a:t>
                      </a:r>
                      <a:r>
                        <a:rPr lang="fr-FR" sz="800" b="0" baseline="0" noProof="0" dirty="0">
                          <a:solidFill>
                            <a:schemeClr val="tx1"/>
                          </a:solidFill>
                          <a:latin typeface="Tahoma" pitchFamily="34" charset="0"/>
                        </a:rPr>
                        <a:t> en œuvre l’Analyse Quantitative des Risques</a:t>
                      </a:r>
                      <a:endParaRPr lang="fr-FR" sz="800" b="0" noProof="0" dirty="0">
                        <a:solidFill>
                          <a:schemeClr val="tx1"/>
                        </a:solidFill>
                        <a:latin typeface="Tahoma" pitchFamily="34" charset="0"/>
                      </a:endParaRPr>
                    </a:p>
                    <a:p>
                      <a:pPr algn="l" eaLnBrk="1" hangingPunct="1">
                        <a:spcBef>
                          <a:spcPct val="30000"/>
                        </a:spcBef>
                        <a:buClr>
                          <a:srgbClr val="000099"/>
                        </a:buClr>
                      </a:pPr>
                      <a:r>
                        <a:rPr lang="fr-FR" sz="800" b="0" noProof="0" dirty="0">
                          <a:solidFill>
                            <a:schemeClr val="tx1"/>
                          </a:solidFill>
                          <a:latin typeface="Tahoma" pitchFamily="34" charset="0"/>
                        </a:rPr>
                        <a:t>11.5 Planifier les Réponses aux Risques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defRPr/>
                      </a:pPr>
                      <a:r>
                        <a:rPr lang="fr-FR" sz="800" b="0" noProof="0" dirty="0">
                          <a:solidFill>
                            <a:schemeClr val="tx1"/>
                          </a:solidFill>
                          <a:latin typeface="Tahoma" pitchFamily="34" charset="0"/>
                        </a:rPr>
                        <a:t>11.6 Appliquer les réponses aux Risques</a:t>
                      </a:r>
                    </a:p>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11.7  Maîtriser</a:t>
                      </a:r>
                      <a:r>
                        <a:rPr lang="fr-FR" sz="800" b="0" baseline="0" noProof="0" dirty="0">
                          <a:solidFill>
                            <a:schemeClr val="tx1"/>
                          </a:solidFill>
                          <a:latin typeface="Tahoma" pitchFamily="34" charset="0"/>
                        </a:rPr>
                        <a:t> les Risques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68572">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1000" b="1" i="0" u="none" strike="noStrike" kern="1200" cap="none" spc="0" normalizeH="0" baseline="0" noProof="0" dirty="0">
                          <a:ln>
                            <a:noFill/>
                          </a:ln>
                          <a:solidFill>
                            <a:srgbClr val="000000"/>
                          </a:solidFill>
                          <a:effectLst/>
                          <a:uLnTx/>
                          <a:uFillTx/>
                          <a:latin typeface="Tahoma" pitchFamily="34" charset="0"/>
                          <a:ea typeface="+mn-ea"/>
                          <a:cs typeface="+mn-cs"/>
                        </a:rPr>
                        <a:t>12. Gestion des approvisionnements du projet (3)</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8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noProof="0" dirty="0">
                          <a:solidFill>
                            <a:schemeClr val="tx1"/>
                          </a:solidFill>
                          <a:latin typeface="Tahoma" pitchFamily="34" charset="0"/>
                        </a:rPr>
                        <a:t>12.1 Planifier la gestion des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12.2 Procéder aux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12.3 Maîtriser</a:t>
                      </a:r>
                      <a:r>
                        <a:rPr lang="fr-FR" sz="800" b="0" baseline="0" noProof="0" dirty="0">
                          <a:solidFill>
                            <a:schemeClr val="tx1"/>
                          </a:solidFill>
                          <a:latin typeface="Tahoma" pitchFamily="34" charset="0"/>
                        </a:rPr>
                        <a:t> les Approvisionnements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401650">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900" b="1" i="0" u="none" strike="noStrike" kern="1200" cap="none" spc="0" normalizeH="0" baseline="0" noProof="0" dirty="0">
                          <a:ln>
                            <a:noFill/>
                          </a:ln>
                          <a:solidFill>
                            <a:srgbClr val="000000"/>
                          </a:solidFill>
                          <a:effectLst/>
                          <a:uLnTx/>
                          <a:uFillTx/>
                          <a:latin typeface="Tahoma" pitchFamily="34" charset="0"/>
                          <a:ea typeface="+mn-ea"/>
                          <a:cs typeface="+mn-cs"/>
                        </a:rPr>
                        <a:t>13. Gestion des Parties Prenantes du projet (4)</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80975" marR="0" lvl="0" indent="-180975"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noProof="0" dirty="0">
                          <a:solidFill>
                            <a:schemeClr val="tx1"/>
                          </a:solidFill>
                          <a:latin typeface="Tahoma" pitchFamily="34" charset="0"/>
                        </a:rPr>
                        <a:t>13.1 Identifier</a:t>
                      </a:r>
                      <a:r>
                        <a:rPr lang="fr-FR" sz="800" b="0" baseline="0" noProof="0" dirty="0">
                          <a:solidFill>
                            <a:schemeClr val="tx1"/>
                          </a:solidFill>
                          <a:latin typeface="Tahoma" pitchFamily="34" charset="0"/>
                        </a:rPr>
                        <a:t> les Parties Prenantes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800" b="0" noProof="0" dirty="0">
                          <a:solidFill>
                            <a:schemeClr val="tx1"/>
                          </a:solidFill>
                          <a:latin typeface="Tahoma" pitchFamily="34" charset="0"/>
                        </a:rPr>
                        <a:t>13.2 Planifier l’engagement des Parties Prenantes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800" b="0" noProof="0" dirty="0">
                          <a:solidFill>
                            <a:schemeClr val="tx1"/>
                          </a:solidFill>
                          <a:latin typeface="Tahoma" pitchFamily="34" charset="0"/>
                        </a:rPr>
                        <a:t>13.3 Gérer l’</a:t>
                      </a:r>
                      <a:r>
                        <a:rPr lang="fr-FR" sz="800" b="0" baseline="0" noProof="0" dirty="0">
                          <a:solidFill>
                            <a:schemeClr val="tx1"/>
                          </a:solidFill>
                          <a:latin typeface="Tahoma" pitchFamily="34" charset="0"/>
                        </a:rPr>
                        <a:t>Engagement des Parties Prenantes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800" b="0" noProof="0" dirty="0">
                          <a:solidFill>
                            <a:schemeClr val="tx1"/>
                          </a:solidFill>
                          <a:latin typeface="Tahoma" pitchFamily="34" charset="0"/>
                        </a:rPr>
                        <a:t>13.4 Maîtriser</a:t>
                      </a:r>
                      <a:r>
                        <a:rPr lang="fr-FR" sz="800" b="0" baseline="0" noProof="0" dirty="0">
                          <a:solidFill>
                            <a:schemeClr val="tx1"/>
                          </a:solidFill>
                          <a:latin typeface="Tahoma" pitchFamily="34" charset="0"/>
                        </a:rPr>
                        <a:t> l’Engagement des Parties Prenantes</a:t>
                      </a: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8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bl>
          </a:graphicData>
        </a:graphic>
      </p:graphicFrame>
      <p:cxnSp>
        <p:nvCxnSpPr>
          <p:cNvPr id="3" name="Connecteur droit 2">
            <a:extLst>
              <a:ext uri="{FF2B5EF4-FFF2-40B4-BE49-F238E27FC236}">
                <a16:creationId xmlns:a16="http://schemas.microsoft.com/office/drawing/2014/main" id="{D5E285B6-0DDC-4A52-817B-4EE5D90542FC}"/>
              </a:ext>
            </a:extLst>
          </p:cNvPr>
          <p:cNvCxnSpPr>
            <a:cxnSpLocks/>
          </p:cNvCxnSpPr>
          <p:nvPr/>
        </p:nvCxnSpPr>
        <p:spPr>
          <a:xfrm>
            <a:off x="189186" y="82193"/>
            <a:ext cx="2327983" cy="66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ZoneTexte 3"/>
          <p:cNvSpPr txBox="1"/>
          <p:nvPr/>
        </p:nvSpPr>
        <p:spPr>
          <a:xfrm>
            <a:off x="636998" y="41096"/>
            <a:ext cx="2221343" cy="415498"/>
          </a:xfrm>
          <a:prstGeom prst="rect">
            <a:avLst/>
          </a:prstGeom>
          <a:noFill/>
          <a:ln>
            <a:noFill/>
          </a:ln>
        </p:spPr>
        <p:txBody>
          <a:bodyPr wrap="square" rtlCol="0">
            <a:spAutoFit/>
          </a:bodyPr>
          <a:lstStyle/>
          <a:p>
            <a:r>
              <a:rPr lang="fr-FR" sz="1050" b="1" dirty="0">
                <a:solidFill>
                  <a:srgbClr val="0F0F0F"/>
                </a:solidFill>
                <a:latin typeface="Arial" charset="0"/>
              </a:rPr>
              <a:t>5 Groupes de Processus  </a:t>
            </a:r>
          </a:p>
          <a:p>
            <a:endParaRPr lang="fr-FR" sz="1050" dirty="0"/>
          </a:p>
        </p:txBody>
      </p:sp>
      <p:sp>
        <p:nvSpPr>
          <p:cNvPr id="5" name="ZoneTexte 4"/>
          <p:cNvSpPr txBox="1"/>
          <p:nvPr/>
        </p:nvSpPr>
        <p:spPr>
          <a:xfrm>
            <a:off x="189184" y="359596"/>
            <a:ext cx="1393035" cy="553998"/>
          </a:xfrm>
          <a:prstGeom prst="rect">
            <a:avLst/>
          </a:prstGeom>
          <a:noFill/>
        </p:spPr>
        <p:txBody>
          <a:bodyPr wrap="square" rtlCol="0">
            <a:spAutoFit/>
          </a:bodyPr>
          <a:lstStyle/>
          <a:p>
            <a:pPr lvl="0" fontAlgn="base">
              <a:spcBef>
                <a:spcPct val="0"/>
              </a:spcBef>
              <a:spcAft>
                <a:spcPct val="0"/>
              </a:spcAft>
              <a:buClr>
                <a:srgbClr val="4B36EA"/>
              </a:buClr>
              <a:buSzPct val="130000"/>
              <a:tabLst>
                <a:tab pos="7718425" algn="r"/>
              </a:tabLst>
            </a:pPr>
            <a:r>
              <a:rPr lang="fr-FR" sz="1050" b="1" dirty="0">
                <a:solidFill>
                  <a:srgbClr val="0F0F0F"/>
                </a:solidFill>
                <a:latin typeface="Arial" charset="0"/>
              </a:rPr>
              <a:t>10. Domaines de</a:t>
            </a:r>
          </a:p>
          <a:p>
            <a:pPr lvl="0" fontAlgn="base">
              <a:spcBef>
                <a:spcPct val="0"/>
              </a:spcBef>
              <a:spcAft>
                <a:spcPct val="0"/>
              </a:spcAft>
              <a:buClr>
                <a:srgbClr val="4B36EA"/>
              </a:buClr>
              <a:buSzPct val="130000"/>
              <a:tabLst>
                <a:tab pos="7718425" algn="r"/>
              </a:tabLst>
            </a:pPr>
            <a:r>
              <a:rPr lang="fr-FR" sz="1050" b="1" dirty="0">
                <a:solidFill>
                  <a:srgbClr val="0F0F0F"/>
                </a:solidFill>
                <a:latin typeface="Arial" charset="0"/>
              </a:rPr>
              <a:t>Connaissance</a:t>
            </a:r>
            <a:endParaRPr lang="en-US" sz="1050" b="1" dirty="0">
              <a:solidFill>
                <a:srgbClr val="0F0F0F"/>
              </a:solidFill>
              <a:latin typeface="Arial" charset="0"/>
            </a:endParaRPr>
          </a:p>
          <a:p>
            <a:endParaRPr lang="fr-FR" sz="900" dirty="0"/>
          </a:p>
        </p:txBody>
      </p:sp>
      <p:sp>
        <p:nvSpPr>
          <p:cNvPr id="2" name="Espace réservé du pied de page 1">
            <a:extLst>
              <a:ext uri="{FF2B5EF4-FFF2-40B4-BE49-F238E27FC236}">
                <a16:creationId xmlns:a16="http://schemas.microsoft.com/office/drawing/2014/main" id="{F5365D3B-9C65-45EE-87B7-9C31DA3D3053}"/>
              </a:ext>
            </a:extLst>
          </p:cNvPr>
          <p:cNvSpPr>
            <a:spLocks noGrp="1"/>
          </p:cNvSpPr>
          <p:nvPr>
            <p:ph type="ftr" sz="quarter" idx="11"/>
          </p:nvPr>
        </p:nvSpPr>
        <p:spPr/>
        <p:txBody>
          <a:bodyPr/>
          <a:lstStyle/>
          <a:p>
            <a:r>
              <a:rPr lang="fr-FR"/>
              <a:t>Ce document est exclusivement réservé aux séminaristes du F61 du CIFOPE, toute autre distribution est interdite, info@cifope.com</a:t>
            </a:r>
          </a:p>
        </p:txBody>
      </p:sp>
    </p:spTree>
    <p:extLst>
      <p:ext uri="{BB962C8B-B14F-4D97-AF65-F5344CB8AC3E}">
        <p14:creationId xmlns:p14="http://schemas.microsoft.com/office/powerpoint/2010/main" val="155141460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id="{43208089-9EFF-4F09-AB60-D39FD2869A29}"/>
              </a:ext>
            </a:extLst>
          </p:cNvPr>
          <p:cNvSpPr>
            <a:spLocks noGrp="1"/>
          </p:cNvSpPr>
          <p:nvPr>
            <p:ph type="ctrTitle"/>
          </p:nvPr>
        </p:nvSpPr>
        <p:spPr>
          <a:xfrm>
            <a:off x="604433" y="2510725"/>
            <a:ext cx="10988299" cy="1084883"/>
          </a:xfrm>
          <a:solidFill>
            <a:schemeClr val="accent3">
              <a:lumMod val="60000"/>
              <a:lumOff val="40000"/>
            </a:schemeClr>
          </a:solidFill>
        </p:spPr>
        <p:txBody>
          <a:bodyPr rtlCol="0">
            <a:normAutofit/>
          </a:bodyPr>
          <a:lstStyle/>
          <a:p>
            <a:pPr>
              <a:defRPr/>
            </a:pPr>
            <a:r>
              <a:rPr lang="fr-FR" altLang="fr-FR" sz="5400" b="1" dirty="0">
                <a:solidFill>
                  <a:schemeClr val="accent1">
                    <a:lumMod val="75000"/>
                  </a:schemeClr>
                </a:solidFill>
              </a:rPr>
              <a:t>GESTION DU PERIMETRE DU PROJET</a:t>
            </a:r>
          </a:p>
        </p:txBody>
      </p:sp>
    </p:spTree>
    <p:extLst>
      <p:ext uri="{BB962C8B-B14F-4D97-AF65-F5344CB8AC3E}">
        <p14:creationId xmlns:p14="http://schemas.microsoft.com/office/powerpoint/2010/main" val="204089773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92299</TotalTime>
  <Words>27511</Words>
  <Application>Microsoft Office PowerPoint</Application>
  <PresentationFormat>Grand écran</PresentationFormat>
  <Paragraphs>3980</Paragraphs>
  <Slides>304</Slides>
  <Notes>284</Notes>
  <HiddenSlides>3</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304</vt:i4>
      </vt:variant>
    </vt:vector>
  </HeadingPairs>
  <TitlesOfParts>
    <vt:vector size="316" baseType="lpstr">
      <vt:lpstr>Arial</vt:lpstr>
      <vt:lpstr>Arial Rounded MT Bold</vt:lpstr>
      <vt:lpstr>Britannic Bold</vt:lpstr>
      <vt:lpstr>Calibri</vt:lpstr>
      <vt:lpstr>Calibri Light</vt:lpstr>
      <vt:lpstr>Century Gothic</vt:lpstr>
      <vt:lpstr>Lucida Sans Unicode</vt:lpstr>
      <vt:lpstr>Tahoma</vt:lpstr>
      <vt:lpstr>Times New Roman</vt:lpstr>
      <vt:lpstr>Wingdings</vt:lpstr>
      <vt:lpstr>Wingdings 3</vt:lpstr>
      <vt:lpstr>Thème Office</vt:lpstr>
      <vt:lpstr>F61: Outils et techniques de planification des projets et programmes</vt:lpstr>
      <vt:lpstr>F61: Outils et techniques de planification des projets et programmes</vt:lpstr>
      <vt:lpstr>3 PRINCIPAUX OBJECTIFS</vt:lpstr>
      <vt:lpstr>PRESENTATION</vt:lpstr>
      <vt:lpstr>FORMATEUR</vt:lpstr>
      <vt:lpstr>Présentation PowerPoint</vt:lpstr>
      <vt:lpstr>DEROULEMENT DU SEMINAIRE</vt:lpstr>
      <vt:lpstr>Présentation PowerPoint</vt:lpstr>
      <vt:lpstr>QU’EST-CE QUI PEUT FAIRE ECHOUER UN PROJET ?</vt:lpstr>
      <vt:lpstr>Présentation PowerPoint</vt:lpstr>
      <vt:lpstr>MANAGEMENT DE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NORME PMI</vt:lpstr>
      <vt:lpstr>Présentation PowerPoint</vt:lpstr>
      <vt:lpstr>GROUPE DE PROCESSUS DE D’INITIALISATION</vt:lpstr>
      <vt:lpstr>Présentation PowerPoint</vt:lpstr>
      <vt:lpstr>ELABORER LA CHARTE DU PROJET</vt:lpstr>
      <vt:lpstr>Présentation PowerPoint</vt:lpstr>
      <vt:lpstr>Présentation PowerPoint</vt:lpstr>
      <vt:lpstr>Présentation PowerPoint</vt:lpstr>
      <vt:lpstr>Présentation PowerPoint</vt:lpstr>
      <vt:lpstr>Présentation PowerPoint</vt:lpstr>
      <vt:lpstr>IDENTIFIER LES PARTIES PRENANTES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EXERCICE </vt:lpstr>
      <vt:lpstr>Présentation PowerPoint</vt:lpstr>
      <vt:lpstr>GESTION DU PERIMETRE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GESTION DE  L’ECHEANCIER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GESTION DES  COÛTS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 LA QUALITE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GESTION DES RESSOURCES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GESTION DES COMMUNICATIONS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RISQUES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APPROVISIONNEMENTS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GESTION DE L’INTEGRATION DU PROJET</vt:lpstr>
      <vt:lpstr>Présentation PowerPoint</vt:lpstr>
      <vt:lpstr>Présentation PowerPoint</vt:lpstr>
      <vt:lpstr>Présentation PowerPoint</vt:lpstr>
      <vt:lpstr>LE CHEF DE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Définition d’un projet</dc:title>
  <dc:creator>user</dc:creator>
  <cp:lastModifiedBy>MOUHI PAUL BOUA</cp:lastModifiedBy>
  <cp:revision>2531</cp:revision>
  <dcterms:created xsi:type="dcterms:W3CDTF">2017-07-02T19:12:14Z</dcterms:created>
  <dcterms:modified xsi:type="dcterms:W3CDTF">2018-07-20T07:15:41Z</dcterms:modified>
</cp:coreProperties>
</file>